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380" r:id="rId2"/>
    <p:sldId id="366" r:id="rId3"/>
    <p:sldId id="263" r:id="rId4"/>
    <p:sldId id="348" r:id="rId5"/>
    <p:sldId id="381" r:id="rId6"/>
    <p:sldId id="264" r:id="rId7"/>
    <p:sldId id="382" r:id="rId8"/>
    <p:sldId id="388" r:id="rId9"/>
    <p:sldId id="385" r:id="rId10"/>
    <p:sldId id="396" r:id="rId11"/>
    <p:sldId id="386" r:id="rId12"/>
    <p:sldId id="269" r:id="rId13"/>
    <p:sldId id="270" r:id="rId14"/>
    <p:sldId id="387" r:id="rId15"/>
    <p:sldId id="265" r:id="rId16"/>
    <p:sldId id="379" r:id="rId17"/>
    <p:sldId id="354" r:id="rId18"/>
    <p:sldId id="389" r:id="rId19"/>
    <p:sldId id="398" r:id="rId20"/>
    <p:sldId id="351" r:id="rId21"/>
    <p:sldId id="391" r:id="rId22"/>
    <p:sldId id="390" r:id="rId23"/>
    <p:sldId id="392" r:id="rId24"/>
    <p:sldId id="393" r:id="rId25"/>
    <p:sldId id="394" r:id="rId26"/>
    <p:sldId id="384" r:id="rId27"/>
    <p:sldId id="357" r:id="rId28"/>
    <p:sldId id="365" r:id="rId29"/>
    <p:sldId id="364" r:id="rId30"/>
    <p:sldId id="367" r:id="rId31"/>
    <p:sldId id="371" r:id="rId32"/>
    <p:sldId id="375" r:id="rId33"/>
    <p:sldId id="368" r:id="rId34"/>
    <p:sldId id="395" r:id="rId35"/>
    <p:sldId id="298" r:id="rId36"/>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F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13"/>
    <p:restoredTop sz="94751"/>
  </p:normalViewPr>
  <p:slideViewPr>
    <p:cSldViewPr>
      <p:cViewPr>
        <p:scale>
          <a:sx n="95" d="100"/>
          <a:sy n="95" d="100"/>
        </p:scale>
        <p:origin x="144"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1" d="100"/>
        <a:sy n="9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07:10:53.294"/>
    </inkml:context>
    <inkml:brush xml:id="br0">
      <inkml:brushProperty name="width" value="0.05" units="cm"/>
      <inkml:brushProperty name="height" value="0.05" units="cm"/>
      <inkml:brushProperty name="color" value="#E71224"/>
    </inkml:brush>
  </inkml:definitions>
  <inkml:trace contextRef="#ctx0" brushRef="#br0">2307 87 24575,'-8'-2'0,"-1"2"0,2-3 0,-3 0 0,4 0 0,-1 0 0,-2-1 0,2 2 0,0 0 0,1 0 0,1 1 0,1-1 0,-1 1 0,-1 0 0,0 0 0,0 0 0,0-1 0,0 0 0,0 0 0,1 1 0,0 0 0,0 0 0,1-1 0,-1 1 0,1 0 0,-1 0 0,0 0 0,-1 0 0,-1 0 0,-1 0 0,0-1 0,2 0 0,0 1 0,2 0 0,-1 0 0,1 1 0,0-1 0,-1 0 0,0 0 0,-1 0 0,0 1 0,0 0 0,2-1 0,-1 0 0,1 0 0,0 0 0,-1 0 0,1 1 0,0-1 0,1 0 0,0 0 0,1 0 0,0 1 0,0 0 0,0 0 0,0 0 0,0 0 0,0 0 0,0 0 0,-1-1 0,-2 0 0,0 0 0,0 0 0,1 1 0,-1 0 0,1 0 0,-1 0 0,1 0 0,-1-2 0,1 1 0,0 0 0,0 1 0,1 0 0,1 0 0,0 0 0,0 0 0,0 0 0,0 0 0,0 0 0,-1 0 0,-1 0 0,0 0 0,-1 0 0,0 0 0,-1 0 0,-1 0 0,0 0 0,2 0 0,2 0 0,0 0 0,0 0 0,-1 0 0,1 0 0,1 0 0,0 0 0,0 0 0,0 0 0,0 0 0,-1 0 0,1 0 0,-1 0 0,0 0 0,-1 0 0,0 0 0,-3 0 0,1 0 0,-1 0 0,1 0 0,0 0 0,0 0 0,0 0 0,-1 0 0,0 0 0,1 0 0,-1 0 0,2 0 0,0 0 0,0 0 0,1 0 0,0 0 0,1 0 0,1 0 0,0 0 0,-1 0 0,1 0 0,-1 0 0,1 0 0,0 0 0,0 0 0,-2 0 0,2 0 0,-3 0 0,2 0 0,-1 0 0,1 0 0,0 0 0,0 0 0,0 0 0,-4 0 0,2 0 0,-5 0 0,1 0 0,-1 0 0,-3 1 0,1 0 0,2 0 0,1 0 0,1-1 0,-4 0 0,3 1 0,-4 0 0,5 1 0,1-1 0,-2-1 0,0 0 0,0 0 0,1 0 0,-3 0 0,3 0 0,-3 0 0,3 0 0,-1 0 0,1 0 0,0 0 0,-3 0 0,4 0 0,-5 0 0,3 0 0,0 0 0,1 0 0,0 0 0,2 0 0,1 0 0,-1 0 0,2 0 0,0 0 0,-1 0 0,0 0 0,-3 0 0,2 0 0,-3 0 0,5 0 0,0 0 0,-1 0 0,0 0 0,-1 0 0,-1 0 0,0 0 0,0 0 0,0 0 0,1 0 0,-3 0 0,-2 0 0,-2 0 0,-1 0 0,1 0 0,1 0 0,3 0 0,0 0 0,1 0 0,-1 0 0,0 0 0,1 0 0,1 0 0,0 0 0,-1 0 0,1 0 0,0 0 0,-1 0 0,1 0 0,0 0 0,0 0 0,-4 0 0,3 0 0,-2 0 0,2 0 0,1 0 0,-5 0 0,3 0 0,-3 0 0,3 0 0,-1 0 0,1 0 0,-1 0 0,3 0 0,1 0 0,0 0 0,-2 0 0,-2 0 0,0 0 0,-1 0 0,4 0 0,0 0 0,-1 0 0,1 0 0,0 0 0,-1 0 0,1 0 0,1 0 0,0 0 0,0 0 0,0 0 0,-1 0 0,0 0 0,1 0 0,0 0 0,0 0 0,0 0 0,-1 0 0,-1 0 0,-1 0 0,0 0 0,0 0 0,0 0 0,0-1 0,0 0 0,-1 0 0,3 0 0,0 0 0,0 1 0,-1 0 0,1 0 0,0 0 0,0-2 0,-4 1 0,3 0 0,-2 0 0,2 1 0,1-2 0,0 1 0,0 0 0,-1 1 0,0 0 0,1 0 0,-1 0 0,-1-1 0,-1-1 0,-2 1 0,3 0 0,1 1 0,3 0 0,0 0 0,0 0 0,-1 0 0,0 0 0,1 0 0,0 0 0,0 0 0,1 0 0,0 0 0,-1 0 0,1 0 0,0 0 0,1 0 0,0 0 0,-1 0 0,0 0 0,0 0 0,0 0 0,-1 0 0,0 0 0,0 0 0,0 0 0,-2 0 0,-2 0 0,0 0 0,-1 0 0,2 0 0,2 0 0,1 0 0,2 0 0,0 0 0,-1 0 0,1 0 0,0 0 0,0 0 0,1 0 0,0 0 0,0 0 0,0 0 0,0 0 0,0 0 0,0 0 0,0 0 0,-1 0 0,0 0 0,-1 0 0,-3 1 0,-1 2 0,-1 0 0,0 0 0,3 0 0,0-2 0,0 1 0,3-2 0,-2 2 0,3-1 0,0 0 0,0 0 0,0 0 0,0 0 0,0 0 0,0 0 0,1 0 0,0 0 0,0 0 0,-1 0 0,0 0 0,0 1 0,-2 1 0,-2 1 0,1-1 0,-1-1 0,2 1 0,0-1 0,1 0 0,-2 1 0,1-1 0,-2 1 0,2 0 0,0-1 0,1 1 0,0 0 0,1-1 0,-1 1 0,1-2 0,0 0 0,1 0 0,0 0 0,1 1 0,0 1 0,0-1 0,0 1 0,-2 0 0,0-1 0,-1 1 0,-3 4 0,0 2 0,0 0 0,0 1 0,-3 3 0,2-3 0,-2 3 0,3-6 0,1 1 0,-2 2 0,0-1 0,0 2 0,1-3 0,2-2 0,-1-1 0,2-1 0,0 0 0,1 0 0,1-1 0,0 0 0,1 0 0,0-1 0,0 0 0,0 0 0,0 0 0,0 0 0,0 0 0,0 0 0,0-1 0,0 2 0,0-1 0,0 0 0,0 0 0,-2 1 0,0 0 0,-1 1 0,-2 3 0,-1 3 0,0-1 0,-2 2 0,4-4 0,0 1 0,-2 1 0,2-3 0,0 2 0,0-3 0,2 0 0,0 0 0,0-1 0,2 0 0,0-1 0,0 0 0,0-1 0,0 1 0,0-1 0,0 0 0,0 0 0,0 0 0,0 0 0,0 0 0,0 1 0,0-1 0,0 0 0,0 1 0,0 2 0,0-1 0,0 4 0,1 0 0,0 0 0,1 0 0,0-1 0,-1-3 0,1 1 0,-1-2 0,0 0 0,0-1 0,-1 0 0,0 0 0,1-1 0,0 0 0,0 0 0,0 1 0,0 0 0,1 0 0,0 1 0,0 3 0,0-2 0,-1 3 0,1-3 0,-1 0 0,2 1 0,-2-1 0,1 0 0,-1 0 0,0-1 0,0-1 0,0 0 0,0 0 0,0 0 0,0 1 0,0 0 0,0 0 0,0 0 0,0-1 0,0 0 0,1 2 0,0 0 0,1 1 0,-1 0 0,1 0 0,1 4 0,-1-4 0,1 2 0,-2-4 0,0 0 0,0 0 0,0 0 0,1 0 0,-1-1 0,1 1 0,-1-1 0,0 0 0,0 0 0,0 0 0,0 2 0,0-1 0,1 1 0,-1-2 0,1 1 0,-1-1 0,0 0 0,1 0 0,-1 1 0,1-1 0,-1 1 0,2 1 0,0 0 0,0-1 0,0 0 0,0 0 0,-1-1 0,-1 0 0,0 0 0,1 0 0,0 0 0,0 0 0,1 0 0,-1 0 0,0 0 0,0 0 0,0 0 0,0 0 0,1 0 0,-1 0 0,0 1 0,0-1 0,2 1 0,0 0 0,2 1 0,-2-3 0,0 1 0,0 0 0,1 1 0,1 1 0,0-1 0,-1-1 0,-1 0 0,1 0 0,0 0 0,1 0 0,0-1 0,0 1 0,-2-1 0,1 1 0,0 0 0,1 1 0,0-1 0,-1 0 0,3 0 0,1-1 0,-1 1 0,1 0 0,-3-1 0,-1 0 0,3 0 0,2 0 0,2 0 0,1 1 0,4-1 0,-5-1 0,1 0 0,0 0 0,-5 0 0,4 0 0,-5 1 0,1 0 0,0 0 0,0 0 0,2 0 0,-3-1 0,2 0 0,-3 0 0,0 0 0,1 0 0,-1 0 0,0 0 0,2 0 0,-1 0 0,2 0 0,2 0 0,4 0 0,2 0 0,-3 0 0,-2 0 0,-3 0 0,2 0 0,0 0 0,1 0 0,1 0 0,-1 0 0,-1 0 0,1 0 0,-1 0 0,0 0 0,0 0 0,0 0 0,-2 0 0,1 0 0,-1 0 0,0 0 0,1 0 0,-2 0 0,0 0 0,0 0 0,0 0 0,0 0 0,4 0 0,-1 0 0,2 0 0,0 0 0,0 0 0,0 0 0,0 0 0,4 0 0,-8 0 0,4 0 0,-3 0 0,-2 0 0,10 0 0,-9 0 0,5 0 0,-2 0 0,-3 0 0,5 0 0,-5 0 0,-2 0 0,1 0 0,0 0 0,1 0 0,3 0 0,-2 0 0,4 0 0,1 0 0,1 0 0,2 0 0,0 0 0,-2 0 0,-2 0 0,-2 0 0,-5 0 0,1 0 0,0 0 0,2 0 0,3 0 0,-1 0 0,0 0 0,-2 0 0,0 0 0,-1 0 0,1 0 0,-1 0 0,0 0 0,0 0 0,1 0 0,0 0 0,-1 0 0,3 0 0,-2 0 0,4 0 0,1 0 0,2 0 0,5 0 0,-6 0 0,1 0 0,-8 0 0,1 0 0,4 0 0,-2 0 0,3 0 0,-3 0 0,-1 0 0,-1 0 0,-1 0 0,2 0 0,0 0 0,6 0 0,-5-1 0,3-1 0,-6 1 0,2-1 0,-2 1 0,3 0 0,0-2 0,1 1 0,2 1 0,-3-1 0,-3 1 0,6-1 0,-7 0 0,5 0 0,-5 1 0,0-1 0,0 1 0,-2 0 0,4-1 0,-3 0 0,2 0 0,0-1 0,-2 2 0,3-1 0,-4 0 0,0 0 0,2-1 0,-2 0 0,2 0 0,-1 0 0,-1 2 0,2-1 0,0 0 0,1-2 0,0 0 0,-1 0 0,-2 2 0,-1-1 0,0 1 0,0 0 0,4 0 0,-3 0 0,1 1 0,-2-1 0,0-1 0,0 1 0,0 0 0,-1-1 0,1 1 0,0-1 0,0 1 0,0 1 0,0 0 0,-1 0 0,2-1 0,-2 0 0,1-1 0,1 0 0,0 0 0,2 0 0,-1 0 0,-2 0 0,0 0 0,-2 1 0,0 0 0,3-1 0,-3 0 0,3 1 0,-3 1 0,0 0 0,-1-1 0,-1 1 0,1-2 0,-1 2 0,1-1 0,-1 1 0,0 0 0,0 0 0,0 0 0,0 0 0,-1-1 0,0 0 0,-1 0 0,0-1 0,0 1 0,0 0 0,0 0 0,1 0 0,0-1 0,2-2 0,0 1 0,1 0 0,2-4 0,1 2 0,4-8 0,-3 3 0,4-5 0,-3 2 0,-1-1 0,0 4 0,-2 1 0,0 1 0,-2 2 0,0 0 0,-2 3 0,1-1 0,0 0 0,0 0 0,0 1 0,-1 1 0,-1 1 0,-1 0 0,0 0 0,0 0 0,0 0 0,0-1 0,0 0 0,0 1 0,0-1 0,0 1 0,0-2 0,0 0 0,0 0 0,0-1 0,1 2 0,0 0 0,0 0 0,0 0 0,-1 0 0,0 1 0,0 0 0,0 0 0,0 0 0,0 0 0,0-1 0,0 0 0,0 0 0,0 0 0,0 0 0,0-2 0,0-2 0,-3-1 0,1 1 0,0 0 0,1 3 0,0-1 0,0 1 0,-2-1 0,1 0 0,-1 0 0,0 0 0,1 0 0,-1-1 0,1 1 0,1 0 0,-1 2 0,0 1 0,0 1 0,1 0 0,-1 0 0,1-1 0,0 0 0,-1 2 0,1-2 0,-1 1 0,0-2 0,0 1 0,0-1 0,-1 0 0,-1-1 0,-1-3 0,0 2 0,0-3 0,1 1 0,-2 0 0,1 0 0,-1 0 0,1 1 0,1 2 0,0 0 0,2 2 0,0 0 0,-1-1 0,0 0 0,0 0 0,0-1 0,0 2 0,1 0 0,-1 0 0,0 0 0,0 0 0,-2-1 0,1 0 0,0 0 0,1 1 0,-1-1 0,1 0 0,-1-1 0,-4 0 0,2 0 0,-3 0 0,1-1 0,-1-1 0,1 1 0,2 1 0,1 1 0,-2 1 0,4 0 0,-3 0 0,3 0 0,1 0 0,0 0 0,0 2 0,0-1 0,1 1 0,-1 0 0,-1 0 0,0 0 0,0 0 0,1 0 0,0 0 0,0 0 0,-1 0 0,1 0 0,-1 0 0,0 0 0,1 0 0,-2 0 0,2 0 0,-1-1 0,1-1 0,0 2 0,0-1 0,2 0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08:41:39.249"/>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DF9BC5D-9170-6248-931E-3CA5D75A8DC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3DC8B3B9-AD4C-0846-AD49-70E469907D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B486F6F7-29A6-6C4C-83EE-BF361F6EE51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33A54113-C126-4E43-BFC5-36494041A9C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28E8D37D-CBA9-D547-AFBB-3C97BD84F4C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B118426E-F9F9-A646-822F-5E662148915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F40E43B9-A5CE-104D-BF16-D76E850B65A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88EBCBA-AC4E-B64D-BFBC-80AFCE1BE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D6E305D-3186-8A4F-A82F-E5C679476CDC}" type="slidenum">
              <a:rPr lang="en-US" altLang="en-US" sz="1200" b="0"/>
              <a:pPr/>
              <a:t>3</a:t>
            </a:fld>
            <a:endParaRPr lang="en-US" altLang="en-US" sz="1200" b="0"/>
          </a:p>
        </p:txBody>
      </p:sp>
      <p:sp>
        <p:nvSpPr>
          <p:cNvPr id="17410" name="Rectangle 2">
            <a:extLst>
              <a:ext uri="{FF2B5EF4-FFF2-40B4-BE49-F238E27FC236}">
                <a16:creationId xmlns:a16="http://schemas.microsoft.com/office/drawing/2014/main" id="{A985CE46-1555-D940-9CBD-DBD7B72B51C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2999EB47-58A6-DD4D-A3B6-A5F024A7A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1B31695-4E78-D94C-BB67-B08010427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77671F8-0135-FB42-8FB1-573D28714C64}" type="slidenum">
              <a:rPr lang="en-US" altLang="en-US" sz="1200" b="0"/>
              <a:pPr/>
              <a:t>20</a:t>
            </a:fld>
            <a:endParaRPr lang="en-US" altLang="en-US" sz="1200" b="0"/>
          </a:p>
        </p:txBody>
      </p:sp>
      <p:sp>
        <p:nvSpPr>
          <p:cNvPr id="31746" name="Rectangle 2">
            <a:extLst>
              <a:ext uri="{FF2B5EF4-FFF2-40B4-BE49-F238E27FC236}">
                <a16:creationId xmlns:a16="http://schemas.microsoft.com/office/drawing/2014/main" id="{923E5EAB-96CE-0743-9AE9-922B78D7592F}"/>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0AB7022-79DA-3443-9281-0F5551BED1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6CFEDDA9-D55D-574D-BE1E-948FFDCC5F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E417F5B-1D1D-B74C-9EBC-546675CB6B70}" type="slidenum">
              <a:rPr lang="en-US" altLang="en-US" sz="1200" b="0"/>
              <a:pPr/>
              <a:t>27</a:t>
            </a:fld>
            <a:endParaRPr lang="en-US" altLang="en-US" sz="1200" b="0"/>
          </a:p>
        </p:txBody>
      </p:sp>
      <p:sp>
        <p:nvSpPr>
          <p:cNvPr id="33794" name="Rectangle 2">
            <a:extLst>
              <a:ext uri="{FF2B5EF4-FFF2-40B4-BE49-F238E27FC236}">
                <a16:creationId xmlns:a16="http://schemas.microsoft.com/office/drawing/2014/main" id="{92FBB0D7-496A-C542-BA4B-05CAB25190E5}"/>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B7711BBA-30A8-924B-9DC0-E2F1DB76B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1890034B-61DF-AE49-8DB9-8A717535F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C152397-034F-8F41-84D0-0A17E74216A7}" type="slidenum">
              <a:rPr lang="en-US" altLang="en-US" sz="1200" b="0"/>
              <a:pPr/>
              <a:t>28</a:t>
            </a:fld>
            <a:endParaRPr lang="en-US" altLang="en-US" sz="1200" b="0"/>
          </a:p>
        </p:txBody>
      </p:sp>
      <p:sp>
        <p:nvSpPr>
          <p:cNvPr id="37890" name="Rectangle 2">
            <a:extLst>
              <a:ext uri="{FF2B5EF4-FFF2-40B4-BE49-F238E27FC236}">
                <a16:creationId xmlns:a16="http://schemas.microsoft.com/office/drawing/2014/main" id="{150C5D72-6099-704A-94F0-D457C423D1D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B04A213-1531-1742-913D-1F06C5A11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2665EA8-916E-B042-B025-1A02691C75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5D4B344-DD3E-6E46-86F5-7B692F5757E2}" type="slidenum">
              <a:rPr lang="en-US" altLang="en-US" sz="1200" b="0"/>
              <a:pPr/>
              <a:t>29</a:t>
            </a:fld>
            <a:endParaRPr lang="en-US" altLang="en-US" sz="1200" b="0"/>
          </a:p>
        </p:txBody>
      </p:sp>
      <p:sp>
        <p:nvSpPr>
          <p:cNvPr id="35842" name="Rectangle 2">
            <a:extLst>
              <a:ext uri="{FF2B5EF4-FFF2-40B4-BE49-F238E27FC236}">
                <a16:creationId xmlns:a16="http://schemas.microsoft.com/office/drawing/2014/main" id="{C251B1BF-5D14-D144-BE72-347C34605C2D}"/>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31AC80A3-D1AF-6E4E-B504-38EFF7C7E1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A03E2149-76EB-EA4D-A92E-055C83732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29F759-AC53-FE4C-8491-C731F89FFC4D}" type="slidenum">
              <a:rPr lang="en-US" altLang="en-US" sz="1200" b="0"/>
              <a:pPr/>
              <a:t>31</a:t>
            </a:fld>
            <a:endParaRPr lang="en-US" altLang="en-US" sz="1200" b="0"/>
          </a:p>
        </p:txBody>
      </p:sp>
      <p:sp>
        <p:nvSpPr>
          <p:cNvPr id="68610" name="Rectangle 2">
            <a:extLst>
              <a:ext uri="{FF2B5EF4-FFF2-40B4-BE49-F238E27FC236}">
                <a16:creationId xmlns:a16="http://schemas.microsoft.com/office/drawing/2014/main" id="{4920443A-6236-C741-95F8-05BEB4568C0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4B3C1FD-E7AF-5249-BA06-24DA460AD9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01E617F-A417-BC4E-9EB9-3B4AD01AE1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AD6C6EC-3AEE-3F41-8266-02078C56B70C}" type="slidenum">
              <a:rPr lang="en-US" altLang="en-US" sz="1200" b="0"/>
              <a:pPr/>
              <a:t>32</a:t>
            </a:fld>
            <a:endParaRPr lang="en-US" altLang="en-US" sz="1200" b="0"/>
          </a:p>
        </p:txBody>
      </p:sp>
      <p:sp>
        <p:nvSpPr>
          <p:cNvPr id="72706" name="Rectangle 2">
            <a:extLst>
              <a:ext uri="{FF2B5EF4-FFF2-40B4-BE49-F238E27FC236}">
                <a16:creationId xmlns:a16="http://schemas.microsoft.com/office/drawing/2014/main" id="{0C659178-CD55-BB4D-A444-613FDF22920D}"/>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C2F18D6-A0FF-9F49-B124-C98EF547FC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7B041DD5-B485-274B-A4A5-1C13053204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8E8C07E-AF19-EC4D-B5C4-C01A8F553E11}" type="slidenum">
              <a:rPr lang="en-US" altLang="en-US" sz="1200" b="0"/>
              <a:pPr/>
              <a:t>35</a:t>
            </a:fld>
            <a:endParaRPr lang="en-US" altLang="en-US" sz="1200" b="0"/>
          </a:p>
        </p:txBody>
      </p:sp>
      <p:sp>
        <p:nvSpPr>
          <p:cNvPr id="129026" name="Rectangle 2">
            <a:extLst>
              <a:ext uri="{FF2B5EF4-FFF2-40B4-BE49-F238E27FC236}">
                <a16:creationId xmlns:a16="http://schemas.microsoft.com/office/drawing/2014/main" id="{0ABC3C41-5D40-5348-92E7-006996D3EFD2}"/>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033873AE-5B83-054C-B2C3-53FDE0DFC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E43B9-A5CE-104D-BF16-D76E850B65A5}" type="slidenum">
              <a:rPr lang="en-US" altLang="en-US" smtClean="0"/>
              <a:pPr/>
              <a:t>4</a:t>
            </a:fld>
            <a:endParaRPr lang="en-US" altLang="en-US"/>
          </a:p>
        </p:txBody>
      </p:sp>
    </p:spTree>
    <p:extLst>
      <p:ext uri="{BB962C8B-B14F-4D97-AF65-F5344CB8AC3E}">
        <p14:creationId xmlns:p14="http://schemas.microsoft.com/office/powerpoint/2010/main" val="139661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B1756C69-FA51-0946-A9D4-27AA00C1B1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41FBC5-86C9-374E-8E47-EE5657283102}" type="slidenum">
              <a:rPr lang="en-US" altLang="en-US" sz="1200" b="0"/>
              <a:pPr/>
              <a:t>6</a:t>
            </a:fld>
            <a:endParaRPr lang="en-US" altLang="en-US" sz="1200" b="0"/>
          </a:p>
        </p:txBody>
      </p:sp>
      <p:sp>
        <p:nvSpPr>
          <p:cNvPr id="21506" name="Rectangle 2">
            <a:extLst>
              <a:ext uri="{FF2B5EF4-FFF2-40B4-BE49-F238E27FC236}">
                <a16:creationId xmlns:a16="http://schemas.microsoft.com/office/drawing/2014/main" id="{EFFC33D8-438E-D44C-B37F-1DF6890BF90E}"/>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C1205E1C-7028-D74C-ABA3-2CFD6A5F8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EA31E8D6-0B2F-3941-B990-EB70F68249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2B74CA2-0305-B041-B4BC-4947DCB3F614}" type="slidenum">
              <a:rPr lang="en-US" altLang="en-US" sz="1200" b="0"/>
              <a:pPr/>
              <a:t>12</a:t>
            </a:fld>
            <a:endParaRPr lang="en-US" altLang="en-US" sz="1200" b="0"/>
          </a:p>
        </p:txBody>
      </p:sp>
      <p:sp>
        <p:nvSpPr>
          <p:cNvPr id="44034" name="Rectangle 2">
            <a:extLst>
              <a:ext uri="{FF2B5EF4-FFF2-40B4-BE49-F238E27FC236}">
                <a16:creationId xmlns:a16="http://schemas.microsoft.com/office/drawing/2014/main" id="{41530B41-927B-2A45-9239-3816A84F61FE}"/>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1526DBC-0C4B-4840-856D-E9F51F1528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600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3E62AE7-1F78-254F-9779-136EBE611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9136C92-F182-7945-8887-F6E549E00E48}" type="slidenum">
              <a:rPr lang="en-US" altLang="en-US" sz="1200" b="0"/>
              <a:pPr/>
              <a:t>13</a:t>
            </a:fld>
            <a:endParaRPr lang="en-US" altLang="en-US" sz="1200" b="0"/>
          </a:p>
        </p:txBody>
      </p:sp>
      <p:sp>
        <p:nvSpPr>
          <p:cNvPr id="46082" name="Rectangle 2">
            <a:extLst>
              <a:ext uri="{FF2B5EF4-FFF2-40B4-BE49-F238E27FC236}">
                <a16:creationId xmlns:a16="http://schemas.microsoft.com/office/drawing/2014/main" id="{0176C44F-7BFF-9B46-B9CC-4A37D3C1A79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AA09E7C-E862-364B-905F-13207240DD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06385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B6D8954-DAEF-F543-9A31-C5DCA3E54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FEA5A8D-2683-114F-8E47-4DE47C4C9ED3}" type="slidenum">
              <a:rPr lang="en-US" altLang="en-US" sz="1200" b="0"/>
              <a:pPr/>
              <a:t>15</a:t>
            </a:fld>
            <a:endParaRPr lang="en-US" altLang="en-US" sz="1200" b="0"/>
          </a:p>
        </p:txBody>
      </p:sp>
      <p:sp>
        <p:nvSpPr>
          <p:cNvPr id="23554" name="Rectangle 2">
            <a:extLst>
              <a:ext uri="{FF2B5EF4-FFF2-40B4-BE49-F238E27FC236}">
                <a16:creationId xmlns:a16="http://schemas.microsoft.com/office/drawing/2014/main" id="{6805716C-87B7-0C4E-8BBE-7EFE9E9B685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9EF33D3-0345-7243-B818-E0052A72AD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704969C6-88D1-6B49-81B4-35DA3F42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E5097DB-1A04-9D4D-9C72-FE8DFCCA29BD}" type="slidenum">
              <a:rPr lang="en-US" altLang="en-US" sz="1200" b="0"/>
              <a:pPr/>
              <a:t>16</a:t>
            </a:fld>
            <a:endParaRPr lang="en-US" altLang="en-US" sz="1200" b="0"/>
          </a:p>
        </p:txBody>
      </p:sp>
      <p:sp>
        <p:nvSpPr>
          <p:cNvPr id="25602" name="Rectangle 2">
            <a:extLst>
              <a:ext uri="{FF2B5EF4-FFF2-40B4-BE49-F238E27FC236}">
                <a16:creationId xmlns:a16="http://schemas.microsoft.com/office/drawing/2014/main" id="{B1AA5BAE-F36A-844F-9CA3-D05876E3DDAA}"/>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AE44409-CE8A-A54C-9B2D-BAAD9C6B93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0C51903-2E17-C844-95B7-7630BB60F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E3EAAFB-3770-2B42-B7F8-EA6838E4E0F5}" type="slidenum">
              <a:rPr lang="en-US" altLang="en-US" sz="1200" b="0"/>
              <a:pPr/>
              <a:t>17</a:t>
            </a:fld>
            <a:endParaRPr lang="en-US" altLang="en-US" sz="1200" b="0"/>
          </a:p>
        </p:txBody>
      </p:sp>
      <p:sp>
        <p:nvSpPr>
          <p:cNvPr id="27650" name="Rectangle 2">
            <a:extLst>
              <a:ext uri="{FF2B5EF4-FFF2-40B4-BE49-F238E27FC236}">
                <a16:creationId xmlns:a16="http://schemas.microsoft.com/office/drawing/2014/main" id="{0AE1032A-33D3-C94D-A4D7-CBE6786AB46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1302DF29-5C88-6B4E-B4DE-4FD4B15316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B1E6DAE-EBA9-0E45-8D74-4CAB15A1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2CDA1DA-459A-C848-978D-D8F316871FF0}" type="slidenum">
              <a:rPr lang="en-US" altLang="en-US" sz="1200" b="0"/>
              <a:pPr/>
              <a:t>19</a:t>
            </a:fld>
            <a:endParaRPr lang="en-US" altLang="en-US" sz="1200" b="0"/>
          </a:p>
        </p:txBody>
      </p:sp>
      <p:sp>
        <p:nvSpPr>
          <p:cNvPr id="50178" name="Rectangle 2">
            <a:extLst>
              <a:ext uri="{FF2B5EF4-FFF2-40B4-BE49-F238E27FC236}">
                <a16:creationId xmlns:a16="http://schemas.microsoft.com/office/drawing/2014/main" id="{274B2905-73D4-F44C-BD5B-9914475E818E}"/>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5D44FED-F251-0D4D-A714-47D22F816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320699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F44DB1-27C4-B245-AB81-023A2E8F62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3F2C8-572E-C64D-BA1F-C2BF5046D3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782E0D-6674-DA4F-9D3E-A65FF09BC90E}"/>
              </a:ext>
            </a:extLst>
          </p:cNvPr>
          <p:cNvSpPr>
            <a:spLocks noGrp="1" noChangeArrowheads="1"/>
          </p:cNvSpPr>
          <p:nvPr>
            <p:ph type="sldNum" sz="quarter" idx="12"/>
          </p:nvPr>
        </p:nvSpPr>
        <p:spPr>
          <a:ln/>
        </p:spPr>
        <p:txBody>
          <a:bodyPr/>
          <a:lstStyle>
            <a:lvl1pPr>
              <a:defRPr/>
            </a:lvl1pPr>
          </a:lstStyle>
          <a:p>
            <a:fld id="{FB977F61-FDAE-5141-B305-43C9F25912F5}" type="slidenum">
              <a:rPr lang="en-US" altLang="en-US"/>
              <a:pPr/>
              <a:t>‹#›</a:t>
            </a:fld>
            <a:endParaRPr lang="en-US" altLang="en-US"/>
          </a:p>
        </p:txBody>
      </p:sp>
    </p:spTree>
    <p:extLst>
      <p:ext uri="{BB962C8B-B14F-4D97-AF65-F5344CB8AC3E}">
        <p14:creationId xmlns:p14="http://schemas.microsoft.com/office/powerpoint/2010/main" val="322670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9C818F-22EB-4D4D-89BF-F234D88364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FA74EC-CD85-B442-A465-D50BD061C4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C3C96C-542D-F346-B599-8E400A669354}"/>
              </a:ext>
            </a:extLst>
          </p:cNvPr>
          <p:cNvSpPr>
            <a:spLocks noGrp="1" noChangeArrowheads="1"/>
          </p:cNvSpPr>
          <p:nvPr>
            <p:ph type="sldNum" sz="quarter" idx="12"/>
          </p:nvPr>
        </p:nvSpPr>
        <p:spPr>
          <a:ln/>
        </p:spPr>
        <p:txBody>
          <a:bodyPr/>
          <a:lstStyle>
            <a:lvl1pPr>
              <a:defRPr/>
            </a:lvl1pPr>
          </a:lstStyle>
          <a:p>
            <a:fld id="{88FBB4DE-B235-684E-AE89-4B4CF3831EC4}" type="slidenum">
              <a:rPr lang="en-US" altLang="en-US"/>
              <a:pPr/>
              <a:t>‹#›</a:t>
            </a:fld>
            <a:endParaRPr lang="en-US" altLang="en-US"/>
          </a:p>
        </p:txBody>
      </p:sp>
    </p:spTree>
    <p:extLst>
      <p:ext uri="{BB962C8B-B14F-4D97-AF65-F5344CB8AC3E}">
        <p14:creationId xmlns:p14="http://schemas.microsoft.com/office/powerpoint/2010/main" val="217206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3F70A1-779D-1B44-BC70-7DCB431F5D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D4D556-A077-8F4E-8F36-252F02EC94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A6174-AE67-7B4F-86D0-E2C1985F4F46}"/>
              </a:ext>
            </a:extLst>
          </p:cNvPr>
          <p:cNvSpPr>
            <a:spLocks noGrp="1" noChangeArrowheads="1"/>
          </p:cNvSpPr>
          <p:nvPr>
            <p:ph type="sldNum" sz="quarter" idx="12"/>
          </p:nvPr>
        </p:nvSpPr>
        <p:spPr>
          <a:ln/>
        </p:spPr>
        <p:txBody>
          <a:bodyPr/>
          <a:lstStyle>
            <a:lvl1pPr>
              <a:defRPr/>
            </a:lvl1pPr>
          </a:lstStyle>
          <a:p>
            <a:fld id="{E674A9EE-1BB5-9B48-BD16-E4F1427E52D0}" type="slidenum">
              <a:rPr lang="en-US" altLang="en-US"/>
              <a:pPr/>
              <a:t>‹#›</a:t>
            </a:fld>
            <a:endParaRPr lang="en-US" altLang="en-US"/>
          </a:p>
        </p:txBody>
      </p:sp>
    </p:spTree>
    <p:extLst>
      <p:ext uri="{BB962C8B-B14F-4D97-AF65-F5344CB8AC3E}">
        <p14:creationId xmlns:p14="http://schemas.microsoft.com/office/powerpoint/2010/main" val="288064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7C5853-DD9C-CC45-96EC-6498AF9279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DED620-180B-A14B-BD14-B1753BF9C1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5807B7-A2CA-5344-8D93-04C8D3C38D64}"/>
              </a:ext>
            </a:extLst>
          </p:cNvPr>
          <p:cNvSpPr>
            <a:spLocks noGrp="1" noChangeArrowheads="1"/>
          </p:cNvSpPr>
          <p:nvPr>
            <p:ph type="sldNum" sz="quarter" idx="12"/>
          </p:nvPr>
        </p:nvSpPr>
        <p:spPr>
          <a:ln/>
        </p:spPr>
        <p:txBody>
          <a:bodyPr/>
          <a:lstStyle>
            <a:lvl1pPr>
              <a:defRPr/>
            </a:lvl1pPr>
          </a:lstStyle>
          <a:p>
            <a:fld id="{73F4DEC4-FFD5-9A45-B16B-F68966974651}" type="slidenum">
              <a:rPr lang="en-US" altLang="en-US"/>
              <a:pPr/>
              <a:t>‹#›</a:t>
            </a:fld>
            <a:endParaRPr lang="en-US" altLang="en-US"/>
          </a:p>
        </p:txBody>
      </p:sp>
    </p:spTree>
    <p:extLst>
      <p:ext uri="{BB962C8B-B14F-4D97-AF65-F5344CB8AC3E}">
        <p14:creationId xmlns:p14="http://schemas.microsoft.com/office/powerpoint/2010/main" val="169544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D0B11F-B62D-B74D-96E7-D224DA50CD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5D7C31-1FB5-9A49-B493-9A11E4DEF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84BD34-68D1-D846-BA26-9E6C9CAF7AC3}"/>
              </a:ext>
            </a:extLst>
          </p:cNvPr>
          <p:cNvSpPr>
            <a:spLocks noGrp="1" noChangeArrowheads="1"/>
          </p:cNvSpPr>
          <p:nvPr>
            <p:ph type="sldNum" sz="quarter" idx="12"/>
          </p:nvPr>
        </p:nvSpPr>
        <p:spPr>
          <a:ln/>
        </p:spPr>
        <p:txBody>
          <a:bodyPr/>
          <a:lstStyle>
            <a:lvl1pPr>
              <a:defRPr/>
            </a:lvl1pPr>
          </a:lstStyle>
          <a:p>
            <a:fld id="{456E2D48-098D-D84E-9049-E3459C632CF9}" type="slidenum">
              <a:rPr lang="en-US" altLang="en-US"/>
              <a:pPr/>
              <a:t>‹#›</a:t>
            </a:fld>
            <a:endParaRPr lang="en-US" altLang="en-US"/>
          </a:p>
        </p:txBody>
      </p:sp>
    </p:spTree>
    <p:extLst>
      <p:ext uri="{BB962C8B-B14F-4D97-AF65-F5344CB8AC3E}">
        <p14:creationId xmlns:p14="http://schemas.microsoft.com/office/powerpoint/2010/main" val="386447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FB96DC-B732-3D4B-9979-46A38521F9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0C3E01-47F8-6A42-B51B-A3C3733913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3FD548-BBB8-724A-A093-DB0F8E9E92FB}"/>
              </a:ext>
            </a:extLst>
          </p:cNvPr>
          <p:cNvSpPr>
            <a:spLocks noGrp="1" noChangeArrowheads="1"/>
          </p:cNvSpPr>
          <p:nvPr>
            <p:ph type="sldNum" sz="quarter" idx="12"/>
          </p:nvPr>
        </p:nvSpPr>
        <p:spPr>
          <a:ln/>
        </p:spPr>
        <p:txBody>
          <a:bodyPr/>
          <a:lstStyle>
            <a:lvl1pPr>
              <a:defRPr/>
            </a:lvl1pPr>
          </a:lstStyle>
          <a:p>
            <a:fld id="{6AE5D212-509F-794A-B61B-27A86EE28FC7}" type="slidenum">
              <a:rPr lang="en-US" altLang="en-US"/>
              <a:pPr/>
              <a:t>‹#›</a:t>
            </a:fld>
            <a:endParaRPr lang="en-US" altLang="en-US"/>
          </a:p>
        </p:txBody>
      </p:sp>
    </p:spTree>
    <p:extLst>
      <p:ext uri="{BB962C8B-B14F-4D97-AF65-F5344CB8AC3E}">
        <p14:creationId xmlns:p14="http://schemas.microsoft.com/office/powerpoint/2010/main" val="93728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7E8D7A-EDFF-AA46-BC1C-DE1AB895D4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229961-CEF8-CB4F-8753-A5B2295150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CEB434F-96D0-2D45-8F4D-0D12FE8C1244}"/>
              </a:ext>
            </a:extLst>
          </p:cNvPr>
          <p:cNvSpPr>
            <a:spLocks noGrp="1" noChangeArrowheads="1"/>
          </p:cNvSpPr>
          <p:nvPr>
            <p:ph type="sldNum" sz="quarter" idx="12"/>
          </p:nvPr>
        </p:nvSpPr>
        <p:spPr>
          <a:ln/>
        </p:spPr>
        <p:txBody>
          <a:bodyPr/>
          <a:lstStyle>
            <a:lvl1pPr>
              <a:defRPr/>
            </a:lvl1pPr>
          </a:lstStyle>
          <a:p>
            <a:fld id="{B84EA788-94C2-694C-94D8-C96E04DEB857}" type="slidenum">
              <a:rPr lang="en-US" altLang="en-US"/>
              <a:pPr/>
              <a:t>‹#›</a:t>
            </a:fld>
            <a:endParaRPr lang="en-US" altLang="en-US"/>
          </a:p>
        </p:txBody>
      </p:sp>
    </p:spTree>
    <p:extLst>
      <p:ext uri="{BB962C8B-B14F-4D97-AF65-F5344CB8AC3E}">
        <p14:creationId xmlns:p14="http://schemas.microsoft.com/office/powerpoint/2010/main" val="350560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B10E27-B5FB-2C46-B19C-951EF1E38E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C1BD021-662D-C24F-9B29-DA773BB7C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D28DFB-A7DD-A540-A20C-49A044DA0FDF}"/>
              </a:ext>
            </a:extLst>
          </p:cNvPr>
          <p:cNvSpPr>
            <a:spLocks noGrp="1" noChangeArrowheads="1"/>
          </p:cNvSpPr>
          <p:nvPr>
            <p:ph type="sldNum" sz="quarter" idx="12"/>
          </p:nvPr>
        </p:nvSpPr>
        <p:spPr>
          <a:ln/>
        </p:spPr>
        <p:txBody>
          <a:bodyPr/>
          <a:lstStyle>
            <a:lvl1pPr>
              <a:defRPr/>
            </a:lvl1pPr>
          </a:lstStyle>
          <a:p>
            <a:fld id="{4B208825-D9FD-584B-9AC9-F3AFD5B4EF91}" type="slidenum">
              <a:rPr lang="en-US" altLang="en-US"/>
              <a:pPr/>
              <a:t>‹#›</a:t>
            </a:fld>
            <a:endParaRPr lang="en-US" altLang="en-US"/>
          </a:p>
        </p:txBody>
      </p:sp>
    </p:spTree>
    <p:extLst>
      <p:ext uri="{BB962C8B-B14F-4D97-AF65-F5344CB8AC3E}">
        <p14:creationId xmlns:p14="http://schemas.microsoft.com/office/powerpoint/2010/main" val="333901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C3CAA2-B1AD-774E-916B-4CC03E9C72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2599FC-BD92-4F47-B40E-4279C1950A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7A7DB6-2422-2B44-8134-98B339CD32C3}"/>
              </a:ext>
            </a:extLst>
          </p:cNvPr>
          <p:cNvSpPr>
            <a:spLocks noGrp="1" noChangeArrowheads="1"/>
          </p:cNvSpPr>
          <p:nvPr>
            <p:ph type="sldNum" sz="quarter" idx="12"/>
          </p:nvPr>
        </p:nvSpPr>
        <p:spPr>
          <a:ln/>
        </p:spPr>
        <p:txBody>
          <a:bodyPr/>
          <a:lstStyle>
            <a:lvl1pPr>
              <a:defRPr/>
            </a:lvl1pPr>
          </a:lstStyle>
          <a:p>
            <a:fld id="{9FDAA360-C931-5649-91E2-A963C8E37BDD}" type="slidenum">
              <a:rPr lang="en-US" altLang="en-US"/>
              <a:pPr/>
              <a:t>‹#›</a:t>
            </a:fld>
            <a:endParaRPr lang="en-US" altLang="en-US"/>
          </a:p>
        </p:txBody>
      </p:sp>
    </p:spTree>
    <p:extLst>
      <p:ext uri="{BB962C8B-B14F-4D97-AF65-F5344CB8AC3E}">
        <p14:creationId xmlns:p14="http://schemas.microsoft.com/office/powerpoint/2010/main" val="163720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AFAC38-A516-F746-95E1-15997673DF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78B909-5300-A043-AA9C-BA49C926B7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963FE6-B791-1247-B25B-B3FF4FCB2184}"/>
              </a:ext>
            </a:extLst>
          </p:cNvPr>
          <p:cNvSpPr>
            <a:spLocks noGrp="1" noChangeArrowheads="1"/>
          </p:cNvSpPr>
          <p:nvPr>
            <p:ph type="sldNum" sz="quarter" idx="12"/>
          </p:nvPr>
        </p:nvSpPr>
        <p:spPr>
          <a:ln/>
        </p:spPr>
        <p:txBody>
          <a:bodyPr/>
          <a:lstStyle>
            <a:lvl1pPr>
              <a:defRPr/>
            </a:lvl1pPr>
          </a:lstStyle>
          <a:p>
            <a:fld id="{9FE90FEE-AD0C-A44D-BB3F-5F6862A54862}" type="slidenum">
              <a:rPr lang="en-US" altLang="en-US"/>
              <a:pPr/>
              <a:t>‹#›</a:t>
            </a:fld>
            <a:endParaRPr lang="en-US" altLang="en-US"/>
          </a:p>
        </p:txBody>
      </p:sp>
    </p:spTree>
    <p:extLst>
      <p:ext uri="{BB962C8B-B14F-4D97-AF65-F5344CB8AC3E}">
        <p14:creationId xmlns:p14="http://schemas.microsoft.com/office/powerpoint/2010/main" val="371280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A61416-035E-5E46-B8F7-8E335EEF2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099BDC-CCB7-984C-96C8-5AFE550341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F73DC9-268B-DB45-8BF5-67CAC8B3E68A}"/>
              </a:ext>
            </a:extLst>
          </p:cNvPr>
          <p:cNvSpPr>
            <a:spLocks noGrp="1" noChangeArrowheads="1"/>
          </p:cNvSpPr>
          <p:nvPr>
            <p:ph type="sldNum" sz="quarter" idx="12"/>
          </p:nvPr>
        </p:nvSpPr>
        <p:spPr>
          <a:ln/>
        </p:spPr>
        <p:txBody>
          <a:bodyPr/>
          <a:lstStyle>
            <a:lvl1pPr>
              <a:defRPr/>
            </a:lvl1pPr>
          </a:lstStyle>
          <a:p>
            <a:fld id="{0ED39E9C-FF53-EE4A-B0BE-2176AEBB7C16}" type="slidenum">
              <a:rPr lang="en-US" altLang="en-US"/>
              <a:pPr/>
              <a:t>‹#›</a:t>
            </a:fld>
            <a:endParaRPr lang="en-US" altLang="en-US"/>
          </a:p>
        </p:txBody>
      </p:sp>
    </p:spTree>
    <p:extLst>
      <p:ext uri="{BB962C8B-B14F-4D97-AF65-F5344CB8AC3E}">
        <p14:creationId xmlns:p14="http://schemas.microsoft.com/office/powerpoint/2010/main" val="300722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C3DDA9-8E3A-894A-A025-2AB631C20E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2E4CE64-379C-0C42-BD61-B39731F265C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1B959-3F75-5C41-AAA7-5BD3173F81B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275955B-1614-AD4F-BF7B-878DFC5A896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AA2C1E6-4B17-694D-9431-1635ECC8D45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546A1B35-E8E0-2349-9CA9-7DED2E45C7F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6.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pnas.org/doi/full/10.1073/pnas.44.7.671#fig03"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CCE87EC8-FEC8-4541-929A-E3357DC66775}"/>
              </a:ext>
            </a:extLst>
          </p:cNvPr>
          <p:cNvSpPr>
            <a:spLocks noChangeArrowheads="1"/>
          </p:cNvSpPr>
          <p:nvPr/>
        </p:nvSpPr>
        <p:spPr bwMode="auto">
          <a:xfrm>
            <a:off x="304800" y="58738"/>
            <a:ext cx="82296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There are five different Bacterial DNA polymerases:</a:t>
            </a:r>
          </a:p>
          <a:p>
            <a:r>
              <a:rPr lang="en-US" altLang="en-US" sz="2000" b="0" dirty="0">
                <a:latin typeface="Arial" panose="020B0604020202020204" pitchFamily="34" charset="0"/>
                <a:cs typeface="Arial" panose="020B0604020202020204" pitchFamily="34" charset="0"/>
              </a:rPr>
              <a:t>(we are interested in DNA Pol III for this class)</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 for DNA repair; has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polymerase activity, (b)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5' exonuclease activity (for proofreading), and (c)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exonuclease activity (for RNA primer removal). This enzyme performs </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nick translation</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II: for DNA repair (SOS); has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polymerase activity, and (b) 3 '-&gt; 5' exonuclease activity.</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III: the main polymerase (responsible for replication);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 polymerase activity and (b) 3'-&gt;5' exonuclease activity.</a:t>
            </a:r>
            <a:endParaRPr lang="en-US" alt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71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94250D-0D0E-A25D-9347-6EB08FD618E2}"/>
              </a:ext>
            </a:extLst>
          </p:cNvPr>
          <p:cNvSpPr txBox="1"/>
          <p:nvPr/>
        </p:nvSpPr>
        <p:spPr>
          <a:xfrm>
            <a:off x="0" y="4876800"/>
            <a:ext cx="9144000" cy="2031325"/>
          </a:xfrm>
          <a:prstGeom prst="rect">
            <a:avLst/>
          </a:prstGeom>
          <a:noFill/>
        </p:spPr>
        <p:txBody>
          <a:bodyPr wrap="square">
            <a:spAutoFit/>
          </a:bodyPr>
          <a:lstStyle/>
          <a:p>
            <a:r>
              <a:rPr lang="en-US" sz="1800" b="0" dirty="0">
                <a:effectLst/>
                <a:latin typeface="font00000000296cb554"/>
              </a:rPr>
              <a:t>A replication fork. </a:t>
            </a:r>
            <a:r>
              <a:rPr lang="en-US" sz="1800" b="0" dirty="0">
                <a:effectLst/>
                <a:latin typeface="font00000000296cb553"/>
              </a:rPr>
              <a:t>A new DNA strand (light red) is always synthesized in the 5′→3′ direction. The template is read in the opposite direction, 3′→5′. The leading strand is continuously synthesized in the direction taken by the replication fork. The other strand, the lagging strand, is synthesized discontinuously in short pieces (Okazaki fragments) in a direction opposite to that in which the replication fork moves. The Okazaki fragments are spliced together by DNA ligase. In bacteria, Okazaki fragments are ~1,000 to 2,000 nucleotides long. In eukaryotic cells, they are 150 to 200 nucleotides long. </a:t>
            </a:r>
            <a:endParaRPr lang="en-US" sz="1800" b="0" dirty="0">
              <a:effectLst/>
              <a:latin typeface="font00000000296cb554"/>
            </a:endParaRPr>
          </a:p>
        </p:txBody>
      </p:sp>
      <p:pic>
        <p:nvPicPr>
          <p:cNvPr id="4" name="Picture 3">
            <a:extLst>
              <a:ext uri="{FF2B5EF4-FFF2-40B4-BE49-F238E27FC236}">
                <a16:creationId xmlns:a16="http://schemas.microsoft.com/office/drawing/2014/main" id="{043FA3F7-1F1F-D1D1-0D11-99C0AF481C8D}"/>
              </a:ext>
            </a:extLst>
          </p:cNvPr>
          <p:cNvPicPr>
            <a:picLocks noChangeAspect="1"/>
          </p:cNvPicPr>
          <p:nvPr/>
        </p:nvPicPr>
        <p:blipFill>
          <a:blip r:embed="rId2"/>
          <a:stretch>
            <a:fillRect/>
          </a:stretch>
        </p:blipFill>
        <p:spPr>
          <a:xfrm>
            <a:off x="1371600" y="228599"/>
            <a:ext cx="5867400" cy="3921071"/>
          </a:xfrm>
          <a:prstGeom prst="rect">
            <a:avLst/>
          </a:prstGeom>
        </p:spPr>
      </p:pic>
    </p:spTree>
    <p:extLst>
      <p:ext uri="{BB962C8B-B14F-4D97-AF65-F5344CB8AC3E}">
        <p14:creationId xmlns:p14="http://schemas.microsoft.com/office/powerpoint/2010/main" val="416318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5_05">
            <a:extLst>
              <a:ext uri="{FF2B5EF4-FFF2-40B4-BE49-F238E27FC236}">
                <a16:creationId xmlns:a16="http://schemas.microsoft.com/office/drawing/2014/main" id="{9D11427E-B2C3-484E-B06D-70637A965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938"/>
            <a:ext cx="662622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F7733BF2-3114-0741-8C71-688A92AFAB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7">
            <a:extLst>
              <a:ext uri="{FF2B5EF4-FFF2-40B4-BE49-F238E27FC236}">
                <a16:creationId xmlns:a16="http://schemas.microsoft.com/office/drawing/2014/main" id="{358ECEFD-53BA-B846-91BD-276FEFAF0558}"/>
              </a:ext>
            </a:extLst>
          </p:cNvPr>
          <p:cNvSpPr txBox="1">
            <a:spLocks noChangeArrowheads="1"/>
          </p:cNvSpPr>
          <p:nvPr/>
        </p:nvSpPr>
        <p:spPr bwMode="auto">
          <a:xfrm>
            <a:off x="228600" y="228600"/>
            <a:ext cx="6248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All DNA polymerases extend only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The Leading Strand: is extended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 by continuous replication</a:t>
            </a:r>
          </a:p>
          <a:p>
            <a:r>
              <a:rPr lang="en-US" altLang="en-US" b="0">
                <a:latin typeface="Arial" panose="020B0604020202020204" pitchFamily="34" charset="0"/>
                <a:cs typeface="Arial" panose="020B0604020202020204" pitchFamily="34" charset="0"/>
              </a:rPr>
              <a:t> </a:t>
            </a:r>
          </a:p>
          <a:p>
            <a:r>
              <a:rPr lang="en-US" altLang="en-US" b="0">
                <a:latin typeface="Arial" panose="020B0604020202020204" pitchFamily="34" charset="0"/>
                <a:cs typeface="Arial" panose="020B0604020202020204" pitchFamily="34" charset="0"/>
              </a:rPr>
              <a:t>The Lagging Strand: is effectively extended in the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5 direction (</a:t>
            </a:r>
            <a:r>
              <a:rPr lang="en-US" altLang="ja-JP" b="0" i="1">
                <a:latin typeface="Arial" panose="020B0604020202020204" pitchFamily="34" charset="0"/>
                <a:cs typeface="Arial" panose="020B0604020202020204" pitchFamily="34" charset="0"/>
              </a:rPr>
              <a:t>net</a:t>
            </a:r>
            <a:r>
              <a:rPr lang="en-US" altLang="ja-JP" b="0">
                <a:latin typeface="Arial" panose="020B0604020202020204" pitchFamily="34" charset="0"/>
                <a:cs typeface="Arial" panose="020B0604020202020204" pitchFamily="34" charset="0"/>
              </a:rPr>
              <a:t>) by discontinuous replication (always in the 5</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a:latin typeface="Arial" panose="020B0604020202020204" pitchFamily="34" charset="0"/>
                <a:cs typeface="Arial" panose="020B0604020202020204" pitchFamily="34" charset="0"/>
              </a:rPr>
              <a:t> direction).</a:t>
            </a:r>
            <a:endParaRPr lang="en-US" altLang="en-US"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725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5_06">
            <a:extLst>
              <a:ext uri="{FF2B5EF4-FFF2-40B4-BE49-F238E27FC236}">
                <a16:creationId xmlns:a16="http://schemas.microsoft.com/office/drawing/2014/main" id="{4F0CDD9D-D113-024E-9CBE-3DEB43159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317500"/>
            <a:ext cx="8062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B55D724C-8693-1A4C-8E31-34F986799C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25-6</a:t>
            </a:r>
          </a:p>
        </p:txBody>
      </p:sp>
    </p:spTree>
    <p:extLst>
      <p:ext uri="{BB962C8B-B14F-4D97-AF65-F5344CB8AC3E}">
        <p14:creationId xmlns:p14="http://schemas.microsoft.com/office/powerpoint/2010/main" val="3511166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A6AFE-F445-CA92-406F-937E7F8EAE61}"/>
              </a:ext>
            </a:extLst>
          </p:cNvPr>
          <p:cNvPicPr>
            <a:picLocks noChangeAspect="1"/>
          </p:cNvPicPr>
          <p:nvPr/>
        </p:nvPicPr>
        <p:blipFill>
          <a:blip r:embed="rId2"/>
          <a:stretch>
            <a:fillRect/>
          </a:stretch>
        </p:blipFill>
        <p:spPr>
          <a:xfrm>
            <a:off x="1995384" y="0"/>
            <a:ext cx="7147367" cy="6858000"/>
          </a:xfrm>
          <a:prstGeom prst="rect">
            <a:avLst/>
          </a:prstGeom>
        </p:spPr>
      </p:pic>
      <p:sp>
        <p:nvSpPr>
          <p:cNvPr id="3" name="TextBox 5">
            <a:extLst>
              <a:ext uri="{FF2B5EF4-FFF2-40B4-BE49-F238E27FC236}">
                <a16:creationId xmlns:a16="http://schemas.microsoft.com/office/drawing/2014/main" id="{3BCA4159-CF5A-B52A-191D-03CB16D085C7}"/>
              </a:ext>
            </a:extLst>
          </p:cNvPr>
          <p:cNvSpPr txBox="1">
            <a:spLocks noChangeArrowheads="1"/>
          </p:cNvSpPr>
          <p:nvPr/>
        </p:nvSpPr>
        <p:spPr bwMode="auto">
          <a:xfrm>
            <a:off x="0" y="1143000"/>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algn="ctr"/>
            <a:r>
              <a:rPr lang="en-US" altLang="en-US" b="0" dirty="0">
                <a:latin typeface="Arial" panose="020B0604020202020204" pitchFamily="34" charset="0"/>
                <a:cs typeface="Arial" panose="020B0604020202020204" pitchFamily="34" charset="0"/>
              </a:rPr>
              <a:t>DNA is polymerized only in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direction</a:t>
            </a:r>
            <a:endParaRPr lang="en-US" alt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70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g_25_02">
            <a:extLst>
              <a:ext uri="{FF2B5EF4-FFF2-40B4-BE49-F238E27FC236}">
                <a16:creationId xmlns:a16="http://schemas.microsoft.com/office/drawing/2014/main" id="{875B2E7A-F1A9-A043-B421-5ADBE294A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6"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5">
            <a:extLst>
              <a:ext uri="{FF2B5EF4-FFF2-40B4-BE49-F238E27FC236}">
                <a16:creationId xmlns:a16="http://schemas.microsoft.com/office/drawing/2014/main" id="{E144E160-9BE7-8345-A956-6AE25FDCACE0}"/>
              </a:ext>
            </a:extLst>
          </p:cNvPr>
          <p:cNvSpPr txBox="1">
            <a:spLocks noChangeArrowheads="1"/>
          </p:cNvSpPr>
          <p:nvPr/>
        </p:nvSpPr>
        <p:spPr bwMode="auto">
          <a:xfrm>
            <a:off x="381000" y="305095"/>
            <a:ext cx="62622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DNA is polymerized only in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direction</a:t>
            </a:r>
            <a:endParaRPr lang="en-US" altLang="en-US" b="0" dirty="0">
              <a:latin typeface="Arial" panose="020B0604020202020204" pitchFamily="34" charset="0"/>
              <a:cs typeface="Arial" panose="020B0604020202020204" pitchFamily="34" charset="0"/>
            </a:endParaRPr>
          </a:p>
        </p:txBody>
      </p:sp>
      <p:pic>
        <p:nvPicPr>
          <p:cNvPr id="22531" name="Picture 6">
            <a:extLst>
              <a:ext uri="{FF2B5EF4-FFF2-40B4-BE49-F238E27FC236}">
                <a16:creationId xmlns:a16="http://schemas.microsoft.com/office/drawing/2014/main" id="{78E869D3-98E7-414B-AC97-E62723E50C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_25_02">
            <a:extLst>
              <a:ext uri="{FF2B5EF4-FFF2-40B4-BE49-F238E27FC236}">
                <a16:creationId xmlns:a16="http://schemas.microsoft.com/office/drawing/2014/main" id="{29979404-7E98-1A45-BF4A-DEA9A0F5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5">
            <a:extLst>
              <a:ext uri="{FF2B5EF4-FFF2-40B4-BE49-F238E27FC236}">
                <a16:creationId xmlns:a16="http://schemas.microsoft.com/office/drawing/2014/main" id="{89736C24-44D7-9047-B2DA-E89B193349F8}"/>
              </a:ext>
            </a:extLst>
          </p:cNvPr>
          <p:cNvSpPr txBox="1">
            <a:spLocks noChangeArrowheads="1"/>
          </p:cNvSpPr>
          <p:nvPr/>
        </p:nvSpPr>
        <p:spPr bwMode="auto">
          <a:xfrm>
            <a:off x="1219200" y="304800"/>
            <a:ext cx="436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(directionality)</a:t>
            </a:r>
          </a:p>
          <a:p>
            <a:r>
              <a:rPr lang="en-US" altLang="en-US"/>
              <a:t>(only in 5</a:t>
            </a:r>
            <a:r>
              <a:rPr lang="ja-JP" altLang="en-US"/>
              <a:t>’</a:t>
            </a:r>
            <a:r>
              <a:rPr lang="en-US" altLang="ja-JP"/>
              <a:t> to 3</a:t>
            </a:r>
            <a:r>
              <a:rPr lang="ja-JP" altLang="en-US"/>
              <a:t>’</a:t>
            </a:r>
            <a:r>
              <a:rPr lang="en-US" altLang="ja-JP"/>
              <a:t> direction)</a:t>
            </a:r>
            <a:endParaRPr lang="en-US" altLang="en-US"/>
          </a:p>
        </p:txBody>
      </p:sp>
      <p:pic>
        <p:nvPicPr>
          <p:cNvPr id="24579" name="Picture 6">
            <a:extLst>
              <a:ext uri="{FF2B5EF4-FFF2-40B4-BE49-F238E27FC236}">
                <a16:creationId xmlns:a16="http://schemas.microsoft.com/office/drawing/2014/main" id="{1A3C305E-A6F9-EC45-9B1C-78D606D27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7">
            <a:extLst>
              <a:ext uri="{FF2B5EF4-FFF2-40B4-BE49-F238E27FC236}">
                <a16:creationId xmlns:a16="http://schemas.microsoft.com/office/drawing/2014/main" id="{EEED715D-788B-7C44-B374-490AD73A0572}"/>
              </a:ext>
            </a:extLst>
          </p:cNvPr>
          <p:cNvSpPr>
            <a:spLocks noChangeArrowheads="1"/>
          </p:cNvSpPr>
          <p:nvPr/>
        </p:nvSpPr>
        <p:spPr bwMode="auto">
          <a:xfrm>
            <a:off x="0" y="47244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A DNA polymerase can extend, but cannot initiate de novo synthesis. DNA polymerase requires a </a:t>
            </a:r>
            <a:r>
              <a:rPr lang="en-US" altLang="en-US" sz="2000" b="0" dirty="0">
                <a:solidFill>
                  <a:srgbClr val="FF0000"/>
                </a:solidFill>
                <a:latin typeface="Arial" panose="020B0604020202020204" pitchFamily="34" charset="0"/>
                <a:cs typeface="Arial" panose="020B0604020202020204" pitchFamily="34" charset="0"/>
              </a:rPr>
              <a:t>primer</a:t>
            </a:r>
            <a:r>
              <a:rPr lang="en-US" altLang="en-US" sz="2000" b="0" dirty="0">
                <a:latin typeface="Arial" panose="020B0604020202020204" pitchFamily="34" charset="0"/>
                <a:cs typeface="Arial" panose="020B0604020202020204" pitchFamily="34" charset="0"/>
              </a:rPr>
              <a:t>. </a:t>
            </a:r>
            <a:r>
              <a:rPr lang="en-US" altLang="en-US" sz="2000" b="0" dirty="0">
                <a:solidFill>
                  <a:srgbClr val="FF0000"/>
                </a:solidFill>
                <a:latin typeface="Arial" panose="020B0604020202020204" pitchFamily="34" charset="0"/>
                <a:cs typeface="Arial" panose="020B0604020202020204" pitchFamily="34" charset="0"/>
              </a:rPr>
              <a:t>Leading</a:t>
            </a:r>
            <a:r>
              <a:rPr lang="en-US" altLang="en-US" sz="2000" b="0" dirty="0">
                <a:latin typeface="Arial" panose="020B0604020202020204" pitchFamily="34" charset="0"/>
                <a:cs typeface="Arial" panose="020B0604020202020204" pitchFamily="34" charset="0"/>
              </a:rPr>
              <a:t> strand synthesis (right) and </a:t>
            </a:r>
            <a:r>
              <a:rPr lang="en-US" altLang="en-US" sz="2000" b="0" dirty="0">
                <a:solidFill>
                  <a:srgbClr val="3366FF"/>
                </a:solidFill>
                <a:latin typeface="Arial" panose="020B0604020202020204" pitchFamily="34" charset="0"/>
                <a:cs typeface="Arial" panose="020B0604020202020204" pitchFamily="34" charset="0"/>
              </a:rPr>
              <a:t>lagging</a:t>
            </a:r>
            <a:r>
              <a:rPr lang="en-US" altLang="en-US" sz="2000" b="0" dirty="0">
                <a:latin typeface="Arial" panose="020B0604020202020204" pitchFamily="34" charset="0"/>
                <a:cs typeface="Arial" panose="020B0604020202020204" pitchFamily="34" charset="0"/>
              </a:rPr>
              <a:t> strand synthesis (left) cannot work in the same way. Lagging  stand synthesis has to keep priming. </a:t>
            </a:r>
          </a:p>
        </p:txBody>
      </p:sp>
      <p:cxnSp>
        <p:nvCxnSpPr>
          <p:cNvPr id="24581" name="Straight Arrow Connector 2">
            <a:extLst>
              <a:ext uri="{FF2B5EF4-FFF2-40B4-BE49-F238E27FC236}">
                <a16:creationId xmlns:a16="http://schemas.microsoft.com/office/drawing/2014/main" id="{89FDE766-4222-A94E-8D2E-382AAC3A8A73}"/>
              </a:ext>
            </a:extLst>
          </p:cNvPr>
          <p:cNvCxnSpPr>
            <a:cxnSpLocks noChangeShapeType="1"/>
          </p:cNvCxnSpPr>
          <p:nvPr/>
        </p:nvCxnSpPr>
        <p:spPr bwMode="auto">
          <a:xfrm>
            <a:off x="7696200" y="1219200"/>
            <a:ext cx="0" cy="1219200"/>
          </a:xfrm>
          <a:prstGeom prst="straightConnector1">
            <a:avLst/>
          </a:prstGeom>
          <a:noFill/>
          <a:ln w="9525">
            <a:solidFill>
              <a:schemeClr val="tx1"/>
            </a:solidFill>
            <a:round/>
            <a:headEnd/>
            <a:tailEnd type="arrow" w="med" len="med"/>
          </a:ln>
        </p:spPr>
      </p:cxnSp>
      <p:sp>
        <p:nvSpPr>
          <p:cNvPr id="24582" name="TextBox 3">
            <a:extLst>
              <a:ext uri="{FF2B5EF4-FFF2-40B4-BE49-F238E27FC236}">
                <a16:creationId xmlns:a16="http://schemas.microsoft.com/office/drawing/2014/main" id="{787A2C12-08EE-2C4E-A9A8-DB3DF4030112}"/>
              </a:ext>
            </a:extLst>
          </p:cNvPr>
          <p:cNvSpPr txBox="1">
            <a:spLocks noChangeArrowheads="1"/>
          </p:cNvSpPr>
          <p:nvPr/>
        </p:nvSpPr>
        <p:spPr bwMode="auto">
          <a:xfrm>
            <a:off x="7391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FF0000"/>
                </a:solidFill>
              </a:rPr>
              <a:t>leading</a:t>
            </a:r>
          </a:p>
        </p:txBody>
      </p:sp>
      <p:cxnSp>
        <p:nvCxnSpPr>
          <p:cNvPr id="24583" name="Straight Arrow Connector 8">
            <a:extLst>
              <a:ext uri="{FF2B5EF4-FFF2-40B4-BE49-F238E27FC236}">
                <a16:creationId xmlns:a16="http://schemas.microsoft.com/office/drawing/2014/main" id="{47FFF2DE-5A49-5745-B3D6-91762B4B9FC1}"/>
              </a:ext>
            </a:extLst>
          </p:cNvPr>
          <p:cNvCxnSpPr>
            <a:cxnSpLocks noChangeShapeType="1"/>
          </p:cNvCxnSpPr>
          <p:nvPr/>
        </p:nvCxnSpPr>
        <p:spPr bwMode="auto">
          <a:xfrm>
            <a:off x="6280150" y="1233488"/>
            <a:ext cx="0" cy="1219200"/>
          </a:xfrm>
          <a:prstGeom prst="straightConnector1">
            <a:avLst/>
          </a:prstGeom>
          <a:noFill/>
          <a:ln w="9525">
            <a:solidFill>
              <a:schemeClr val="tx1"/>
            </a:solidFill>
            <a:round/>
            <a:headEnd/>
            <a:tailEnd type="arrow" w="med" len="med"/>
          </a:ln>
        </p:spPr>
      </p:cxnSp>
      <p:sp>
        <p:nvSpPr>
          <p:cNvPr id="24584" name="TextBox 9">
            <a:extLst>
              <a:ext uri="{FF2B5EF4-FFF2-40B4-BE49-F238E27FC236}">
                <a16:creationId xmlns:a16="http://schemas.microsoft.com/office/drawing/2014/main" id="{43C7D140-F005-0748-9C03-C8F8FEDDA937}"/>
              </a:ext>
            </a:extLst>
          </p:cNvPr>
          <p:cNvSpPr txBox="1">
            <a:spLocks noChangeArrowheads="1"/>
          </p:cNvSpPr>
          <p:nvPr/>
        </p:nvSpPr>
        <p:spPr bwMode="auto">
          <a:xfrm>
            <a:off x="5486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3366FF"/>
                </a:solidFill>
              </a:rPr>
              <a:t>lagging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_25_02">
            <a:extLst>
              <a:ext uri="{FF2B5EF4-FFF2-40B4-BE49-F238E27FC236}">
                <a16:creationId xmlns:a16="http://schemas.microsoft.com/office/drawing/2014/main" id="{45CBAE26-2D07-9246-8078-C2754C22F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F64FE518-01B7-5343-97D1-89D66D8617A1}"/>
              </a:ext>
            </a:extLst>
          </p:cNvPr>
          <p:cNvSpPr txBox="1">
            <a:spLocks noChangeArrowheads="1"/>
          </p:cNvSpPr>
          <p:nvPr/>
        </p:nvSpPr>
        <p:spPr bwMode="auto">
          <a:xfrm>
            <a:off x="1219200" y="304800"/>
            <a:ext cx="54072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DNA replication </a:t>
            </a:r>
          </a:p>
          <a:p>
            <a:r>
              <a:rPr lang="en-US" altLang="en-US" b="0" dirty="0">
                <a:latin typeface="Arial" panose="020B0604020202020204" pitchFamily="34" charset="0"/>
                <a:cs typeface="Arial" panose="020B0604020202020204" pitchFamily="34" charset="0"/>
              </a:rPr>
              <a:t>	required chemical components</a:t>
            </a:r>
          </a:p>
        </p:txBody>
      </p:sp>
      <p:pic>
        <p:nvPicPr>
          <p:cNvPr id="26627" name="Picture 6">
            <a:extLst>
              <a:ext uri="{FF2B5EF4-FFF2-40B4-BE49-F238E27FC236}">
                <a16:creationId xmlns:a16="http://schemas.microsoft.com/office/drawing/2014/main" id="{D3BF9A27-E5E8-7F4D-B3EF-83CB6AC1F9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7">
            <a:extLst>
              <a:ext uri="{FF2B5EF4-FFF2-40B4-BE49-F238E27FC236}">
                <a16:creationId xmlns:a16="http://schemas.microsoft.com/office/drawing/2014/main" id="{A600A7E0-3430-6441-AC5B-69940439DDFE}"/>
              </a:ext>
            </a:extLst>
          </p:cNvPr>
          <p:cNvSpPr>
            <a:spLocks noChangeArrowheads="1"/>
          </p:cNvSpPr>
          <p:nvPr/>
        </p:nvSpPr>
        <p:spPr bwMode="auto">
          <a:xfrm>
            <a:off x="0" y="4546060"/>
            <a:ext cx="9144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800" b="0" dirty="0">
                <a:latin typeface="Arial" panose="020B0604020202020204" pitchFamily="34" charset="0"/>
                <a:cs typeface="Arial" panose="020B0604020202020204" pitchFamily="34" charset="0"/>
              </a:rPr>
              <a:t>DNA replication requires: </a:t>
            </a:r>
          </a:p>
          <a:p>
            <a:r>
              <a:rPr lang="en-US" altLang="en-US" sz="1800" b="0" dirty="0">
                <a:latin typeface="Arial" panose="020B0604020202020204" pitchFamily="34" charset="0"/>
                <a:cs typeface="Arial" panose="020B0604020202020204" pitchFamily="34" charset="0"/>
              </a:rPr>
              <a:t>a template</a:t>
            </a:r>
          </a:p>
          <a:p>
            <a:r>
              <a:rPr lang="en-US" altLang="en-US" sz="1800" b="0" dirty="0">
                <a:latin typeface="Arial" panose="020B0604020202020204" pitchFamily="34" charset="0"/>
                <a:cs typeface="Arial" panose="020B0604020202020204" pitchFamily="34" charset="0"/>
              </a:rPr>
              <a:t>a free 3</a:t>
            </a:r>
            <a:r>
              <a:rPr lang="ja-JP" altLang="en-US" sz="1800" b="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 hydroxyl group (requires a primer to start),</a:t>
            </a:r>
          </a:p>
          <a:p>
            <a:r>
              <a:rPr lang="en-US" altLang="en-US" sz="1800" b="0" dirty="0">
                <a:latin typeface="Arial" panose="020B0604020202020204" pitchFamily="34" charset="0"/>
                <a:cs typeface="Arial" panose="020B0604020202020204" pitchFamily="34" charset="0"/>
              </a:rPr>
              <a:t>four 5’ </a:t>
            </a:r>
            <a:r>
              <a:rPr lang="en-US" altLang="ja-JP" sz="1800" b="0" dirty="0">
                <a:latin typeface="Arial" panose="020B0604020202020204" pitchFamily="34" charset="0"/>
                <a:cs typeface="Arial" panose="020B0604020202020204" pitchFamily="34" charset="0"/>
              </a:rPr>
              <a:t>dNTPs (triphosphate on the 5</a:t>
            </a:r>
            <a:r>
              <a:rPr lang="en-US" altLang="en-US" sz="1800" b="0" dirty="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 oxygen)</a:t>
            </a:r>
          </a:p>
          <a:p>
            <a:r>
              <a:rPr lang="en-US" altLang="en-US" sz="1800" b="0" dirty="0">
                <a:latin typeface="Arial" panose="020B0604020202020204" pitchFamily="34" charset="0"/>
                <a:cs typeface="Arial" panose="020B0604020202020204" pitchFamily="34" charset="0"/>
              </a:rPr>
              <a:t>(the 3</a:t>
            </a:r>
            <a:r>
              <a:rPr lang="ja-JP" altLang="en-US" sz="1800" b="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oxygen is a nucleophile that attacks the 5’ P of the dNTP.</a:t>
            </a:r>
          </a:p>
          <a:p>
            <a:r>
              <a:rPr lang="en-US" altLang="en-US" sz="1800" b="0" dirty="0">
                <a:latin typeface="Arial" panose="020B0604020202020204" pitchFamily="34" charset="0"/>
                <a:cs typeface="Arial" panose="020B0604020202020204" pitchFamily="34" charset="0"/>
              </a:rPr>
              <a:t>Magnesium (any reaction that uses any dNTP requires Mg</a:t>
            </a:r>
            <a:r>
              <a:rPr lang="en-US" altLang="en-US" sz="1800" b="0" baseline="30000" dirty="0">
                <a:latin typeface="Arial" panose="020B0604020202020204" pitchFamily="34" charset="0"/>
                <a:cs typeface="Arial" panose="020B0604020202020204" pitchFamily="34" charset="0"/>
              </a:rPr>
              <a:t>2+</a:t>
            </a:r>
            <a:r>
              <a:rPr lang="en-US" altLang="en-US" sz="1800" b="0" dirty="0">
                <a:latin typeface="Arial" panose="020B0604020202020204" pitchFamily="34" charset="0"/>
                <a:cs typeface="Arial" panose="020B0604020202020204" pitchFamily="34" charset="0"/>
              </a:rPr>
              <a:t>).</a:t>
            </a:r>
          </a:p>
          <a:p>
            <a:r>
              <a:rPr lang="en-US" altLang="en-US" sz="1800" b="0" dirty="0">
                <a:latin typeface="Arial" panose="020B0604020202020204" pitchFamily="34" charset="0"/>
                <a:cs typeface="Arial" panose="020B0604020202020204" pitchFamily="34" charset="0"/>
              </a:rPr>
              <a:t>DNA polymerase (lots of </a:t>
            </a:r>
            <a:r>
              <a:rPr lang="en-US" altLang="en-US" sz="1800" b="0" dirty="0" err="1">
                <a:latin typeface="Arial" panose="020B0604020202020204" pitchFamily="34" charset="0"/>
                <a:cs typeface="Arial" panose="020B0604020202020204" pitchFamily="34" charset="0"/>
              </a:rPr>
              <a:t>auxillary</a:t>
            </a:r>
            <a:r>
              <a:rPr lang="en-US" altLang="en-US" sz="1800" b="0" dirty="0">
                <a:latin typeface="Arial" panose="020B0604020202020204" pitchFamily="34" charset="0"/>
                <a:cs typeface="Arial" panose="020B0604020202020204" pitchFamily="34" charset="0"/>
              </a:rPr>
              <a:t> proteins </a:t>
            </a:r>
            <a:r>
              <a:rPr lang="en-US" altLang="en-US" sz="1800" b="0" i="1" dirty="0">
                <a:latin typeface="Arial" panose="020B0604020202020204" pitchFamily="34" charset="0"/>
                <a:cs typeface="Arial" panose="020B0604020202020204" pitchFamily="34" charset="0"/>
              </a:rPr>
              <a:t>in vivo</a:t>
            </a:r>
            <a:r>
              <a:rPr lang="en-US" altLang="en-US" sz="1800" b="0" dirty="0">
                <a:latin typeface="Arial" panose="020B0604020202020204" pitchFamily="34" charset="0"/>
                <a:cs typeface="Arial" panose="020B0604020202020204" pitchFamily="34" charset="0"/>
              </a:rPr>
              <a:t>) </a:t>
            </a:r>
          </a:p>
          <a:p>
            <a:endParaRPr lang="en-US" altLang="en-US" sz="1800" b="0" dirty="0">
              <a:latin typeface="Arial" panose="020B0604020202020204" pitchFamily="34" charset="0"/>
              <a:cs typeface="Arial" panose="020B0604020202020204" pitchFamily="34" charset="0"/>
            </a:endParaRPr>
          </a:p>
          <a:p>
            <a:endParaRPr lang="en-US" altLang="en-US" sz="1800" b="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39EED-DED7-24E1-A915-381274D881EA}"/>
              </a:ext>
            </a:extLst>
          </p:cNvPr>
          <p:cNvPicPr>
            <a:picLocks noChangeAspect="1"/>
          </p:cNvPicPr>
          <p:nvPr/>
        </p:nvPicPr>
        <p:blipFill>
          <a:blip r:embed="rId2"/>
          <a:stretch>
            <a:fillRect/>
          </a:stretch>
        </p:blipFill>
        <p:spPr>
          <a:xfrm>
            <a:off x="152400" y="1219200"/>
            <a:ext cx="8763000" cy="1541484"/>
          </a:xfrm>
          <a:prstGeom prst="rect">
            <a:avLst/>
          </a:prstGeom>
        </p:spPr>
      </p:pic>
      <p:sp>
        <p:nvSpPr>
          <p:cNvPr id="6" name="TextBox 5">
            <a:extLst>
              <a:ext uri="{FF2B5EF4-FFF2-40B4-BE49-F238E27FC236}">
                <a16:creationId xmlns:a16="http://schemas.microsoft.com/office/drawing/2014/main" id="{9298A4CD-6ECE-C53B-7069-E89F9B9A0610}"/>
              </a:ext>
            </a:extLst>
          </p:cNvPr>
          <p:cNvSpPr txBox="1"/>
          <p:nvPr/>
        </p:nvSpPr>
        <p:spPr>
          <a:xfrm>
            <a:off x="228600" y="4140201"/>
            <a:ext cx="8686800" cy="2246769"/>
          </a:xfrm>
          <a:prstGeom prst="rect">
            <a:avLst/>
          </a:prstGeom>
          <a:noFill/>
        </p:spPr>
        <p:txBody>
          <a:bodyPr wrap="square">
            <a:spAutoFit/>
          </a:bodyPr>
          <a:lstStyle/>
          <a:p>
            <a:r>
              <a:rPr lang="en-US" sz="2000" b="0" dirty="0">
                <a:latin typeface="Calibri" panose="020F0502020204030204" pitchFamily="34" charset="0"/>
                <a:cs typeface="Calibri" panose="020F0502020204030204" pitchFamily="34" charset="0"/>
              </a:rPr>
              <a:t>DNA polymerase requires a single unpaired strand to act as template and a primer strand to provide the free hydroxyl group at the 3′ end to which the new nucleotide unit is added. Each incoming nucleotide is selected in part by base-pairing to the appropriate nucleotide in the template strand. The reaction product has a new free 3′ hydroxyl, allowing the addition of another nucleotide. The newly formed base pair </a:t>
            </a:r>
            <a:r>
              <a:rPr lang="en-US" sz="2000" b="0" dirty="0" err="1">
                <a:latin typeface="Calibri" panose="020F0502020204030204" pitchFamily="34" charset="0"/>
                <a:cs typeface="Calibri" panose="020F0502020204030204" pitchFamily="34" charset="0"/>
              </a:rPr>
              <a:t>translocates</a:t>
            </a:r>
            <a:r>
              <a:rPr lang="en-US" sz="2000" b="0" dirty="0">
                <a:latin typeface="Calibri" panose="020F0502020204030204" pitchFamily="34" charset="0"/>
                <a:cs typeface="Calibri" panose="020F0502020204030204" pitchFamily="34" charset="0"/>
              </a:rPr>
              <a:t> to make the active site available to the next pair to be formed.</a:t>
            </a:r>
          </a:p>
        </p:txBody>
      </p:sp>
    </p:spTree>
    <p:extLst>
      <p:ext uri="{BB962C8B-B14F-4D97-AF65-F5344CB8AC3E}">
        <p14:creationId xmlns:p14="http://schemas.microsoft.com/office/powerpoint/2010/main" val="886219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_25_07">
            <a:extLst>
              <a:ext uri="{FF2B5EF4-FFF2-40B4-BE49-F238E27FC236}">
                <a16:creationId xmlns:a16="http://schemas.microsoft.com/office/drawing/2014/main" id="{10B7CECC-9BAA-9341-AD9D-292D97256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531225"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8717184F-D014-5745-9BC1-DA8291E65FF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25-7</a:t>
            </a:r>
          </a:p>
        </p:txBody>
      </p:sp>
      <p:sp>
        <p:nvSpPr>
          <p:cNvPr id="49155" name="TextBox 5">
            <a:extLst>
              <a:ext uri="{FF2B5EF4-FFF2-40B4-BE49-F238E27FC236}">
                <a16:creationId xmlns:a16="http://schemas.microsoft.com/office/drawing/2014/main" id="{0818466A-159D-A040-A60F-19C3B52B91B1}"/>
              </a:ext>
            </a:extLst>
          </p:cNvPr>
          <p:cNvSpPr txBox="1">
            <a:spLocks noChangeArrowheads="1"/>
          </p:cNvSpPr>
          <p:nvPr/>
        </p:nvSpPr>
        <p:spPr bwMode="auto">
          <a:xfrm>
            <a:off x="533400" y="533400"/>
            <a:ext cx="199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Proof reading</a:t>
            </a:r>
          </a:p>
        </p:txBody>
      </p:sp>
    </p:spTree>
    <p:extLst>
      <p:ext uri="{BB962C8B-B14F-4D97-AF65-F5344CB8AC3E}">
        <p14:creationId xmlns:p14="http://schemas.microsoft.com/office/powerpoint/2010/main" val="2527134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a:extLst>
              <a:ext uri="{FF2B5EF4-FFF2-40B4-BE49-F238E27FC236}">
                <a16:creationId xmlns:a16="http://schemas.microsoft.com/office/drawing/2014/main" id="{21F15E72-6E3B-9244-80E9-4E85A48AFF01}"/>
              </a:ext>
            </a:extLst>
          </p:cNvPr>
          <p:cNvSpPr txBox="1">
            <a:spLocks noChangeArrowheads="1"/>
          </p:cNvSpPr>
          <p:nvPr/>
        </p:nvSpPr>
        <p:spPr bwMode="auto">
          <a:xfrm>
            <a:off x="762000" y="762000"/>
            <a:ext cx="523572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All central dogma polymerizations </a:t>
            </a:r>
          </a:p>
          <a:p>
            <a:r>
              <a:rPr lang="en-US" altLang="en-US" b="0" dirty="0">
                <a:latin typeface="Arial" panose="020B0604020202020204" pitchFamily="34" charset="0"/>
                <a:cs typeface="Arial" panose="020B0604020202020204" pitchFamily="34" charset="0"/>
              </a:rPr>
              <a:t>(replication, transcription, translation)</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Have at least three distinct steps:</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	initiation</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	elongation</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	termination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5_02">
            <a:extLst>
              <a:ext uri="{FF2B5EF4-FFF2-40B4-BE49-F238E27FC236}">
                <a16:creationId xmlns:a16="http://schemas.microsoft.com/office/drawing/2014/main" id="{81165C6D-0F43-4041-A1B7-54ED07A84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5">
            <a:extLst>
              <a:ext uri="{FF2B5EF4-FFF2-40B4-BE49-F238E27FC236}">
                <a16:creationId xmlns:a16="http://schemas.microsoft.com/office/drawing/2014/main" id="{ACB87550-7F5A-424A-A0C1-B1ED5AA605A4}"/>
              </a:ext>
            </a:extLst>
          </p:cNvPr>
          <p:cNvSpPr txBox="1">
            <a:spLocks noChangeArrowheads="1"/>
          </p:cNvSpPr>
          <p:nvPr/>
        </p:nvSpPr>
        <p:spPr bwMode="auto">
          <a:xfrm>
            <a:off x="1219200" y="304800"/>
            <a:ext cx="3626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DNA replication (primers)</a:t>
            </a:r>
          </a:p>
        </p:txBody>
      </p:sp>
      <p:pic>
        <p:nvPicPr>
          <p:cNvPr id="30723" name="Picture 6">
            <a:extLst>
              <a:ext uri="{FF2B5EF4-FFF2-40B4-BE49-F238E27FC236}">
                <a16:creationId xmlns:a16="http://schemas.microsoft.com/office/drawing/2014/main" id="{A67B537B-9210-7C48-BAEE-56314B2D93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8">
            <a:extLst>
              <a:ext uri="{FF2B5EF4-FFF2-40B4-BE49-F238E27FC236}">
                <a16:creationId xmlns:a16="http://schemas.microsoft.com/office/drawing/2014/main" id="{9B53E2CC-FA9E-144E-8EEC-587649EE7BC9}"/>
              </a:ext>
            </a:extLst>
          </p:cNvPr>
          <p:cNvSpPr txBox="1">
            <a:spLocks noChangeArrowheads="1"/>
          </p:cNvSpPr>
          <p:nvPr/>
        </p:nvSpPr>
        <p:spPr bwMode="auto">
          <a:xfrm>
            <a:off x="304800" y="487680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A DNA polymerase cannot form a strand </a:t>
            </a:r>
            <a:r>
              <a:rPr lang="en-US" altLang="en-US" b="0" i="1" dirty="0">
                <a:latin typeface="Arial" panose="020B0604020202020204" pitchFamily="34" charset="0"/>
                <a:cs typeface="Arial" panose="020B0604020202020204" pitchFamily="34" charset="0"/>
              </a:rPr>
              <a:t>de novo</a:t>
            </a:r>
            <a:r>
              <a:rPr lang="en-US" altLang="en-US" b="0" dirty="0">
                <a:latin typeface="Arial" panose="020B0604020202020204" pitchFamily="34" charset="0"/>
                <a:cs typeface="Arial" panose="020B0604020202020204" pitchFamily="34" charset="0"/>
              </a:rPr>
              <a:t>, from dNTPs alone.  A DNA polymerase can only extend a strand; i.e., DNA polymerase requires a primer. Primers </a:t>
            </a:r>
            <a:r>
              <a:rPr lang="en-US" altLang="en-US" b="0" i="1" dirty="0">
                <a:latin typeface="Arial" panose="020B0604020202020204" pitchFamily="34" charset="0"/>
                <a:cs typeface="Arial" panose="020B0604020202020204" pitchFamily="34" charset="0"/>
              </a:rPr>
              <a:t>in vivo </a:t>
            </a:r>
            <a:r>
              <a:rPr lang="en-US" altLang="en-US" b="0" dirty="0">
                <a:latin typeface="Arial" panose="020B0604020202020204" pitchFamily="34" charset="0"/>
                <a:cs typeface="Arial" panose="020B0604020202020204" pitchFamily="34" charset="0"/>
              </a:rPr>
              <a:t>are generally RNA, which are later excised and replaced by DNA.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5" name="Object 2">
            <a:extLst>
              <a:ext uri="{FF2B5EF4-FFF2-40B4-BE49-F238E27FC236}">
                <a16:creationId xmlns:a16="http://schemas.microsoft.com/office/drawing/2014/main" id="{BEC76A0B-4108-CA44-829C-2312DACE0256}"/>
              </a:ext>
            </a:extLst>
          </p:cNvPr>
          <p:cNvGraphicFramePr>
            <a:graphicFrameLocks noChangeAspect="1"/>
          </p:cNvGraphicFramePr>
          <p:nvPr/>
        </p:nvGraphicFramePr>
        <p:xfrm>
          <a:off x="609600" y="1752600"/>
          <a:ext cx="7431088" cy="3886200"/>
        </p:xfrm>
        <a:graphic>
          <a:graphicData uri="http://schemas.openxmlformats.org/presentationml/2006/ole">
            <mc:AlternateContent xmlns:mc="http://schemas.openxmlformats.org/markup-compatibility/2006">
              <mc:Choice xmlns:v="urn:schemas-microsoft-com:vml" Requires="v">
                <p:oleObj name="Equation" r:id="rId2" imgW="3860800" imgH="2019300" progId="Equation.3">
                  <p:embed/>
                </p:oleObj>
              </mc:Choice>
              <mc:Fallback>
                <p:oleObj name="Equation" r:id="rId2" imgW="3860800" imgH="2019300" progId="Equation.3">
                  <p:embed/>
                  <p:pic>
                    <p:nvPicPr>
                      <p:cNvPr id="47105" name="Object 2">
                        <a:extLst>
                          <a:ext uri="{FF2B5EF4-FFF2-40B4-BE49-F238E27FC236}">
                            <a16:creationId xmlns:a16="http://schemas.microsoft.com/office/drawing/2014/main" id="{BEC76A0B-4108-CA44-829C-2312DACE0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74310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6" name="TextBox 3">
            <a:extLst>
              <a:ext uri="{FF2B5EF4-FFF2-40B4-BE49-F238E27FC236}">
                <a16:creationId xmlns:a16="http://schemas.microsoft.com/office/drawing/2014/main" id="{9DE10151-4F86-AD47-AF36-B1E65DCD9E41}"/>
              </a:ext>
            </a:extLst>
          </p:cNvPr>
          <p:cNvSpPr txBox="1">
            <a:spLocks noChangeArrowheads="1"/>
          </p:cNvSpPr>
          <p:nvPr/>
        </p:nvSpPr>
        <p:spPr bwMode="auto">
          <a:xfrm>
            <a:off x="609600" y="1219200"/>
            <a:ext cx="1851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The problem:</a:t>
            </a:r>
          </a:p>
        </p:txBody>
      </p:sp>
      <p:sp>
        <p:nvSpPr>
          <p:cNvPr id="47107" name="TextBox 4">
            <a:extLst>
              <a:ext uri="{FF2B5EF4-FFF2-40B4-BE49-F238E27FC236}">
                <a16:creationId xmlns:a16="http://schemas.microsoft.com/office/drawing/2014/main" id="{6350F29F-1E2D-E44A-86DA-B7D5F151CA45}"/>
              </a:ext>
            </a:extLst>
          </p:cNvPr>
          <p:cNvSpPr txBox="1">
            <a:spLocks noChangeArrowheads="1"/>
          </p:cNvSpPr>
          <p:nvPr/>
        </p:nvSpPr>
        <p:spPr bwMode="auto">
          <a:xfrm>
            <a:off x="685800" y="57150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difference in free energy predicts an error rate of about 1/4000.</a:t>
            </a:r>
          </a:p>
        </p:txBody>
      </p:sp>
      <p:sp>
        <p:nvSpPr>
          <p:cNvPr id="47108" name="TextBox 5">
            <a:extLst>
              <a:ext uri="{FF2B5EF4-FFF2-40B4-BE49-F238E27FC236}">
                <a16:creationId xmlns:a16="http://schemas.microsoft.com/office/drawing/2014/main" id="{27BB7E50-628F-134A-B368-1979305A2D05}"/>
              </a:ext>
            </a:extLst>
          </p:cNvPr>
          <p:cNvSpPr txBox="1">
            <a:spLocks noChangeArrowheads="1"/>
          </p:cNvSpPr>
          <p:nvPr/>
        </p:nvSpPr>
        <p:spPr bwMode="auto">
          <a:xfrm>
            <a:off x="381000" y="457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Fidelity or  - How to replicate billions and billions of base pairs without making too many mistakes.</a:t>
            </a:r>
          </a:p>
        </p:txBody>
      </p:sp>
    </p:spTree>
    <p:extLst>
      <p:ext uri="{BB962C8B-B14F-4D97-AF65-F5344CB8AC3E}">
        <p14:creationId xmlns:p14="http://schemas.microsoft.com/office/powerpoint/2010/main" val="2899558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8A917-F642-59AF-2297-235AA0E04D10}"/>
              </a:ext>
            </a:extLst>
          </p:cNvPr>
          <p:cNvPicPr>
            <a:picLocks noChangeAspect="1"/>
          </p:cNvPicPr>
          <p:nvPr/>
        </p:nvPicPr>
        <p:blipFill>
          <a:blip r:embed="rId2"/>
          <a:stretch>
            <a:fillRect/>
          </a:stretch>
        </p:blipFill>
        <p:spPr>
          <a:xfrm>
            <a:off x="457200" y="228600"/>
            <a:ext cx="5435600" cy="6032500"/>
          </a:xfrm>
          <a:prstGeom prst="rect">
            <a:avLst/>
          </a:prstGeom>
        </p:spPr>
      </p:pic>
      <p:sp>
        <p:nvSpPr>
          <p:cNvPr id="4" name="TextBox 3">
            <a:extLst>
              <a:ext uri="{FF2B5EF4-FFF2-40B4-BE49-F238E27FC236}">
                <a16:creationId xmlns:a16="http://schemas.microsoft.com/office/drawing/2014/main" id="{D7189AB4-4E84-61A7-4BFE-01EA470E6710}"/>
              </a:ext>
            </a:extLst>
          </p:cNvPr>
          <p:cNvSpPr txBox="1"/>
          <p:nvPr/>
        </p:nvSpPr>
        <p:spPr>
          <a:xfrm>
            <a:off x="5892800" y="1167358"/>
            <a:ext cx="3251200" cy="3785652"/>
          </a:xfrm>
          <a:prstGeom prst="rect">
            <a:avLst/>
          </a:prstGeom>
          <a:noFill/>
        </p:spPr>
        <p:txBody>
          <a:bodyPr wrap="square">
            <a:spAutoFit/>
          </a:bodyPr>
          <a:lstStyle/>
          <a:p>
            <a:r>
              <a:rPr lang="en-US" sz="2000" b="0" dirty="0">
                <a:effectLst/>
                <a:latin typeface="Calibri" panose="020F0502020204030204" pitchFamily="34" charset="0"/>
                <a:cs typeface="Calibri" panose="020F0502020204030204" pitchFamily="34" charset="0"/>
              </a:rPr>
              <a:t>Base-pair geometry contributes to fidelity of DNA replication. (a) The standard A=T and G≡C base pairs have very similar geometries, and an active site sized to fit one will generally accommodate the other. (b) The geometry of incorrectly paired bases can exclude them from the active site, as occurs on DNA polymerase. </a:t>
            </a:r>
            <a:endParaRPr lang="en-US" sz="2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123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5">
            <a:extLst>
              <a:ext uri="{FF2B5EF4-FFF2-40B4-BE49-F238E27FC236}">
                <a16:creationId xmlns:a16="http://schemas.microsoft.com/office/drawing/2014/main" id="{0FA33415-B625-7E4D-91C1-10009BD9EB9A}"/>
              </a:ext>
            </a:extLst>
          </p:cNvPr>
          <p:cNvSpPr txBox="1">
            <a:spLocks noChangeArrowheads="1"/>
          </p:cNvSpPr>
          <p:nvPr/>
        </p:nvSpPr>
        <p:spPr bwMode="auto">
          <a:xfrm>
            <a:off x="152400" y="0"/>
            <a:ext cx="472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Fidelity or  - How to replicate billions and billions of base pairs without making too many mistakes.</a:t>
            </a:r>
          </a:p>
        </p:txBody>
      </p:sp>
      <p:pic>
        <p:nvPicPr>
          <p:cNvPr id="2" name="Picture 1">
            <a:extLst>
              <a:ext uri="{FF2B5EF4-FFF2-40B4-BE49-F238E27FC236}">
                <a16:creationId xmlns:a16="http://schemas.microsoft.com/office/drawing/2014/main" id="{4325F994-D149-F8FF-1CAD-5C81257CC999}"/>
              </a:ext>
            </a:extLst>
          </p:cNvPr>
          <p:cNvPicPr>
            <a:picLocks noChangeAspect="1"/>
          </p:cNvPicPr>
          <p:nvPr/>
        </p:nvPicPr>
        <p:blipFill>
          <a:blip r:embed="rId2"/>
          <a:stretch>
            <a:fillRect/>
          </a:stretch>
        </p:blipFill>
        <p:spPr>
          <a:xfrm>
            <a:off x="5053054" y="0"/>
            <a:ext cx="4090946" cy="6858000"/>
          </a:xfrm>
          <a:prstGeom prst="rect">
            <a:avLst/>
          </a:prstGeom>
        </p:spPr>
      </p:pic>
      <p:sp>
        <p:nvSpPr>
          <p:cNvPr id="3" name="TextBox 4">
            <a:extLst>
              <a:ext uri="{FF2B5EF4-FFF2-40B4-BE49-F238E27FC236}">
                <a16:creationId xmlns:a16="http://schemas.microsoft.com/office/drawing/2014/main" id="{EB739DCA-FD75-6BC5-8B72-3CB8E8896DEB}"/>
              </a:ext>
            </a:extLst>
          </p:cNvPr>
          <p:cNvSpPr txBox="1">
            <a:spLocks noChangeArrowheads="1"/>
          </p:cNvSpPr>
          <p:nvPr/>
        </p:nvSpPr>
        <p:spPr bwMode="auto">
          <a:xfrm>
            <a:off x="152400" y="1598769"/>
            <a:ext cx="5791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Proofreading activity</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1/4000 error rate in the incorporation step.</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1/1000 error rate in the proof reading step.</a:t>
            </a:r>
          </a:p>
          <a:p>
            <a:endParaRPr lang="en-US" altLang="en-US" b="0" dirty="0">
              <a:latin typeface="Arial" panose="020B0604020202020204" pitchFamily="34" charset="0"/>
              <a:cs typeface="Arial" panose="020B0604020202020204" pitchFamily="34" charset="0"/>
            </a:endParaRP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1/4000 x 1/1000 = 1/4,000,000</a:t>
            </a:r>
          </a:p>
          <a:p>
            <a:r>
              <a:rPr lang="en-US" altLang="en-US" b="0" dirty="0">
                <a:latin typeface="Arial" panose="020B0604020202020204" pitchFamily="34" charset="0"/>
                <a:cs typeface="Arial" panose="020B0604020202020204" pitchFamily="34" charset="0"/>
              </a:rPr>
              <a:t>That is one mistake in 4 million base pairs</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Now add in mismatch repair. </a:t>
            </a:r>
          </a:p>
        </p:txBody>
      </p:sp>
    </p:spTree>
    <p:extLst>
      <p:ext uri="{BB962C8B-B14F-4D97-AF65-F5344CB8AC3E}">
        <p14:creationId xmlns:p14="http://schemas.microsoft.com/office/powerpoint/2010/main" val="1294522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0269-9168-C537-59F0-4F29950AB9D0}"/>
              </a:ext>
            </a:extLst>
          </p:cNvPr>
          <p:cNvPicPr>
            <a:picLocks noChangeAspect="1"/>
          </p:cNvPicPr>
          <p:nvPr/>
        </p:nvPicPr>
        <p:blipFill>
          <a:blip r:embed="rId2"/>
          <a:stretch>
            <a:fillRect/>
          </a:stretch>
        </p:blipFill>
        <p:spPr>
          <a:xfrm>
            <a:off x="685800" y="408966"/>
            <a:ext cx="7772400" cy="6040067"/>
          </a:xfrm>
          <a:prstGeom prst="rect">
            <a:avLst/>
          </a:prstGeom>
        </p:spPr>
      </p:pic>
    </p:spTree>
    <p:extLst>
      <p:ext uri="{BB962C8B-B14F-4D97-AF65-F5344CB8AC3E}">
        <p14:creationId xmlns:p14="http://schemas.microsoft.com/office/powerpoint/2010/main" val="1392185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5BA5AC-5042-C9C3-1AAA-2F53C572D291}"/>
              </a:ext>
            </a:extLst>
          </p:cNvPr>
          <p:cNvPicPr>
            <a:picLocks noChangeAspect="1"/>
          </p:cNvPicPr>
          <p:nvPr/>
        </p:nvPicPr>
        <p:blipFill>
          <a:blip r:embed="rId2"/>
          <a:stretch>
            <a:fillRect/>
          </a:stretch>
        </p:blipFill>
        <p:spPr>
          <a:xfrm>
            <a:off x="152399" y="685800"/>
            <a:ext cx="8708615" cy="4902200"/>
          </a:xfrm>
          <a:prstGeom prst="rect">
            <a:avLst/>
          </a:prstGeom>
        </p:spPr>
      </p:pic>
    </p:spTree>
    <p:extLst>
      <p:ext uri="{BB962C8B-B14F-4D97-AF65-F5344CB8AC3E}">
        <p14:creationId xmlns:p14="http://schemas.microsoft.com/office/powerpoint/2010/main" val="1824060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25ED26-9123-8FF9-2139-AEDE8EF65A63}"/>
              </a:ext>
            </a:extLst>
          </p:cNvPr>
          <p:cNvPicPr>
            <a:picLocks noChangeAspect="1"/>
          </p:cNvPicPr>
          <p:nvPr/>
        </p:nvPicPr>
        <p:blipFill>
          <a:blip r:embed="rId2"/>
          <a:stretch>
            <a:fillRect/>
          </a:stretch>
        </p:blipFill>
        <p:spPr>
          <a:xfrm>
            <a:off x="39167" y="1827233"/>
            <a:ext cx="9104833" cy="5013278"/>
          </a:xfrm>
          <a:prstGeom prst="rect">
            <a:avLst/>
          </a:prstGeom>
        </p:spPr>
      </p:pic>
      <mc:AlternateContent xmlns:mc="http://schemas.openxmlformats.org/markup-compatibility/2006" xmlns:p14="http://schemas.microsoft.com/office/powerpoint/2010/main">
        <mc:Choice Requires="p14">
          <p:contentPart p14:bwMode="auto" r:id="rId3">
            <p14:nvContentPartPr>
              <p14:cNvPr id="36" name="Ink 35">
                <a:extLst>
                  <a:ext uri="{FF2B5EF4-FFF2-40B4-BE49-F238E27FC236}">
                    <a16:creationId xmlns:a16="http://schemas.microsoft.com/office/drawing/2014/main" id="{9777881D-7830-7EC2-E400-2FD13CC6C730}"/>
                  </a:ext>
                </a:extLst>
              </p14:cNvPr>
              <p14:cNvContentPartPr/>
              <p14:nvPr/>
            </p14:nvContentPartPr>
            <p14:xfrm>
              <a:off x="2596890" y="6252453"/>
              <a:ext cx="360" cy="360"/>
            </p14:xfrm>
          </p:contentPart>
        </mc:Choice>
        <mc:Fallback xmlns="">
          <p:pic>
            <p:nvPicPr>
              <p:cNvPr id="36" name="Ink 35">
                <a:extLst>
                  <a:ext uri="{FF2B5EF4-FFF2-40B4-BE49-F238E27FC236}">
                    <a16:creationId xmlns:a16="http://schemas.microsoft.com/office/drawing/2014/main" id="{9777881D-7830-7EC2-E400-2FD13CC6C730}"/>
                  </a:ext>
                </a:extLst>
              </p:cNvPr>
              <p:cNvPicPr/>
              <p:nvPr/>
            </p:nvPicPr>
            <p:blipFill>
              <a:blip r:embed="rId4"/>
              <a:stretch>
                <a:fillRect/>
              </a:stretch>
            </p:blipFill>
            <p:spPr>
              <a:xfrm>
                <a:off x="2587890" y="6243453"/>
                <a:ext cx="18000" cy="18000"/>
              </a:xfrm>
              <a:prstGeom prst="rect">
                <a:avLst/>
              </a:prstGeom>
            </p:spPr>
          </p:pic>
        </mc:Fallback>
      </mc:AlternateContent>
      <p:pic>
        <p:nvPicPr>
          <p:cNvPr id="3" name="Picture 2">
            <a:extLst>
              <a:ext uri="{FF2B5EF4-FFF2-40B4-BE49-F238E27FC236}">
                <a16:creationId xmlns:a16="http://schemas.microsoft.com/office/drawing/2014/main" id="{1AA96A66-B0B3-27C5-7003-487CD837EA69}"/>
              </a:ext>
            </a:extLst>
          </p:cNvPr>
          <p:cNvPicPr>
            <a:picLocks noChangeAspect="1"/>
          </p:cNvPicPr>
          <p:nvPr/>
        </p:nvPicPr>
        <p:blipFill>
          <a:blip r:embed="rId5"/>
          <a:stretch>
            <a:fillRect/>
          </a:stretch>
        </p:blipFill>
        <p:spPr>
          <a:xfrm>
            <a:off x="-2498" y="-31237"/>
            <a:ext cx="3421058" cy="2658564"/>
          </a:xfrm>
          <a:prstGeom prst="rect">
            <a:avLst/>
          </a:prstGeom>
        </p:spPr>
      </p:pic>
    </p:spTree>
    <p:extLst>
      <p:ext uri="{BB962C8B-B14F-4D97-AF65-F5344CB8AC3E}">
        <p14:creationId xmlns:p14="http://schemas.microsoft.com/office/powerpoint/2010/main" val="207202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3E8FD78-6CEA-F248-AB58-A76528683131}"/>
              </a:ext>
            </a:extLst>
          </p:cNvPr>
          <p:cNvSpPr txBox="1">
            <a:spLocks noChangeArrowheads="1"/>
          </p:cNvSpPr>
          <p:nvPr/>
        </p:nvSpPr>
        <p:spPr bwMode="auto">
          <a:xfrm>
            <a:off x="1219200" y="304800"/>
            <a:ext cx="375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(helicases)</a:t>
            </a:r>
          </a:p>
        </p:txBody>
      </p:sp>
      <p:pic>
        <p:nvPicPr>
          <p:cNvPr id="32770" name="Picture 6">
            <a:extLst>
              <a:ext uri="{FF2B5EF4-FFF2-40B4-BE49-F238E27FC236}">
                <a16:creationId xmlns:a16="http://schemas.microsoft.com/office/drawing/2014/main" id="{F385F668-DA82-4A4A-A0C3-05F927E245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8">
            <a:extLst>
              <a:ext uri="{FF2B5EF4-FFF2-40B4-BE49-F238E27FC236}">
                <a16:creationId xmlns:a16="http://schemas.microsoft.com/office/drawing/2014/main" id="{1B5B3E57-8422-B24B-8FDD-3D168E731BF0}"/>
              </a:ext>
            </a:extLst>
          </p:cNvPr>
          <p:cNvSpPr txBox="1">
            <a:spLocks noChangeArrowheads="1"/>
          </p:cNvSpPr>
          <p:nvPr/>
        </p:nvSpPr>
        <p:spPr bwMode="auto">
          <a:xfrm>
            <a:off x="304800" y="48768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err="1">
                <a:latin typeface="Arial" panose="020B0604020202020204" pitchFamily="34" charset="0"/>
                <a:cs typeface="Arial" panose="020B0604020202020204" pitchFamily="34" charset="0"/>
              </a:rPr>
              <a:t>dnaB</a:t>
            </a:r>
            <a:r>
              <a:rPr lang="en-US" altLang="en-US" b="0" dirty="0">
                <a:latin typeface="Arial" panose="020B0604020202020204" pitchFamily="34" charset="0"/>
                <a:cs typeface="Arial" panose="020B0604020202020204" pitchFamily="34" charset="0"/>
              </a:rPr>
              <a:t> is a helicase. It is a motor protein moves along a DNA duplex, separating the strands. A helicase uses energy derived from ATP hydrolysis. Single stranded binding proteins (SSBs) stabilize and protect the ss DNA between the helicase and the polymerase. </a:t>
            </a:r>
          </a:p>
        </p:txBody>
      </p:sp>
      <p:pic>
        <p:nvPicPr>
          <p:cNvPr id="32772" name="Picture 1">
            <a:extLst>
              <a:ext uri="{FF2B5EF4-FFF2-40B4-BE49-F238E27FC236}">
                <a16:creationId xmlns:a16="http://schemas.microsoft.com/office/drawing/2014/main" id="{D4987E4A-CA9A-5941-932C-9C59754215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81200"/>
            <a:ext cx="2311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5">
            <a:extLst>
              <a:ext uri="{FF2B5EF4-FFF2-40B4-BE49-F238E27FC236}">
                <a16:creationId xmlns:a16="http://schemas.microsoft.com/office/drawing/2014/main" id="{DD38DA18-5A45-E34C-9263-6B9ECE7A2D50}"/>
              </a:ext>
            </a:extLst>
          </p:cNvPr>
          <p:cNvSpPr txBox="1">
            <a:spLocks noChangeArrowheads="1"/>
          </p:cNvSpPr>
          <p:nvPr/>
        </p:nvSpPr>
        <p:spPr bwMode="auto">
          <a:xfrm>
            <a:off x="1219200" y="304800"/>
            <a:ext cx="436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(sliding clamp)</a:t>
            </a:r>
          </a:p>
        </p:txBody>
      </p:sp>
      <p:pic>
        <p:nvPicPr>
          <p:cNvPr id="36866" name="Picture 6">
            <a:extLst>
              <a:ext uri="{FF2B5EF4-FFF2-40B4-BE49-F238E27FC236}">
                <a16:creationId xmlns:a16="http://schemas.microsoft.com/office/drawing/2014/main" id="{E4C28D20-FA6A-E64F-8BA5-D2CF059030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8">
            <a:extLst>
              <a:ext uri="{FF2B5EF4-FFF2-40B4-BE49-F238E27FC236}">
                <a16:creationId xmlns:a16="http://schemas.microsoft.com/office/drawing/2014/main" id="{9267B6EA-8FF9-F14B-A1E3-09D9CC1A2E2B}"/>
              </a:ext>
            </a:extLst>
          </p:cNvPr>
          <p:cNvSpPr txBox="1">
            <a:spLocks noChangeArrowheads="1"/>
          </p:cNvSpPr>
          <p:nvPr/>
        </p:nvSpPr>
        <p:spPr bwMode="auto">
          <a:xfrm>
            <a:off x="228600" y="5226050"/>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A DNA clamp associates with the polymerase + DNA, promoting processivity. Once the clamp assembles and is locked onto the template DNA, it cannot dissociate from the DNA without dissociating into monomers. The polymerase is not allowed to fall off the DNA. </a:t>
            </a:r>
          </a:p>
        </p:txBody>
      </p:sp>
      <p:pic>
        <p:nvPicPr>
          <p:cNvPr id="36868" name="Picture 7">
            <a:extLst>
              <a:ext uri="{FF2B5EF4-FFF2-40B4-BE49-F238E27FC236}">
                <a16:creationId xmlns:a16="http://schemas.microsoft.com/office/drawing/2014/main" id="{0DE35CA2-7BFE-734F-A182-D5A57D81EE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40576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ig_25_02">
            <a:extLst>
              <a:ext uri="{FF2B5EF4-FFF2-40B4-BE49-F238E27FC236}">
                <a16:creationId xmlns:a16="http://schemas.microsoft.com/office/drawing/2014/main" id="{A0E19296-96EE-FF4F-8A16-E82C87B2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5">
            <a:extLst>
              <a:ext uri="{FF2B5EF4-FFF2-40B4-BE49-F238E27FC236}">
                <a16:creationId xmlns:a16="http://schemas.microsoft.com/office/drawing/2014/main" id="{D1AD4523-6582-3444-A741-6C195227CFC1}"/>
              </a:ext>
            </a:extLst>
          </p:cNvPr>
          <p:cNvSpPr txBox="1">
            <a:spLocks noChangeArrowheads="1"/>
          </p:cNvSpPr>
          <p:nvPr/>
        </p:nvSpPr>
        <p:spPr bwMode="auto">
          <a:xfrm>
            <a:off x="1219200" y="304800"/>
            <a:ext cx="2244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dirty="0"/>
              <a:t>The </a:t>
            </a:r>
            <a:r>
              <a:rPr lang="en-US" altLang="en-US" dirty="0" err="1"/>
              <a:t>primosome</a:t>
            </a:r>
            <a:endParaRPr lang="en-US" altLang="en-US" dirty="0"/>
          </a:p>
        </p:txBody>
      </p:sp>
      <p:pic>
        <p:nvPicPr>
          <p:cNvPr id="34819" name="Picture 6">
            <a:extLst>
              <a:ext uri="{FF2B5EF4-FFF2-40B4-BE49-F238E27FC236}">
                <a16:creationId xmlns:a16="http://schemas.microsoft.com/office/drawing/2014/main" id="{3DC6EE56-AA55-EF44-92C5-B3327042F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8">
            <a:extLst>
              <a:ext uri="{FF2B5EF4-FFF2-40B4-BE49-F238E27FC236}">
                <a16:creationId xmlns:a16="http://schemas.microsoft.com/office/drawing/2014/main" id="{CF2C54E6-162E-7241-B4E6-1BDAFEB65637}"/>
              </a:ext>
            </a:extLst>
          </p:cNvPr>
          <p:cNvSpPr txBox="1">
            <a:spLocks noChangeArrowheads="1"/>
          </p:cNvSpPr>
          <p:nvPr/>
        </p:nvSpPr>
        <p:spPr bwMode="auto">
          <a:xfrm>
            <a:off x="152400" y="4876800"/>
            <a:ext cx="899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The </a:t>
            </a:r>
            <a:r>
              <a:rPr lang="en-US" altLang="en-US" b="0" dirty="0" err="1">
                <a:latin typeface="Arial" panose="020B0604020202020204" pitchFamily="34" charset="0"/>
                <a:cs typeface="Arial" panose="020B0604020202020204" pitchFamily="34" charset="0"/>
              </a:rPr>
              <a:t>primosome</a:t>
            </a:r>
            <a:r>
              <a:rPr lang="en-US" altLang="en-US" b="0" dirty="0">
                <a:latin typeface="Arial" panose="020B0604020202020204" pitchFamily="34" charset="0"/>
                <a:cs typeface="Arial" panose="020B0604020202020204" pitchFamily="34" charset="0"/>
              </a:rPr>
              <a:t> synthesizes a fragment of 1-10 RNA nucleotides that </a:t>
            </a:r>
            <a:r>
              <a:rPr lang="en-US" altLang="en-US" b="0" dirty="0" err="1">
                <a:latin typeface="Arial" panose="020B0604020202020204" pitchFamily="34" charset="0"/>
                <a:cs typeface="Arial" panose="020B0604020202020204" pitchFamily="34" charset="0"/>
              </a:rPr>
              <a:t>aneal</a:t>
            </a:r>
            <a:r>
              <a:rPr lang="en-US" altLang="en-US" b="0" dirty="0">
                <a:latin typeface="Arial" panose="020B0604020202020204" pitchFamily="34" charset="0"/>
                <a:cs typeface="Arial" panose="020B0604020202020204" pitchFamily="34" charset="0"/>
              </a:rPr>
              <a:t> to the single stranded DNA template. This RNA is used as a primer to initiate DNA polymerase. The </a:t>
            </a:r>
            <a:r>
              <a:rPr lang="en-US" altLang="en-US" b="0" dirty="0" err="1">
                <a:latin typeface="Arial" panose="020B0604020202020204" pitchFamily="34" charset="0"/>
                <a:cs typeface="Arial" panose="020B0604020202020204" pitchFamily="34" charset="0"/>
              </a:rPr>
              <a:t>primosome</a:t>
            </a:r>
            <a:r>
              <a:rPr lang="en-US" altLang="en-US" b="0" dirty="0">
                <a:latin typeface="Arial" panose="020B0604020202020204" pitchFamily="34" charset="0"/>
                <a:cs typeface="Arial" panose="020B0604020202020204" pitchFamily="34" charset="0"/>
              </a:rPr>
              <a:t> is utilized once on the leading strand of DNA and repeatedly, initiating each Okazaki fragment on the lagging DNA  strand.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ig_25_00">
            <a:extLst>
              <a:ext uri="{FF2B5EF4-FFF2-40B4-BE49-F238E27FC236}">
                <a16:creationId xmlns:a16="http://schemas.microsoft.com/office/drawing/2014/main" id="{C486E1FE-E366-7643-99D6-A867B330D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25713"/>
            <a:ext cx="5478463"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4">
            <a:extLst>
              <a:ext uri="{FF2B5EF4-FFF2-40B4-BE49-F238E27FC236}">
                <a16:creationId xmlns:a16="http://schemas.microsoft.com/office/drawing/2014/main" id="{B0914093-EC5B-324D-8876-8F1E9E7B7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6">
            <a:extLst>
              <a:ext uri="{FF2B5EF4-FFF2-40B4-BE49-F238E27FC236}">
                <a16:creationId xmlns:a16="http://schemas.microsoft.com/office/drawing/2014/main" id="{27C18910-AAB9-244A-9EE1-0649CE6753F0}"/>
              </a:ext>
            </a:extLst>
          </p:cNvPr>
          <p:cNvSpPr txBox="1">
            <a:spLocks noChangeArrowheads="1"/>
          </p:cNvSpPr>
          <p:nvPr/>
        </p:nvSpPr>
        <p:spPr bwMode="auto">
          <a:xfrm>
            <a:off x="228600" y="0"/>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DNA replication starts with a double-stranded DNA duplex [two strands, paired to each other] and produces two daughter duplexes that are identical to each other and to the parent duplex. Each strand of the parent duplex is a template for production of the opposing complementary strand.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9BA53-355A-A549-87CA-A1B5FBE4DEF8}"/>
              </a:ext>
            </a:extLst>
          </p:cNvPr>
          <p:cNvSpPr/>
          <p:nvPr/>
        </p:nvSpPr>
        <p:spPr>
          <a:xfrm>
            <a:off x="228600" y="304800"/>
            <a:ext cx="3474178" cy="461665"/>
          </a:xfrm>
          <a:prstGeom prst="rect">
            <a:avLst/>
          </a:prstGeom>
          <a:noFill/>
        </p:spPr>
        <p:txBody>
          <a:bodyPr wrap="none">
            <a:spAutoFit/>
          </a:bodyPr>
          <a:lstStyle/>
          <a:p>
            <a:pPr algn="ctr">
              <a:defRPr/>
            </a:pPr>
            <a:r>
              <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DNA Damage &amp; Repair</a:t>
            </a:r>
          </a:p>
        </p:txBody>
      </p:sp>
      <p:sp>
        <p:nvSpPr>
          <p:cNvPr id="66562" name="TextBox 2">
            <a:extLst>
              <a:ext uri="{FF2B5EF4-FFF2-40B4-BE49-F238E27FC236}">
                <a16:creationId xmlns:a16="http://schemas.microsoft.com/office/drawing/2014/main" id="{77E154D9-ABD4-0B4C-A933-AABCDC55A86B}"/>
              </a:ext>
            </a:extLst>
          </p:cNvPr>
          <p:cNvSpPr txBox="1">
            <a:spLocks noChangeArrowheads="1"/>
          </p:cNvSpPr>
          <p:nvPr/>
        </p:nvSpPr>
        <p:spPr bwMode="auto">
          <a:xfrm>
            <a:off x="762000" y="990600"/>
            <a:ext cx="7391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damaging agents: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uv light</a:t>
            </a:r>
          </a:p>
          <a:p>
            <a:r>
              <a:rPr lang="en-US" altLang="en-US" b="0">
                <a:latin typeface="Arial" panose="020B0604020202020204" pitchFamily="34" charset="0"/>
                <a:cs typeface="Arial" panose="020B0604020202020204" pitchFamily="34" charset="0"/>
              </a:rPr>
              <a:t>other ionizing radiation (x-rays, etc)</a:t>
            </a:r>
          </a:p>
          <a:p>
            <a:r>
              <a:rPr lang="en-US" altLang="en-US" b="0">
                <a:latin typeface="Arial" panose="020B0604020202020204" pitchFamily="34" charset="0"/>
                <a:cs typeface="Arial" panose="020B0604020202020204" pitchFamily="34" charset="0"/>
              </a:rPr>
              <a:t>alkylating agents [nitrosamines (tobacco) mustards]</a:t>
            </a:r>
          </a:p>
          <a:p>
            <a:r>
              <a:rPr lang="en-US" altLang="en-US" b="0">
                <a:latin typeface="Arial" panose="020B0604020202020204" pitchFamily="34" charset="0"/>
                <a:cs typeface="Arial" panose="020B0604020202020204" pitchFamily="34" charset="0"/>
              </a:rPr>
              <a:t>oxidants (ROS: reactive oxygen species)</a:t>
            </a:r>
          </a:p>
          <a:p>
            <a:r>
              <a:rPr lang="en-US" altLang="en-US" b="0">
                <a:latin typeface="Arial" panose="020B0604020202020204" pitchFamily="34" charset="0"/>
                <a:cs typeface="Arial" panose="020B0604020202020204" pitchFamily="34" charset="0"/>
              </a:rPr>
              <a:t>radicals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results:</a:t>
            </a:r>
          </a:p>
          <a:p>
            <a:r>
              <a:rPr lang="en-US" altLang="en-US" b="0">
                <a:latin typeface="Arial" panose="020B0604020202020204" pitchFamily="34" charset="0"/>
                <a:cs typeface="Arial" panose="020B0604020202020204" pitchFamily="34" charset="0"/>
              </a:rPr>
              <a:t>chemical modification of DNA bases, sugars..)</a:t>
            </a:r>
          </a:p>
          <a:p>
            <a:r>
              <a:rPr lang="en-US" altLang="en-US" b="0">
                <a:latin typeface="Arial" panose="020B0604020202020204" pitchFamily="34" charset="0"/>
                <a:cs typeface="Arial" panose="020B0604020202020204" pitchFamily="34" charset="0"/>
              </a:rPr>
              <a:t>single-strand breaks</a:t>
            </a:r>
          </a:p>
          <a:p>
            <a:r>
              <a:rPr lang="en-US" altLang="en-US" b="0">
                <a:latin typeface="Arial" panose="020B0604020202020204" pitchFamily="34" charset="0"/>
                <a:cs typeface="Arial" panose="020B0604020202020204" pitchFamily="34" charset="0"/>
              </a:rPr>
              <a:t>double strand breaks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=&gt;point mutations, insertions, deletions</a:t>
            </a:r>
          </a:p>
          <a:p>
            <a:endParaRPr lang="en-US" altLang="en-US" b="0">
              <a:latin typeface="Arial" panose="020B0604020202020204" pitchFamily="34" charset="0"/>
              <a:cs typeface="Arial" panose="020B0604020202020204" pitchFamily="34" charset="0"/>
            </a:endParaRPr>
          </a:p>
          <a:p>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fig_25_26">
            <a:extLst>
              <a:ext uri="{FF2B5EF4-FFF2-40B4-BE49-F238E27FC236}">
                <a16:creationId xmlns:a16="http://schemas.microsoft.com/office/drawing/2014/main" id="{2F206695-9947-644E-9A7D-0FC4EC198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17500"/>
            <a:ext cx="5978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3">
            <a:extLst>
              <a:ext uri="{FF2B5EF4-FFF2-40B4-BE49-F238E27FC236}">
                <a16:creationId xmlns:a16="http://schemas.microsoft.com/office/drawing/2014/main" id="{43210CE2-E464-0846-8909-B512618AEB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un_25_p917a">
            <a:extLst>
              <a:ext uri="{FF2B5EF4-FFF2-40B4-BE49-F238E27FC236}">
                <a16:creationId xmlns:a16="http://schemas.microsoft.com/office/drawing/2014/main" id="{5A97A945-751A-614C-8006-200B65CF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434138"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4D4AD719-0F90-3B4B-B922-9080DAA0961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
        <p:nvSpPr>
          <p:cNvPr id="71683" name="TextBox 1">
            <a:extLst>
              <a:ext uri="{FF2B5EF4-FFF2-40B4-BE49-F238E27FC236}">
                <a16:creationId xmlns:a16="http://schemas.microsoft.com/office/drawing/2014/main" id="{806F37C4-B630-9646-A155-DF8C25CD5027}"/>
              </a:ext>
            </a:extLst>
          </p:cNvPr>
          <p:cNvSpPr txBox="1">
            <a:spLocks noChangeArrowheads="1"/>
          </p:cNvSpPr>
          <p:nvPr/>
        </p:nvSpPr>
        <p:spPr bwMode="auto">
          <a:xfrm>
            <a:off x="304800" y="533400"/>
            <a:ext cx="249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oxidized guanine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04D15-6ADD-424E-96F1-4092E82EBF5C}"/>
              </a:ext>
            </a:extLst>
          </p:cNvPr>
          <p:cNvSpPr/>
          <p:nvPr/>
        </p:nvSpPr>
        <p:spPr>
          <a:xfrm>
            <a:off x="1066800" y="0"/>
            <a:ext cx="7149200" cy="923330"/>
          </a:xfrm>
          <a:prstGeom prst="rect">
            <a:avLst/>
          </a:prstGeom>
          <a:noFill/>
        </p:spPr>
        <p:txBody>
          <a:bodyPr wrap="none">
            <a:spAutoFit/>
          </a:bodyPr>
          <a:lstStyle/>
          <a:p>
            <a:pPr algn="ctr">
              <a:defRPr/>
            </a:pPr>
            <a:r>
              <a:rPr lang="en-US" sz="54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Conan the Bacterium</a:t>
            </a:r>
          </a:p>
        </p:txBody>
      </p:sp>
      <p:sp>
        <p:nvSpPr>
          <p:cNvPr id="80898" name="TextBox 2">
            <a:extLst>
              <a:ext uri="{FF2B5EF4-FFF2-40B4-BE49-F238E27FC236}">
                <a16:creationId xmlns:a16="http://schemas.microsoft.com/office/drawing/2014/main" id="{81D0003E-1C04-A04E-BC55-E78ECC430971}"/>
              </a:ext>
            </a:extLst>
          </p:cNvPr>
          <p:cNvSpPr txBox="1">
            <a:spLocks noChangeArrowheads="1"/>
          </p:cNvSpPr>
          <p:nvPr/>
        </p:nvSpPr>
        <p:spPr bwMode="auto">
          <a:xfrm>
            <a:off x="152400" y="990600"/>
            <a:ext cx="5486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 radiodurans can withstand an acute dose of 5,000 Gy (500,000 rad) of ionizing radiation with almost no loss of viability, and an dose of 15,000 Gy with 37% viability. 5,000 Gy will introduce several hundred double-strand breaks (DSBs) into an organism's DNA. </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 mGy: A chest X-ray or Apollo mission 5 Gy can kill a human, </a:t>
            </a:r>
          </a:p>
          <a:p>
            <a:r>
              <a:rPr lang="en-US" altLang="en-US" b="0">
                <a:latin typeface="Arial" panose="020B0604020202020204" pitchFamily="34" charset="0"/>
                <a:cs typeface="Arial" panose="020B0604020202020204" pitchFamily="34" charset="0"/>
              </a:rPr>
              <a:t>200-800 Gy will kill E. coli, </a:t>
            </a:r>
          </a:p>
          <a:p>
            <a:r>
              <a:rPr lang="en-US" altLang="en-US" b="0">
                <a:latin typeface="Arial" panose="020B0604020202020204" pitchFamily="34" charset="0"/>
                <a:cs typeface="Arial" panose="020B0604020202020204" pitchFamily="34" charset="0"/>
              </a:rPr>
              <a:t>4,000 Gy will kill a tardigrade.</a:t>
            </a:r>
          </a:p>
        </p:txBody>
      </p:sp>
      <p:pic>
        <p:nvPicPr>
          <p:cNvPr id="80899" name="Picture 4">
            <a:extLst>
              <a:ext uri="{FF2B5EF4-FFF2-40B4-BE49-F238E27FC236}">
                <a16:creationId xmlns:a16="http://schemas.microsoft.com/office/drawing/2014/main" id="{B844D963-B683-A544-975D-DB06ED98CE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4191000"/>
            <a:ext cx="3060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8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5_25b">
            <a:extLst>
              <a:ext uri="{FF2B5EF4-FFF2-40B4-BE49-F238E27FC236}">
                <a16:creationId xmlns:a16="http://schemas.microsoft.com/office/drawing/2014/main" id="{BA9DEED5-0857-4844-A52B-0462FE9F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317500"/>
            <a:ext cx="49847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4A4EBB1B-921B-5146-8F33-1E1E097CCCD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watson_crick_1953.pdf">
            <a:extLst>
              <a:ext uri="{FF2B5EF4-FFF2-40B4-BE49-F238E27FC236}">
                <a16:creationId xmlns:a16="http://schemas.microsoft.com/office/drawing/2014/main" id="{0780A35E-EAA8-B940-B414-884BF00448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96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watson_crick_1953.pdf">
            <a:extLst>
              <a:ext uri="{FF2B5EF4-FFF2-40B4-BE49-F238E27FC236}">
                <a16:creationId xmlns:a16="http://schemas.microsoft.com/office/drawing/2014/main" id="{63E6E3FC-5CC4-6244-9F37-FF6D5BFE26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escaped_notice_watson_crick_1953.jpg">
            <a:extLst>
              <a:ext uri="{FF2B5EF4-FFF2-40B4-BE49-F238E27FC236}">
                <a16:creationId xmlns:a16="http://schemas.microsoft.com/office/drawing/2014/main" id="{25672594-441B-0C4F-9899-548B7ABBBF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352800"/>
            <a:ext cx="5899357"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36" name="Straight Connector 5">
            <a:extLst>
              <a:ext uri="{FF2B5EF4-FFF2-40B4-BE49-F238E27FC236}">
                <a16:creationId xmlns:a16="http://schemas.microsoft.com/office/drawing/2014/main" id="{D1F81858-BFFC-D34C-8772-C26B846196E3}"/>
              </a:ext>
            </a:extLst>
          </p:cNvPr>
          <p:cNvCxnSpPr>
            <a:cxnSpLocks noChangeShapeType="1"/>
          </p:cNvCxnSpPr>
          <p:nvPr/>
        </p:nvCxnSpPr>
        <p:spPr bwMode="auto">
          <a:xfrm flipH="1" flipV="1">
            <a:off x="2116931" y="4146550"/>
            <a:ext cx="169069" cy="1416050"/>
          </a:xfrm>
          <a:prstGeom prst="line">
            <a:avLst/>
          </a:prstGeom>
          <a:ln w="12700">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cxnSp>
      <p:cxnSp>
        <p:nvCxnSpPr>
          <p:cNvPr id="18437" name="Straight Connector 7">
            <a:extLst>
              <a:ext uri="{FF2B5EF4-FFF2-40B4-BE49-F238E27FC236}">
                <a16:creationId xmlns:a16="http://schemas.microsoft.com/office/drawing/2014/main" id="{01DB112F-25E2-A04B-84EB-81D7503C12FF}"/>
              </a:ext>
            </a:extLst>
          </p:cNvPr>
          <p:cNvCxnSpPr>
            <a:cxnSpLocks noChangeShapeType="1"/>
          </p:cNvCxnSpPr>
          <p:nvPr/>
        </p:nvCxnSpPr>
        <p:spPr bwMode="auto">
          <a:xfrm flipH="1">
            <a:off x="4495800" y="4114801"/>
            <a:ext cx="3352800" cy="144779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15" name="Rectangle 14">
            <a:extLst>
              <a:ext uri="{FF2B5EF4-FFF2-40B4-BE49-F238E27FC236}">
                <a16:creationId xmlns:a16="http://schemas.microsoft.com/office/drawing/2014/main" id="{DF33A224-9ED4-E506-039C-DA3DBAADA837}"/>
              </a:ext>
            </a:extLst>
          </p:cNvPr>
          <p:cNvSpPr/>
          <p:nvPr/>
        </p:nvSpPr>
        <p:spPr bwMode="auto">
          <a:xfrm>
            <a:off x="2286000" y="5549900"/>
            <a:ext cx="2209800" cy="276225"/>
          </a:xfrm>
          <a:prstGeom prst="rect">
            <a:avLst/>
          </a:prstGeom>
          <a:solidFill>
            <a:srgbClr val="CDF7FA">
              <a:alpha val="2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w="12700">
                <a:solidFill>
                  <a:srgbClr val="FF0000"/>
                </a:solidFill>
              </a:ln>
              <a:solidFill>
                <a:schemeClr val="tx1"/>
              </a:solidFill>
              <a:effectLst/>
              <a:latin typeface="Times" charset="0"/>
            </a:endParaRP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A254D86F-77D7-BAB2-A604-7A5998E4A4F7}"/>
                  </a:ext>
                </a:extLst>
              </p14:cNvPr>
              <p14:cNvContentPartPr/>
              <p14:nvPr/>
            </p14:nvContentPartPr>
            <p14:xfrm>
              <a:off x="614906" y="132429"/>
              <a:ext cx="928800" cy="284760"/>
            </p14:xfrm>
          </p:contentPart>
        </mc:Choice>
        <mc:Fallback xmlns="">
          <p:pic>
            <p:nvPicPr>
              <p:cNvPr id="19" name="Ink 18">
                <a:extLst>
                  <a:ext uri="{FF2B5EF4-FFF2-40B4-BE49-F238E27FC236}">
                    <a16:creationId xmlns:a16="http://schemas.microsoft.com/office/drawing/2014/main" id="{A254D86F-77D7-BAB2-A604-7A5998E4A4F7}"/>
                  </a:ext>
                </a:extLst>
              </p:cNvPr>
              <p:cNvPicPr/>
              <p:nvPr/>
            </p:nvPicPr>
            <p:blipFill>
              <a:blip r:embed="rId7"/>
              <a:stretch>
                <a:fillRect/>
              </a:stretch>
            </p:blipFill>
            <p:spPr>
              <a:xfrm>
                <a:off x="606266" y="123429"/>
                <a:ext cx="946440" cy="302400"/>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3122C37B-EB31-BBD1-0056-96B33F9FDB5C}"/>
              </a:ext>
            </a:extLst>
          </p:cNvPr>
          <p:cNvSpPr txBox="1">
            <a:spLocks noChangeArrowheads="1"/>
          </p:cNvSpPr>
          <p:nvPr/>
        </p:nvSpPr>
        <p:spPr bwMode="auto">
          <a:xfrm>
            <a:off x="152400" y="1371600"/>
            <a:ext cx="8763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3200" b="0" dirty="0">
                <a:latin typeface="Arial" panose="020B0604020202020204" pitchFamily="34" charset="0"/>
                <a:cs typeface="Arial" panose="020B0604020202020204" pitchFamily="34" charset="0"/>
              </a:rPr>
              <a:t>DNA Replication is Semiconservative</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Meselson and Stahl (1958)</a:t>
            </a:r>
          </a:p>
          <a:p>
            <a:r>
              <a:rPr lang="en-US" altLang="en-US" sz="2000" b="0" dirty="0">
                <a:latin typeface="Arial" panose="020B0604020202020204" pitchFamily="34" charset="0"/>
                <a:cs typeface="Arial" panose="020B0604020202020204" pitchFamily="34" charset="0"/>
              </a:rPr>
              <a:t>"The most beautiful (old) experiment in biology.</a:t>
            </a:r>
            <a:r>
              <a:rPr lang="ja-JP" altLang="en-US" sz="2000" b="0">
                <a:latin typeface="Arial" panose="020B0604020202020204" pitchFamily="34" charset="0"/>
                <a:cs typeface="Arial" panose="020B0604020202020204" pitchFamily="34" charset="0"/>
              </a:rPr>
              <a:t>”</a:t>
            </a:r>
            <a:endParaRPr lang="en-US" altLang="ja-JP" sz="2000" b="0" dirty="0">
              <a:latin typeface="Arial" panose="020B0604020202020204" pitchFamily="34" charset="0"/>
              <a:cs typeface="Arial" panose="020B0604020202020204" pitchFamily="34" charset="0"/>
            </a:endParaRP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Distinguish between three models</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1) Semiconservative Model: Each daughter duplex contains  one strand from the parent duplex and one newly synthesized strand. </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2) The </a:t>
            </a:r>
            <a:r>
              <a:rPr lang="en-US" altLang="en-US" sz="2000" b="0" i="1" dirty="0">
                <a:latin typeface="Arial" panose="020B0604020202020204" pitchFamily="34" charset="0"/>
                <a:cs typeface="Arial" panose="020B0604020202020204" pitchFamily="34" charset="0"/>
              </a:rPr>
              <a:t>conservative</a:t>
            </a:r>
            <a:r>
              <a:rPr lang="en-US" altLang="en-US" sz="2000" b="0" dirty="0">
                <a:latin typeface="Arial" panose="020B0604020202020204" pitchFamily="34" charset="0"/>
                <a:cs typeface="Arial" panose="020B0604020202020204" pitchFamily="34" charset="0"/>
              </a:rPr>
              <a:t> model: an entire DNA duplex acts as a template for synthesis of an entirely new duplex.</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3) The </a:t>
            </a:r>
            <a:r>
              <a:rPr lang="en-US" altLang="en-US" sz="2000" b="0" i="1" dirty="0">
                <a:latin typeface="Arial" panose="020B0604020202020204" pitchFamily="34" charset="0"/>
                <a:cs typeface="Arial" panose="020B0604020202020204" pitchFamily="34" charset="0"/>
              </a:rPr>
              <a:t>dispersive </a:t>
            </a:r>
            <a:r>
              <a:rPr lang="en-US" altLang="en-US" sz="2000" b="0" dirty="0">
                <a:latin typeface="Arial" panose="020B0604020202020204" pitchFamily="34" charset="0"/>
                <a:cs typeface="Arial" panose="020B0604020202020204" pitchFamily="34" charset="0"/>
              </a:rPr>
              <a:t>model: DNA is synthesized in short pieces that alternate from one strand to the other.</a:t>
            </a:r>
          </a:p>
        </p:txBody>
      </p:sp>
      <p:sp>
        <p:nvSpPr>
          <p:cNvPr id="4" name="TextBox 3">
            <a:extLst>
              <a:ext uri="{FF2B5EF4-FFF2-40B4-BE49-F238E27FC236}">
                <a16:creationId xmlns:a16="http://schemas.microsoft.com/office/drawing/2014/main" id="{203DE256-D5E8-3819-B9B2-ADC5590E065D}"/>
              </a:ext>
            </a:extLst>
          </p:cNvPr>
          <p:cNvSpPr txBox="1"/>
          <p:nvPr/>
        </p:nvSpPr>
        <p:spPr>
          <a:xfrm>
            <a:off x="152400" y="152400"/>
            <a:ext cx="9144000" cy="923330"/>
          </a:xfrm>
          <a:prstGeom prst="rect">
            <a:avLst/>
          </a:prstGeom>
          <a:noFill/>
        </p:spPr>
        <p:txBody>
          <a:bodyPr wrap="square">
            <a:spAutoFit/>
          </a:bodyPr>
          <a:lstStyle/>
          <a:p>
            <a:r>
              <a:rPr lang="en-US" sz="1800" b="0" dirty="0">
                <a:solidFill>
                  <a:schemeClr val="accent6">
                    <a:lumMod val="60000"/>
                    <a:lumOff val="40000"/>
                  </a:schemeClr>
                </a:solidFill>
                <a:latin typeface="Arial" panose="020B0604020202020204" pitchFamily="34" charset="0"/>
                <a:cs typeface="Arial" panose="020B0604020202020204" pitchFamily="34" charset="0"/>
              </a:rPr>
              <a:t>Matthew Meselson and Franklin Stahl's experiments on the replication of DNA, published in PNAS in 1958 helped cement the concept of the double helix. Meselson was a graduate student, and Stahl was a postdoc.</a:t>
            </a:r>
          </a:p>
        </p:txBody>
      </p:sp>
    </p:spTree>
    <p:extLst>
      <p:ext uri="{BB962C8B-B14F-4D97-AF65-F5344CB8AC3E}">
        <p14:creationId xmlns:p14="http://schemas.microsoft.com/office/powerpoint/2010/main" val="2123236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B43F5194-62D9-3620-3C4C-E3CA3AC064FA}"/>
              </a:ext>
            </a:extLst>
          </p:cNvPr>
          <p:cNvSpPr txBox="1">
            <a:spLocks noChangeArrowheads="1"/>
          </p:cNvSpPr>
          <p:nvPr/>
        </p:nvSpPr>
        <p:spPr bwMode="auto">
          <a:xfrm>
            <a:off x="0" y="0"/>
            <a:ext cx="4724400"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t>DNA Replication is Semiconservative</a:t>
            </a:r>
          </a:p>
          <a:p>
            <a:r>
              <a:rPr lang="en-US" altLang="en-US" sz="1600" b="0" dirty="0">
                <a:latin typeface="Arial" panose="020B0604020202020204" pitchFamily="34" charset="0"/>
                <a:cs typeface="Arial" panose="020B0604020202020204" pitchFamily="34" charset="0"/>
              </a:rPr>
              <a:t>Meselson and Stahl (1958)</a:t>
            </a:r>
          </a:p>
          <a:p>
            <a:r>
              <a:rPr lang="en-US" altLang="en-US" sz="1600" b="0" dirty="0">
                <a:latin typeface="Arial" panose="020B0604020202020204" pitchFamily="34" charset="0"/>
                <a:cs typeface="Arial" panose="020B0604020202020204" pitchFamily="34" charset="0"/>
              </a:rPr>
              <a:t>"The most beautiful experiment in biology.</a:t>
            </a:r>
            <a:r>
              <a:rPr lang="ja-JP" altLang="en-US" sz="1600" b="0">
                <a:latin typeface="Arial" panose="020B0604020202020204" pitchFamily="34" charset="0"/>
                <a:cs typeface="Arial" panose="020B0604020202020204" pitchFamily="34" charset="0"/>
              </a:rPr>
              <a:t>”</a:t>
            </a:r>
            <a:endParaRPr lang="en-US" altLang="ja-JP" sz="1600" b="0" dirty="0">
              <a:latin typeface="Arial" panose="020B0604020202020204" pitchFamily="34" charset="0"/>
              <a:cs typeface="Arial" panose="020B0604020202020204" pitchFamily="34" charset="0"/>
            </a:endParaRPr>
          </a:p>
          <a:p>
            <a:endParaRPr lang="en-US" altLang="en-US" sz="1600" b="0" dirty="0">
              <a:latin typeface="Arial" panose="020B0604020202020204" pitchFamily="34" charset="0"/>
              <a:cs typeface="Arial" panose="020B0604020202020204" pitchFamily="34" charset="0"/>
            </a:endParaRPr>
          </a:p>
          <a:p>
            <a:r>
              <a:rPr lang="en-US" altLang="en-US" sz="1600" b="0" dirty="0">
                <a:latin typeface="Arial" panose="020B0604020202020204" pitchFamily="34" charset="0"/>
                <a:cs typeface="Arial" panose="020B0604020202020204" pitchFamily="34" charset="0"/>
              </a:rPr>
              <a:t>1) </a:t>
            </a:r>
            <a:r>
              <a:rPr lang="en-US" altLang="en-US" sz="1600" dirty="0">
                <a:latin typeface="Arial" panose="020B0604020202020204" pitchFamily="34" charset="0"/>
                <a:cs typeface="Arial" panose="020B0604020202020204" pitchFamily="34" charset="0"/>
              </a:rPr>
              <a:t>Semiconservative Model: Each daughter duplex contains  one strand from the parent duplex and one newly synthesized strand. </a:t>
            </a:r>
          </a:p>
          <a:p>
            <a:endParaRPr lang="en-US" altLang="en-US" sz="1600" b="0" dirty="0">
              <a:latin typeface="Arial" panose="020B0604020202020204" pitchFamily="34" charset="0"/>
              <a:cs typeface="Arial" panose="020B0604020202020204" pitchFamily="34" charset="0"/>
            </a:endParaRPr>
          </a:p>
          <a:p>
            <a:pPr marL="342900" indent="-342900">
              <a:buAutoNum type="alphaLcParenBoth"/>
            </a:pPr>
            <a:r>
              <a:rPr lang="en-US" sz="1800" b="0" dirty="0">
                <a:effectLst/>
                <a:latin typeface="font00000000296cb553"/>
              </a:rPr>
              <a:t>Cells were grown for many generations in a medium containing only heavy nitrogen, 15N, so that all the nitrogen in their DNA was 15N, as shown by a single band (blue) when centrifuged in a </a:t>
            </a:r>
            <a:r>
              <a:rPr lang="en-US" sz="1800" b="0" dirty="0" err="1">
                <a:effectLst/>
                <a:latin typeface="font00000000296cb553"/>
              </a:rPr>
              <a:t>CsCl</a:t>
            </a:r>
            <a:r>
              <a:rPr lang="en-US" sz="1800" b="0" dirty="0">
                <a:effectLst/>
                <a:latin typeface="font00000000296cb553"/>
              </a:rPr>
              <a:t> density gradient. </a:t>
            </a:r>
          </a:p>
          <a:p>
            <a:pPr marL="342900" indent="-342900">
              <a:buAutoNum type="alphaLcParenBoth"/>
            </a:pPr>
            <a:r>
              <a:rPr lang="en-US" sz="1800" b="0" dirty="0">
                <a:effectLst/>
                <a:latin typeface="font00000000296cb553"/>
              </a:rPr>
              <a:t>Once the cells had been transferred to a medium containing only light nitrogen, 14N, cellular DNA isolated after one generation equilibrated at a higher position in the density gradient (purple band). </a:t>
            </a:r>
          </a:p>
          <a:p>
            <a:pPr marL="342900" indent="-342900">
              <a:buAutoNum type="alphaLcParenBoth"/>
            </a:pPr>
            <a:r>
              <a:rPr lang="en-US" sz="1800" b="0" dirty="0">
                <a:effectLst/>
                <a:latin typeface="font00000000296cb553"/>
              </a:rPr>
              <a:t>A second cycle of replication yielded a hybrid DNA band (purple) and another band (red),containing only [14N]DNA, confirming semiconservative replication. </a:t>
            </a:r>
            <a:endParaRPr lang="en-US" sz="1200" b="0" dirty="0"/>
          </a:p>
        </p:txBody>
      </p:sp>
      <p:pic>
        <p:nvPicPr>
          <p:cNvPr id="5" name="Picture 4">
            <a:extLst>
              <a:ext uri="{FF2B5EF4-FFF2-40B4-BE49-F238E27FC236}">
                <a16:creationId xmlns:a16="http://schemas.microsoft.com/office/drawing/2014/main" id="{583EF643-5BC5-4EBB-6EDC-F27017668978}"/>
              </a:ext>
            </a:extLst>
          </p:cNvPr>
          <p:cNvPicPr>
            <a:picLocks noChangeAspect="1"/>
          </p:cNvPicPr>
          <p:nvPr/>
        </p:nvPicPr>
        <p:blipFill>
          <a:blip r:embed="rId3"/>
          <a:stretch>
            <a:fillRect/>
          </a:stretch>
        </p:blipFill>
        <p:spPr>
          <a:xfrm>
            <a:off x="4927600" y="152400"/>
            <a:ext cx="4216400" cy="6324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16E9C-5C0E-019E-CF6F-3A8D649D9B62}"/>
              </a:ext>
            </a:extLst>
          </p:cNvPr>
          <p:cNvPicPr>
            <a:picLocks noChangeAspect="1"/>
          </p:cNvPicPr>
          <p:nvPr/>
        </p:nvPicPr>
        <p:blipFill>
          <a:blip r:embed="rId2"/>
          <a:stretch>
            <a:fillRect/>
          </a:stretch>
        </p:blipFill>
        <p:spPr>
          <a:xfrm>
            <a:off x="-10510" y="0"/>
            <a:ext cx="4525211" cy="6858000"/>
          </a:xfrm>
          <a:prstGeom prst="rect">
            <a:avLst/>
          </a:prstGeom>
        </p:spPr>
      </p:pic>
      <p:sp>
        <p:nvSpPr>
          <p:cNvPr id="4" name="TextBox 3">
            <a:extLst>
              <a:ext uri="{FF2B5EF4-FFF2-40B4-BE49-F238E27FC236}">
                <a16:creationId xmlns:a16="http://schemas.microsoft.com/office/drawing/2014/main" id="{8CBECFEA-CE4B-2536-41E4-34B453F8BF13}"/>
              </a:ext>
            </a:extLst>
          </p:cNvPr>
          <p:cNvSpPr txBox="1"/>
          <p:nvPr/>
        </p:nvSpPr>
        <p:spPr>
          <a:xfrm>
            <a:off x="4876800" y="612844"/>
            <a:ext cx="4145017" cy="5632311"/>
          </a:xfrm>
          <a:prstGeom prst="rect">
            <a:avLst/>
          </a:prstGeom>
          <a:noFill/>
        </p:spPr>
        <p:txBody>
          <a:bodyPr wrap="square">
            <a:spAutoFit/>
          </a:bodyPr>
          <a:lstStyle/>
          <a:p>
            <a:r>
              <a:rPr lang="en-US" sz="1800" b="0" i="1" dirty="0">
                <a:latin typeface="Arial" panose="020B0604020202020204" pitchFamily="34" charset="0"/>
                <a:cs typeface="Arial" panose="020B0604020202020204" pitchFamily="34" charset="0"/>
              </a:rPr>
              <a:t>a:</a:t>
            </a:r>
            <a:r>
              <a:rPr lang="en-US" sz="1800" b="0" dirty="0">
                <a:latin typeface="Arial" panose="020B0604020202020204" pitchFamily="34" charset="0"/>
                <a:cs typeface="Arial" panose="020B0604020202020204" pitchFamily="34" charset="0"/>
              </a:rPr>
              <a:t> Ultraviolet absorption photographs showing DNA bands resulting from density-gradient centrifugation of lysates of bacteria sampled at various times after the addition of an excess of N</a:t>
            </a:r>
            <a:r>
              <a:rPr lang="en-US" sz="1800" b="0" baseline="30000" dirty="0">
                <a:latin typeface="Arial" panose="020B0604020202020204" pitchFamily="34" charset="0"/>
                <a:cs typeface="Arial" panose="020B0604020202020204" pitchFamily="34" charset="0"/>
              </a:rPr>
              <a:t>14</a:t>
            </a:r>
            <a:r>
              <a:rPr lang="en-US" sz="1800" b="0" dirty="0">
                <a:latin typeface="Arial" panose="020B0604020202020204" pitchFamily="34" charset="0"/>
                <a:cs typeface="Arial" panose="020B0604020202020204" pitchFamily="34" charset="0"/>
              </a:rPr>
              <a:t> substrates to a growing N</a:t>
            </a:r>
            <a:r>
              <a:rPr lang="en-US" sz="1800" b="0" baseline="30000" dirty="0">
                <a:latin typeface="Arial" panose="020B0604020202020204" pitchFamily="34" charset="0"/>
                <a:cs typeface="Arial" panose="020B0604020202020204" pitchFamily="34" charset="0"/>
              </a:rPr>
              <a:t>15</a:t>
            </a:r>
            <a:r>
              <a:rPr lang="en-US" sz="1800" b="0" dirty="0">
                <a:latin typeface="Arial" panose="020B0604020202020204" pitchFamily="34" charset="0"/>
                <a:cs typeface="Arial" panose="020B0604020202020204" pitchFamily="34" charset="0"/>
              </a:rPr>
              <a:t>-labeled culture. Each photograph was taken after 20 hours of centrifugation at 44,770 rpm under the conditions described in the text. The density of the </a:t>
            </a:r>
            <a:r>
              <a:rPr lang="en-US" sz="1800" b="0" dirty="0" err="1">
                <a:latin typeface="Arial" panose="020B0604020202020204" pitchFamily="34" charset="0"/>
                <a:cs typeface="Arial" panose="020B0604020202020204" pitchFamily="34" charset="0"/>
              </a:rPr>
              <a:t>CsCl</a:t>
            </a:r>
            <a:r>
              <a:rPr lang="en-US" sz="1800" b="0" dirty="0">
                <a:latin typeface="Arial" panose="020B0604020202020204" pitchFamily="34" charset="0"/>
                <a:cs typeface="Arial" panose="020B0604020202020204" pitchFamily="34" charset="0"/>
              </a:rPr>
              <a:t> solution increases to the right. Regions of equal density occupy the same horizontal position on each photograph. The time of sampling is measured from the time of the addition of N</a:t>
            </a:r>
            <a:r>
              <a:rPr lang="en-US" sz="1800" b="0" baseline="30000" dirty="0">
                <a:latin typeface="Arial" panose="020B0604020202020204" pitchFamily="34" charset="0"/>
                <a:cs typeface="Arial" panose="020B0604020202020204" pitchFamily="34" charset="0"/>
              </a:rPr>
              <a:t>14</a:t>
            </a:r>
            <a:r>
              <a:rPr lang="en-US" sz="1800" b="0" dirty="0">
                <a:latin typeface="Arial" panose="020B0604020202020204" pitchFamily="34" charset="0"/>
                <a:cs typeface="Arial" panose="020B0604020202020204" pitchFamily="34" charset="0"/>
              </a:rPr>
              <a:t> in units of the generation time. The generation times for Experiments 1 and 2 were estimated from the measurements of bacterial growth presented in </a:t>
            </a:r>
            <a:r>
              <a:rPr lang="en-US" sz="1800" b="0" dirty="0">
                <a:latin typeface="Arial" panose="020B0604020202020204" pitchFamily="34" charset="0"/>
                <a:cs typeface="Arial" panose="020B0604020202020204" pitchFamily="34" charset="0"/>
                <a:hlinkClick r:id="rId3"/>
              </a:rPr>
              <a:t>Fig. 3</a:t>
            </a:r>
            <a:r>
              <a:rPr lang="en-US" sz="1800" b="0" dirty="0">
                <a:latin typeface="Arial" panose="020B0604020202020204" pitchFamily="34" charset="0"/>
                <a:cs typeface="Arial" panose="020B0604020202020204" pitchFamily="34" charset="0"/>
              </a:rPr>
              <a:t>. </a:t>
            </a:r>
            <a:r>
              <a:rPr lang="en-US" sz="1800" b="0" i="1" dirty="0">
                <a:latin typeface="Arial" panose="020B0604020202020204" pitchFamily="34" charset="0"/>
                <a:cs typeface="Arial" panose="020B0604020202020204" pitchFamily="34" charset="0"/>
              </a:rPr>
              <a:t>b:</a:t>
            </a:r>
            <a:endParaRPr lang="en-US" sz="1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90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D365CA6-DD66-E644-855F-A103220C71BB}"/>
              </a:ext>
            </a:extLst>
          </p:cNvPr>
          <p:cNvSpPr>
            <a:spLocks noChangeArrowheads="1"/>
          </p:cNvSpPr>
          <p:nvPr/>
        </p:nvSpPr>
        <p:spPr bwMode="auto">
          <a:xfrm>
            <a:off x="838200" y="457200"/>
            <a:ext cx="7086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800" b="0" dirty="0">
                <a:latin typeface="Arial" panose="020B0604020202020204" pitchFamily="34" charset="0"/>
                <a:cs typeface="Arial" panose="020B0604020202020204" pitchFamily="34" charset="0"/>
              </a:rPr>
              <a:t>DNA replication initiates at a specific location in a genome or plasmid, called an </a:t>
            </a:r>
            <a:r>
              <a:rPr lang="en-US" altLang="en-US" sz="2800" b="0" i="1" dirty="0">
                <a:solidFill>
                  <a:srgbClr val="FF0000"/>
                </a:solidFill>
                <a:latin typeface="Arial" panose="020B0604020202020204" pitchFamily="34" charset="0"/>
                <a:cs typeface="Arial" panose="020B0604020202020204" pitchFamily="34" charset="0"/>
              </a:rPr>
              <a:t>origin of replication</a:t>
            </a:r>
            <a:r>
              <a:rPr lang="en-US" altLang="en-US" sz="2800" b="0" dirty="0">
                <a:latin typeface="Arial" panose="020B0604020202020204" pitchFamily="34" charset="0"/>
                <a:cs typeface="Arial" panose="020B0604020202020204" pitchFamily="34" charset="0"/>
              </a:rPr>
              <a:t>. The DNA unwinds at the origin and the paired strands separate to allow </a:t>
            </a:r>
            <a:r>
              <a:rPr lang="en-US" altLang="en-US" sz="2800" b="0" i="1" dirty="0">
                <a:solidFill>
                  <a:srgbClr val="FF0000"/>
                </a:solidFill>
                <a:latin typeface="Arial" panose="020B0604020202020204" pitchFamily="34" charset="0"/>
                <a:cs typeface="Arial" panose="020B0604020202020204" pitchFamily="34" charset="0"/>
              </a:rPr>
              <a:t>initiation</a:t>
            </a:r>
            <a:r>
              <a:rPr lang="en-US" altLang="en-US" sz="2800" b="0" i="1" dirty="0">
                <a:latin typeface="Arial" panose="020B0604020202020204" pitchFamily="34" charset="0"/>
                <a:cs typeface="Arial" panose="020B0604020202020204" pitchFamily="34" charset="0"/>
              </a:rPr>
              <a:t> </a:t>
            </a:r>
            <a:r>
              <a:rPr lang="en-US" altLang="en-US" sz="2800" b="0" dirty="0">
                <a:latin typeface="Arial" panose="020B0604020202020204" pitchFamily="34" charset="0"/>
                <a:cs typeface="Arial" panose="020B0604020202020204" pitchFamily="34" charset="0"/>
              </a:rPr>
              <a:t>of replication. A replication </a:t>
            </a:r>
            <a:r>
              <a:rPr lang="en-US" altLang="en-US" sz="2800" b="0" dirty="0">
                <a:solidFill>
                  <a:srgbClr val="FF0000"/>
                </a:solidFill>
                <a:latin typeface="Arial" panose="020B0604020202020204" pitchFamily="34" charset="0"/>
                <a:cs typeface="Arial" panose="020B0604020202020204" pitchFamily="34" charset="0"/>
              </a:rPr>
              <a:t>origin</a:t>
            </a:r>
            <a:r>
              <a:rPr lang="en-US" altLang="en-US" sz="2800" b="0" dirty="0">
                <a:latin typeface="Arial" panose="020B0604020202020204" pitchFamily="34" charset="0"/>
                <a:cs typeface="Arial" panose="020B0604020202020204" pitchFamily="34" charset="0"/>
              </a:rPr>
              <a:t> is a DNA sequence that is recognized by replication initiator proteins. Initiator proteins recruit other proteins to separate the two strands and form a </a:t>
            </a:r>
            <a:r>
              <a:rPr lang="en-US" altLang="en-US" sz="2800" b="0" dirty="0">
                <a:solidFill>
                  <a:srgbClr val="FF0000"/>
                </a:solidFill>
                <a:latin typeface="Arial" panose="020B0604020202020204" pitchFamily="34" charset="0"/>
                <a:cs typeface="Arial" panose="020B0604020202020204" pitchFamily="34" charset="0"/>
              </a:rPr>
              <a:t>replication fork</a:t>
            </a:r>
            <a:r>
              <a:rPr lang="en-US" altLang="en-US" sz="2800" b="0" dirty="0">
                <a:latin typeface="Arial" panose="020B0604020202020204" pitchFamily="34" charset="0"/>
                <a:cs typeface="Arial" panose="020B0604020202020204" pitchFamily="34" charset="0"/>
              </a:rPr>
              <a:t>. The branch point, where single-strands meet the double strand, is called the </a:t>
            </a:r>
            <a:r>
              <a:rPr lang="en-US" altLang="en-US" sz="2800" b="0" i="1" dirty="0">
                <a:latin typeface="Arial" panose="020B0604020202020204" pitchFamily="34" charset="0"/>
                <a:cs typeface="Arial" panose="020B0604020202020204" pitchFamily="34" charset="0"/>
              </a:rPr>
              <a:t>replication fork</a:t>
            </a:r>
            <a:r>
              <a:rPr lang="en-US" altLang="en-US" sz="2800" b="0" dirty="0">
                <a:latin typeface="Arial" panose="020B0604020202020204" pitchFamily="34" charset="0"/>
                <a:cs typeface="Arial" panose="020B0604020202020204" pitchFamily="34" charset="0"/>
              </a:rPr>
              <a:t>. The replication fork moves. </a:t>
            </a:r>
          </a:p>
        </p:txBody>
      </p:sp>
    </p:spTree>
    <p:extLst>
      <p:ext uri="{BB962C8B-B14F-4D97-AF65-F5344CB8AC3E}">
        <p14:creationId xmlns:p14="http://schemas.microsoft.com/office/powerpoint/2010/main" val="2604186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D2E1F-89F6-A1E7-8F52-222B11B2C357}"/>
              </a:ext>
            </a:extLst>
          </p:cNvPr>
          <p:cNvPicPr>
            <a:picLocks noChangeAspect="1"/>
          </p:cNvPicPr>
          <p:nvPr/>
        </p:nvPicPr>
        <p:blipFill>
          <a:blip r:embed="rId2"/>
          <a:stretch>
            <a:fillRect/>
          </a:stretch>
        </p:blipFill>
        <p:spPr>
          <a:xfrm>
            <a:off x="4419600" y="0"/>
            <a:ext cx="4576046" cy="6858000"/>
          </a:xfrm>
          <a:prstGeom prst="rect">
            <a:avLst/>
          </a:prstGeom>
        </p:spPr>
      </p:pic>
      <p:sp>
        <p:nvSpPr>
          <p:cNvPr id="4" name="TextBox 3">
            <a:extLst>
              <a:ext uri="{FF2B5EF4-FFF2-40B4-BE49-F238E27FC236}">
                <a16:creationId xmlns:a16="http://schemas.microsoft.com/office/drawing/2014/main" id="{A6110445-DB4B-5C3E-2789-1574361770F4}"/>
              </a:ext>
            </a:extLst>
          </p:cNvPr>
          <p:cNvSpPr txBox="1"/>
          <p:nvPr/>
        </p:nvSpPr>
        <p:spPr>
          <a:xfrm>
            <a:off x="228600" y="152400"/>
            <a:ext cx="4572000" cy="1200329"/>
          </a:xfrm>
          <a:prstGeom prst="rect">
            <a:avLst/>
          </a:prstGeom>
          <a:noFill/>
        </p:spPr>
        <p:txBody>
          <a:bodyPr wrap="square">
            <a:spAutoFit/>
          </a:bodyPr>
          <a:lstStyle/>
          <a:p>
            <a:r>
              <a:rPr lang="en-US" sz="2400" dirty="0">
                <a:effectLst/>
                <a:latin typeface="font00000000296cb554"/>
              </a:rPr>
              <a:t>Replication Begins at an Origin of Replication and Usually Proceeds </a:t>
            </a:r>
            <a:endParaRPr lang="en-US" dirty="0"/>
          </a:p>
          <a:p>
            <a:r>
              <a:rPr lang="en-US" sz="2400" dirty="0">
                <a:effectLst/>
                <a:latin typeface="font00000000296cb554"/>
              </a:rPr>
              <a:t>Bidirectionally </a:t>
            </a:r>
            <a:endParaRPr lang="en-US" dirty="0"/>
          </a:p>
        </p:txBody>
      </p:sp>
      <p:sp>
        <p:nvSpPr>
          <p:cNvPr id="6" name="TextBox 5">
            <a:extLst>
              <a:ext uri="{FF2B5EF4-FFF2-40B4-BE49-F238E27FC236}">
                <a16:creationId xmlns:a16="http://schemas.microsoft.com/office/drawing/2014/main" id="{74B3010A-CB46-5A2B-5349-2B6299A0F434}"/>
              </a:ext>
            </a:extLst>
          </p:cNvPr>
          <p:cNvSpPr txBox="1"/>
          <p:nvPr/>
        </p:nvSpPr>
        <p:spPr>
          <a:xfrm>
            <a:off x="258580" y="1476398"/>
            <a:ext cx="4572000" cy="4893647"/>
          </a:xfrm>
          <a:prstGeom prst="rect">
            <a:avLst/>
          </a:prstGeom>
          <a:noFill/>
        </p:spPr>
        <p:txBody>
          <a:bodyPr wrap="square">
            <a:spAutoFit/>
          </a:bodyPr>
          <a:lstStyle/>
          <a:p>
            <a:r>
              <a:rPr lang="en-US" sz="2400" b="0" dirty="0">
                <a:effectLst/>
                <a:latin typeface="font00000000296cb554"/>
              </a:rPr>
              <a:t>Visualization of DNA replication. </a:t>
            </a:r>
            <a:r>
              <a:rPr lang="en-US" sz="2400" b="0" dirty="0">
                <a:effectLst/>
                <a:latin typeface="font00000000296cb553"/>
              </a:rPr>
              <a:t>Stages in the replication of circular DNA molecules have been visualized by electron microscopy. Replication of a circular chromosome produces a structure resembling the Greek letter theta, </a:t>
            </a:r>
            <a:r>
              <a:rPr lang="el-GR" sz="2400" b="0" dirty="0">
                <a:effectLst/>
                <a:latin typeface="font00000000296cb553"/>
              </a:rPr>
              <a:t>θ, </a:t>
            </a:r>
            <a:r>
              <a:rPr lang="en-US" sz="2400" b="0" dirty="0">
                <a:effectLst/>
                <a:latin typeface="font00000000296cb553"/>
              </a:rPr>
              <a:t>as both strands are replicated simultaneously (new strands shown in light red). The electron micrographs show images of plasmid DNA being replicated from a single replication origin. </a:t>
            </a:r>
            <a:endParaRPr lang="en-US" b="0" dirty="0"/>
          </a:p>
        </p:txBody>
      </p:sp>
    </p:spTree>
    <p:extLst>
      <p:ext uri="{BB962C8B-B14F-4D97-AF65-F5344CB8AC3E}">
        <p14:creationId xmlns:p14="http://schemas.microsoft.com/office/powerpoint/2010/main" val="53945690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9428</TotalTime>
  <Words>1769</Words>
  <Application>Microsoft Macintosh PowerPoint</Application>
  <PresentationFormat>On-screen Show (4:3)</PresentationFormat>
  <Paragraphs>137</Paragraphs>
  <Slides>35</Slides>
  <Notes>16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2" baseType="lpstr">
      <vt:lpstr>Arial</vt:lpstr>
      <vt:lpstr>Calibri</vt:lpstr>
      <vt:lpstr>font00000000296cb553</vt:lpstr>
      <vt:lpstr>font00000000296cb554</vt:lpstr>
      <vt:lpstr>Times</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180</cp:revision>
  <dcterms:created xsi:type="dcterms:W3CDTF">2011-04-20T10:39:41Z</dcterms:created>
  <dcterms:modified xsi:type="dcterms:W3CDTF">2024-04-16T11:52:33Z</dcterms:modified>
  <cp:category/>
</cp:coreProperties>
</file>