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sldIdLst>
    <p:sldId id="972" r:id="rId2"/>
    <p:sldId id="380" r:id="rId3"/>
    <p:sldId id="358" r:id="rId4"/>
    <p:sldId id="366" r:id="rId5"/>
    <p:sldId id="354" r:id="rId6"/>
    <p:sldId id="966" r:id="rId7"/>
    <p:sldId id="933" r:id="rId8"/>
    <p:sldId id="967" r:id="rId9"/>
    <p:sldId id="359" r:id="rId10"/>
    <p:sldId id="969" r:id="rId11"/>
    <p:sldId id="292" r:id="rId12"/>
    <p:sldId id="356" r:id="rId13"/>
    <p:sldId id="285" r:id="rId14"/>
    <p:sldId id="964" r:id="rId15"/>
    <p:sldId id="341" r:id="rId16"/>
    <p:sldId id="276" r:id="rId17"/>
    <p:sldId id="277" r:id="rId18"/>
    <p:sldId id="368" r:id="rId19"/>
    <p:sldId id="564" r:id="rId20"/>
    <p:sldId id="971" r:id="rId21"/>
    <p:sldId id="295" r:id="rId22"/>
    <p:sldId id="958" r:id="rId23"/>
    <p:sldId id="968" r:id="rId24"/>
    <p:sldId id="302" r:id="rId25"/>
    <p:sldId id="303" r:id="rId26"/>
    <p:sldId id="305" r:id="rId27"/>
    <p:sldId id="961" r:id="rId28"/>
    <p:sldId id="960" r:id="rId29"/>
    <p:sldId id="962" r:id="rId30"/>
    <p:sldId id="268" r:id="rId31"/>
    <p:sldId id="970" r:id="rId32"/>
    <p:sldId id="959" r:id="rId33"/>
    <p:sldId id="342" r:id="rId34"/>
    <p:sldId id="349" r:id="rId35"/>
    <p:sldId id="343" r:id="rId36"/>
    <p:sldId id="353" r:id="rId37"/>
    <p:sldId id="363" r:id="rId3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844"/>
    <p:restoredTop sz="94751"/>
  </p:normalViewPr>
  <p:slideViewPr>
    <p:cSldViewPr>
      <p:cViewPr>
        <p:scale>
          <a:sx n="115" d="100"/>
          <a:sy n="115" d="100"/>
        </p:scale>
        <p:origin x="728" y="-8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F1A94F58-E0A2-424A-867E-231404E0AF1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04451" name="Rectangle 3">
            <a:extLst>
              <a:ext uri="{FF2B5EF4-FFF2-40B4-BE49-F238E27FC236}">
                <a16:creationId xmlns:a16="http://schemas.microsoft.com/office/drawing/2014/main" id="{697278D0-D536-A64D-B317-2ADAF62D52C0}"/>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8EF8B4E4-7735-BF45-BC10-AFAE5BBE6E8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a:extLst>
              <a:ext uri="{FF2B5EF4-FFF2-40B4-BE49-F238E27FC236}">
                <a16:creationId xmlns:a16="http://schemas.microsoft.com/office/drawing/2014/main" id="{6871AAE0-F638-944E-8AC3-41579982D87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a:extLst>
              <a:ext uri="{FF2B5EF4-FFF2-40B4-BE49-F238E27FC236}">
                <a16:creationId xmlns:a16="http://schemas.microsoft.com/office/drawing/2014/main" id="{7EB42326-4F00-EA4D-A3B3-627A9278D354}"/>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04455" name="Rectangle 7">
            <a:extLst>
              <a:ext uri="{FF2B5EF4-FFF2-40B4-BE49-F238E27FC236}">
                <a16:creationId xmlns:a16="http://schemas.microsoft.com/office/drawing/2014/main" id="{3BA43842-4709-C346-AC6C-6463EB26482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2993AE8-2B9F-8141-A1E9-DE2A698147E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175494AA-6555-1C45-B13F-FEA3C8637D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B784E8B-3ED4-B640-8A89-C14593E81243}" type="slidenum">
              <a:rPr lang="en-US" altLang="en-US" sz="1200"/>
              <a:pPr/>
              <a:t>5</a:t>
            </a:fld>
            <a:endParaRPr lang="en-US" altLang="en-US" sz="1200"/>
          </a:p>
        </p:txBody>
      </p:sp>
      <p:sp>
        <p:nvSpPr>
          <p:cNvPr id="52226" name="Rectangle 2">
            <a:extLst>
              <a:ext uri="{FF2B5EF4-FFF2-40B4-BE49-F238E27FC236}">
                <a16:creationId xmlns:a16="http://schemas.microsoft.com/office/drawing/2014/main" id="{47D99A67-0BAA-7341-950A-DA926CED7B3E}"/>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4315D979-F4AA-AF4E-B050-D1B2E0801D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993673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9BB1CCBF-60A2-994D-A8B3-250E6D491B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3B1667B-52AF-3F41-A1D3-7115145AA1BE}" type="slidenum">
              <a:rPr lang="en-US" altLang="en-US" sz="1200"/>
              <a:pPr/>
              <a:t>18</a:t>
            </a:fld>
            <a:endParaRPr lang="en-US" altLang="en-US" sz="1200"/>
          </a:p>
        </p:txBody>
      </p:sp>
      <p:sp>
        <p:nvSpPr>
          <p:cNvPr id="33794" name="Rectangle 2">
            <a:extLst>
              <a:ext uri="{FF2B5EF4-FFF2-40B4-BE49-F238E27FC236}">
                <a16:creationId xmlns:a16="http://schemas.microsoft.com/office/drawing/2014/main" id="{F19A2A71-E053-2F43-9A17-A4C1D54D6BAB}"/>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80C78A67-315D-BE45-B0D9-C87D0DC731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918786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EF4313CD-2D7D-274B-B995-64F64F4D49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2D1F770-AAD7-754A-BA2E-71BD9AF35EE0}" type="slidenum">
              <a:rPr lang="en-US" altLang="en-US" sz="1200"/>
              <a:pPr/>
              <a:t>21</a:t>
            </a:fld>
            <a:endParaRPr lang="en-US" altLang="en-US" sz="1200"/>
          </a:p>
        </p:txBody>
      </p:sp>
      <p:sp>
        <p:nvSpPr>
          <p:cNvPr id="87042" name="Rectangle 2">
            <a:extLst>
              <a:ext uri="{FF2B5EF4-FFF2-40B4-BE49-F238E27FC236}">
                <a16:creationId xmlns:a16="http://schemas.microsoft.com/office/drawing/2014/main" id="{C1239741-6EC8-6848-B742-646C5654392C}"/>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D4311537-B491-0F49-85F3-ED4C2DB23D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064905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Translation outrageously complex, produces coded protein by very simple chemistry</a:t>
            </a:r>
          </a:p>
        </p:txBody>
      </p:sp>
      <p:sp>
        <p:nvSpPr>
          <p:cNvPr id="4" name="Slide Number Placeholder 3"/>
          <p:cNvSpPr>
            <a:spLocks noGrp="1"/>
          </p:cNvSpPr>
          <p:nvPr>
            <p:ph type="sldNum" sz="quarter" idx="5"/>
          </p:nvPr>
        </p:nvSpPr>
        <p:spPr/>
        <p:txBody>
          <a:bodyPr/>
          <a:lstStyle/>
          <a:p>
            <a:fld id="{214C2DED-DB07-F24B-A9C3-5EA4397B691C}" type="slidenum">
              <a:rPr lang="en-US" smtClean="0"/>
              <a:t>22</a:t>
            </a:fld>
            <a:endParaRPr lang="en-US"/>
          </a:p>
        </p:txBody>
      </p:sp>
    </p:spTree>
    <p:extLst>
      <p:ext uri="{BB962C8B-B14F-4D97-AF65-F5344CB8AC3E}">
        <p14:creationId xmlns:p14="http://schemas.microsoft.com/office/powerpoint/2010/main" val="1952967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CDEAA2DC-54E9-8A48-AEDB-64E1715223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DA0D445-D4DE-344F-9E6F-8893DEAAA384}" type="slidenum">
              <a:rPr lang="en-US" altLang="en-US" sz="1200"/>
              <a:pPr/>
              <a:t>24</a:t>
            </a:fld>
            <a:endParaRPr lang="en-US" altLang="en-US" sz="1200"/>
          </a:p>
        </p:txBody>
      </p:sp>
      <p:sp>
        <p:nvSpPr>
          <p:cNvPr id="107522" name="Rectangle 2">
            <a:extLst>
              <a:ext uri="{FF2B5EF4-FFF2-40B4-BE49-F238E27FC236}">
                <a16:creationId xmlns:a16="http://schemas.microsoft.com/office/drawing/2014/main" id="{5DD3F0DA-F061-FF4B-ABBC-F8185A78A7FE}"/>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3060DDC2-FF96-3241-A1BF-A214CE36DD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1C318B8E-44B1-034D-819C-34C8F026F3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3352BD1-A31B-DF4E-9C1C-D8C7281E199E}" type="slidenum">
              <a:rPr lang="en-US" altLang="en-US" sz="1200"/>
              <a:pPr/>
              <a:t>25</a:t>
            </a:fld>
            <a:endParaRPr lang="en-US" altLang="en-US" sz="1200"/>
          </a:p>
        </p:txBody>
      </p:sp>
      <p:sp>
        <p:nvSpPr>
          <p:cNvPr id="109570" name="Rectangle 2">
            <a:extLst>
              <a:ext uri="{FF2B5EF4-FFF2-40B4-BE49-F238E27FC236}">
                <a16:creationId xmlns:a16="http://schemas.microsoft.com/office/drawing/2014/main" id="{CD934EC4-35BA-1649-A6C8-6180F64EBC9B}"/>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5FB75667-6A63-7243-85EE-141D2D35A2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7AF67EF7-D4CB-6546-8B20-40DB39DAF2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1B126AF-88BE-E54F-9A98-A352461796F9}" type="slidenum">
              <a:rPr lang="en-US" altLang="en-US" sz="1200"/>
              <a:pPr/>
              <a:t>26</a:t>
            </a:fld>
            <a:endParaRPr lang="en-US" altLang="en-US" sz="1200"/>
          </a:p>
        </p:txBody>
      </p:sp>
      <p:sp>
        <p:nvSpPr>
          <p:cNvPr id="111618" name="Rectangle 2">
            <a:extLst>
              <a:ext uri="{FF2B5EF4-FFF2-40B4-BE49-F238E27FC236}">
                <a16:creationId xmlns:a16="http://schemas.microsoft.com/office/drawing/2014/main" id="{FDDB1E93-B215-8C49-8B03-7D4EA0BD2288}"/>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E1E04401-92A0-4444-BB0F-50009A6EA1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B07CA456-3A19-EF47-B15A-331D73CC97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6A8F11F-75C6-0E46-85FD-7477211C4DA1}" type="slidenum">
              <a:rPr lang="en-US" altLang="en-US" sz="1200"/>
              <a:pPr/>
              <a:t>30</a:t>
            </a:fld>
            <a:endParaRPr lang="en-US" altLang="en-US" sz="1200"/>
          </a:p>
        </p:txBody>
      </p:sp>
      <p:sp>
        <p:nvSpPr>
          <p:cNvPr id="19458" name="Rectangle 2">
            <a:extLst>
              <a:ext uri="{FF2B5EF4-FFF2-40B4-BE49-F238E27FC236}">
                <a16:creationId xmlns:a16="http://schemas.microsoft.com/office/drawing/2014/main" id="{C472CAFC-F392-5D4C-896F-0432F223F591}"/>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404F514A-820A-8440-B155-9427903693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474156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993AE8-2B9F-8141-A1E9-DE2A698147E2}" type="slidenum">
              <a:rPr lang="en-US" altLang="en-US" smtClean="0"/>
              <a:pPr/>
              <a:t>32</a:t>
            </a:fld>
            <a:endParaRPr lang="en-US" altLang="en-US"/>
          </a:p>
        </p:txBody>
      </p:sp>
    </p:spTree>
    <p:extLst>
      <p:ext uri="{BB962C8B-B14F-4D97-AF65-F5344CB8AC3E}">
        <p14:creationId xmlns:p14="http://schemas.microsoft.com/office/powerpoint/2010/main" val="620676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DDEAD599-8B05-3B49-9388-7D4342E027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D112D08-11BE-DE46-ACE5-608A6C9CAB06}" type="slidenum">
              <a:rPr lang="en-US" altLang="en-US" sz="1200"/>
              <a:pPr/>
              <a:t>33</a:t>
            </a:fld>
            <a:endParaRPr lang="en-US" altLang="en-US" sz="1200"/>
          </a:p>
        </p:txBody>
      </p:sp>
      <p:sp>
        <p:nvSpPr>
          <p:cNvPr id="44034" name="Rectangle 2">
            <a:extLst>
              <a:ext uri="{FF2B5EF4-FFF2-40B4-BE49-F238E27FC236}">
                <a16:creationId xmlns:a16="http://schemas.microsoft.com/office/drawing/2014/main" id="{B171E092-AF2C-AC4D-92BC-CD653929D7A5}"/>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D8F1EC9D-C825-984E-9C76-5DF61C15F5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BB446FEC-AD3F-1940-BAEC-90FA3BC54B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6FBD3A8-7FC8-AA43-8B17-3052E6136362}" type="slidenum">
              <a:rPr lang="en-US" altLang="en-US" sz="1200"/>
              <a:pPr/>
              <a:t>34</a:t>
            </a:fld>
            <a:endParaRPr lang="en-US" altLang="en-US" sz="1200"/>
          </a:p>
        </p:txBody>
      </p:sp>
      <p:sp>
        <p:nvSpPr>
          <p:cNvPr id="48130" name="Rectangle 2">
            <a:extLst>
              <a:ext uri="{FF2B5EF4-FFF2-40B4-BE49-F238E27FC236}">
                <a16:creationId xmlns:a16="http://schemas.microsoft.com/office/drawing/2014/main" id="{E7914EA9-ADD9-8E42-8FA4-C84E7E3D9B74}"/>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8585D2C2-B85D-B045-B093-EE38C05EEB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175494AA-6555-1C45-B13F-FEA3C8637D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B784E8B-3ED4-B640-8A89-C14593E81243}" type="slidenum">
              <a:rPr lang="en-US" altLang="en-US" sz="1200"/>
              <a:pPr/>
              <a:t>6</a:t>
            </a:fld>
            <a:endParaRPr lang="en-US" altLang="en-US" sz="1200"/>
          </a:p>
        </p:txBody>
      </p:sp>
      <p:sp>
        <p:nvSpPr>
          <p:cNvPr id="52226" name="Rectangle 2">
            <a:extLst>
              <a:ext uri="{FF2B5EF4-FFF2-40B4-BE49-F238E27FC236}">
                <a16:creationId xmlns:a16="http://schemas.microsoft.com/office/drawing/2014/main" id="{47D99A67-0BAA-7341-950A-DA926CED7B3E}"/>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4315D979-F4AA-AF4E-B050-D1B2E0801D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261421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AE697DFC-97D4-0548-9F89-16EBF1C6B8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F6E443E-C45D-034F-95A8-CEB72B401B4D}" type="slidenum">
              <a:rPr lang="en-US" altLang="en-US" sz="1200"/>
              <a:pPr/>
              <a:t>35</a:t>
            </a:fld>
            <a:endParaRPr lang="en-US" altLang="en-US" sz="1200"/>
          </a:p>
        </p:txBody>
      </p:sp>
      <p:sp>
        <p:nvSpPr>
          <p:cNvPr id="46082" name="Rectangle 2">
            <a:extLst>
              <a:ext uri="{FF2B5EF4-FFF2-40B4-BE49-F238E27FC236}">
                <a16:creationId xmlns:a16="http://schemas.microsoft.com/office/drawing/2014/main" id="{4D711D73-6B92-6846-968E-7E6233D3EC17}"/>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3A62D278-07DB-064B-8790-679D58DDC1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8086DAD-CE0A-B24C-9BD7-19F34F3AB5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91295BC-9320-F344-BD92-6DEE3BF86A2F}" type="slidenum">
              <a:rPr lang="en-US" altLang="en-US" sz="1200"/>
              <a:pPr/>
              <a:t>36</a:t>
            </a:fld>
            <a:endParaRPr lang="en-US" altLang="en-US" sz="1200"/>
          </a:p>
        </p:txBody>
      </p:sp>
      <p:sp>
        <p:nvSpPr>
          <p:cNvPr id="54274" name="Rectangle 2">
            <a:extLst>
              <a:ext uri="{FF2B5EF4-FFF2-40B4-BE49-F238E27FC236}">
                <a16:creationId xmlns:a16="http://schemas.microsoft.com/office/drawing/2014/main" id="{B6EDE15D-1819-6340-A0ED-DCE24871689A}"/>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1D90620A-0210-1346-9264-ED65CDF2A0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580B718-7393-B344-B17E-DD089E171C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01B71F4-20EE-0D42-95F2-5EF24CB26164}" type="slidenum">
              <a:rPr lang="en-US" altLang="en-US" sz="1200"/>
              <a:pPr/>
              <a:t>9</a:t>
            </a:fld>
            <a:endParaRPr lang="en-US" altLang="en-US" sz="1200"/>
          </a:p>
        </p:txBody>
      </p:sp>
      <p:sp>
        <p:nvSpPr>
          <p:cNvPr id="56322" name="Rectangle 2">
            <a:extLst>
              <a:ext uri="{FF2B5EF4-FFF2-40B4-BE49-F238E27FC236}">
                <a16:creationId xmlns:a16="http://schemas.microsoft.com/office/drawing/2014/main" id="{ADF0919B-5F20-7044-954B-089B130A44F3}"/>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09636E91-3178-4A4B-A0F2-2BA503B96A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0E78CBE4-BF40-F747-98F6-3B38E83C4C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79E0272-72B2-2943-A6AA-850D71A334EF}" type="slidenum">
              <a:rPr lang="en-US" altLang="en-US" sz="1200"/>
              <a:pPr/>
              <a:t>11</a:t>
            </a:fld>
            <a:endParaRPr lang="en-US" altLang="en-US" sz="1200"/>
          </a:p>
        </p:txBody>
      </p:sp>
      <p:sp>
        <p:nvSpPr>
          <p:cNvPr id="80898" name="Rectangle 2">
            <a:extLst>
              <a:ext uri="{FF2B5EF4-FFF2-40B4-BE49-F238E27FC236}">
                <a16:creationId xmlns:a16="http://schemas.microsoft.com/office/drawing/2014/main" id="{5629B721-7CD5-0545-85A7-E75170150CCE}"/>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F0EEC16C-E1DC-8147-8FBA-12053DDBDD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471492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21CC0366-1CA4-6741-B5CC-5702E68A9E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69942E1-F621-2844-83EC-569517C25E9D}" type="slidenum">
              <a:rPr lang="en-US" altLang="en-US" sz="1200"/>
              <a:pPr/>
              <a:t>12</a:t>
            </a:fld>
            <a:endParaRPr lang="en-US" altLang="en-US" sz="1200"/>
          </a:p>
        </p:txBody>
      </p:sp>
      <p:sp>
        <p:nvSpPr>
          <p:cNvPr id="70658" name="Rectangle 2">
            <a:extLst>
              <a:ext uri="{FF2B5EF4-FFF2-40B4-BE49-F238E27FC236}">
                <a16:creationId xmlns:a16="http://schemas.microsoft.com/office/drawing/2014/main" id="{66895088-DE0B-E14E-803A-E6F900727825}"/>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6F0AACCD-D37D-F547-9052-CDFDC64F1B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468805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98083EBA-E7F9-BD49-8737-744B99A70F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EB3FAEE-659E-6944-9183-0632F7283C50}" type="slidenum">
              <a:rPr lang="en-US" altLang="en-US" sz="1200"/>
              <a:pPr/>
              <a:t>13</a:t>
            </a:fld>
            <a:endParaRPr lang="en-US" altLang="en-US" sz="1200"/>
          </a:p>
        </p:txBody>
      </p:sp>
      <p:sp>
        <p:nvSpPr>
          <p:cNvPr id="64514" name="Rectangle 2">
            <a:extLst>
              <a:ext uri="{FF2B5EF4-FFF2-40B4-BE49-F238E27FC236}">
                <a16:creationId xmlns:a16="http://schemas.microsoft.com/office/drawing/2014/main" id="{2A870817-5D1F-EE48-A4AC-21B53B8444EA}"/>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F0856D22-0AE8-FE4B-8365-6183D9E84F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E47869FB-53BB-7C4A-9A5E-60CE47909F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B9F1C95-F230-A84C-9F5C-15D6F9AB72D7}" type="slidenum">
              <a:rPr lang="en-US" altLang="en-US" sz="1200"/>
              <a:pPr/>
              <a:t>15</a:t>
            </a:fld>
            <a:endParaRPr lang="en-US" altLang="en-US" sz="1200"/>
          </a:p>
        </p:txBody>
      </p:sp>
      <p:sp>
        <p:nvSpPr>
          <p:cNvPr id="29698" name="Rectangle 2">
            <a:extLst>
              <a:ext uri="{FF2B5EF4-FFF2-40B4-BE49-F238E27FC236}">
                <a16:creationId xmlns:a16="http://schemas.microsoft.com/office/drawing/2014/main" id="{D3E4D848-7454-C14C-8CD9-787A1FFF0423}"/>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747A61DF-D0E8-4D4C-BCFF-B07AF1E176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076052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643EA3B-59DF-DA47-BF29-48E54D4A4B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F31875E-A853-024E-907A-1E9A7D72D6A6}" type="slidenum">
              <a:rPr lang="en-US" altLang="en-US" sz="1200"/>
              <a:pPr/>
              <a:t>16</a:t>
            </a:fld>
            <a:endParaRPr lang="en-US" altLang="en-US" sz="1200"/>
          </a:p>
        </p:txBody>
      </p:sp>
      <p:sp>
        <p:nvSpPr>
          <p:cNvPr id="31746" name="Rectangle 2">
            <a:extLst>
              <a:ext uri="{FF2B5EF4-FFF2-40B4-BE49-F238E27FC236}">
                <a16:creationId xmlns:a16="http://schemas.microsoft.com/office/drawing/2014/main" id="{366CCB74-D935-D846-8FA3-9042552F1EB7}"/>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3DE0E7AE-755A-1748-A9F8-7E3EBE5B4D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601718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C08CEC11-96A4-AA48-B389-2944B6230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3889CDC-F95A-CA49-9F79-A565179BAA55}" type="slidenum">
              <a:rPr lang="en-US" altLang="en-US" sz="1200"/>
              <a:pPr/>
              <a:t>17</a:t>
            </a:fld>
            <a:endParaRPr lang="en-US" altLang="en-US" sz="1200"/>
          </a:p>
        </p:txBody>
      </p:sp>
      <p:sp>
        <p:nvSpPr>
          <p:cNvPr id="37890" name="Rectangle 2">
            <a:extLst>
              <a:ext uri="{FF2B5EF4-FFF2-40B4-BE49-F238E27FC236}">
                <a16:creationId xmlns:a16="http://schemas.microsoft.com/office/drawing/2014/main" id="{F5E0CFE9-3E32-084E-9709-B01566BA816E}"/>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78CD1E23-CC08-EC4B-A49D-7AC78A36C1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053330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0D900A0-E2AB-3943-9D72-DEBA917ADE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3586A9-00A7-9A4D-84F0-C3C519549C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DBF2BA-D69E-DC42-B414-D141E7AC0DE1}"/>
              </a:ext>
            </a:extLst>
          </p:cNvPr>
          <p:cNvSpPr>
            <a:spLocks noGrp="1" noChangeArrowheads="1"/>
          </p:cNvSpPr>
          <p:nvPr>
            <p:ph type="sldNum" sz="quarter" idx="12"/>
          </p:nvPr>
        </p:nvSpPr>
        <p:spPr>
          <a:ln/>
        </p:spPr>
        <p:txBody>
          <a:bodyPr/>
          <a:lstStyle>
            <a:lvl1pPr>
              <a:defRPr/>
            </a:lvl1pPr>
          </a:lstStyle>
          <a:p>
            <a:fld id="{B21EDEC8-C588-2D48-8AF3-F26079405F43}" type="slidenum">
              <a:rPr lang="en-US" altLang="en-US"/>
              <a:pPr/>
              <a:t>‹#›</a:t>
            </a:fld>
            <a:endParaRPr lang="en-US" altLang="en-US"/>
          </a:p>
        </p:txBody>
      </p:sp>
    </p:spTree>
    <p:extLst>
      <p:ext uri="{BB962C8B-B14F-4D97-AF65-F5344CB8AC3E}">
        <p14:creationId xmlns:p14="http://schemas.microsoft.com/office/powerpoint/2010/main" val="3720044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74D653-DA84-414E-ACA1-7F793A5CC2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40D3E7-51E0-DE47-9BED-71026FB4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C9CC97-E942-A84D-AF63-DFD3BA7FEAE7}"/>
              </a:ext>
            </a:extLst>
          </p:cNvPr>
          <p:cNvSpPr>
            <a:spLocks noGrp="1" noChangeArrowheads="1"/>
          </p:cNvSpPr>
          <p:nvPr>
            <p:ph type="sldNum" sz="quarter" idx="12"/>
          </p:nvPr>
        </p:nvSpPr>
        <p:spPr>
          <a:ln/>
        </p:spPr>
        <p:txBody>
          <a:bodyPr/>
          <a:lstStyle>
            <a:lvl1pPr>
              <a:defRPr/>
            </a:lvl1pPr>
          </a:lstStyle>
          <a:p>
            <a:fld id="{98961C06-BEDC-2D45-BE2B-DDA27DDAB5DE}" type="slidenum">
              <a:rPr lang="en-US" altLang="en-US"/>
              <a:pPr/>
              <a:t>‹#›</a:t>
            </a:fld>
            <a:endParaRPr lang="en-US" altLang="en-US"/>
          </a:p>
        </p:txBody>
      </p:sp>
    </p:spTree>
    <p:extLst>
      <p:ext uri="{BB962C8B-B14F-4D97-AF65-F5344CB8AC3E}">
        <p14:creationId xmlns:p14="http://schemas.microsoft.com/office/powerpoint/2010/main" val="1036526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C75943-CC45-2C4B-87B8-99D508D72F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3A2128-9D9A-9F4E-B6A0-AD3EF80F14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F7467F-C6C9-6C4F-84A1-A982830DD3A6}"/>
              </a:ext>
            </a:extLst>
          </p:cNvPr>
          <p:cNvSpPr>
            <a:spLocks noGrp="1" noChangeArrowheads="1"/>
          </p:cNvSpPr>
          <p:nvPr>
            <p:ph type="sldNum" sz="quarter" idx="12"/>
          </p:nvPr>
        </p:nvSpPr>
        <p:spPr>
          <a:ln/>
        </p:spPr>
        <p:txBody>
          <a:bodyPr/>
          <a:lstStyle>
            <a:lvl1pPr>
              <a:defRPr/>
            </a:lvl1pPr>
          </a:lstStyle>
          <a:p>
            <a:fld id="{6F367AE6-5901-A447-8252-E643AE4AAC64}" type="slidenum">
              <a:rPr lang="en-US" altLang="en-US"/>
              <a:pPr/>
              <a:t>‹#›</a:t>
            </a:fld>
            <a:endParaRPr lang="en-US" altLang="en-US"/>
          </a:p>
        </p:txBody>
      </p:sp>
    </p:spTree>
    <p:extLst>
      <p:ext uri="{BB962C8B-B14F-4D97-AF65-F5344CB8AC3E}">
        <p14:creationId xmlns:p14="http://schemas.microsoft.com/office/powerpoint/2010/main" val="3943344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734DA9-1FBD-F54B-BB18-0DC735634C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72657C-2EBD-B442-BD07-78652DF1C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4C94C6-ACB1-8348-9E50-F2C9CB1D0C22}"/>
              </a:ext>
            </a:extLst>
          </p:cNvPr>
          <p:cNvSpPr>
            <a:spLocks noGrp="1" noChangeArrowheads="1"/>
          </p:cNvSpPr>
          <p:nvPr>
            <p:ph type="sldNum" sz="quarter" idx="12"/>
          </p:nvPr>
        </p:nvSpPr>
        <p:spPr>
          <a:ln/>
        </p:spPr>
        <p:txBody>
          <a:bodyPr/>
          <a:lstStyle>
            <a:lvl1pPr>
              <a:defRPr/>
            </a:lvl1pPr>
          </a:lstStyle>
          <a:p>
            <a:fld id="{C5B4F14A-9F2F-3848-9F93-B568DA88070E}" type="slidenum">
              <a:rPr lang="en-US" altLang="en-US"/>
              <a:pPr/>
              <a:t>‹#›</a:t>
            </a:fld>
            <a:endParaRPr lang="en-US" altLang="en-US"/>
          </a:p>
        </p:txBody>
      </p:sp>
    </p:spTree>
    <p:extLst>
      <p:ext uri="{BB962C8B-B14F-4D97-AF65-F5344CB8AC3E}">
        <p14:creationId xmlns:p14="http://schemas.microsoft.com/office/powerpoint/2010/main" val="168064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AEDDA38-40DD-9346-85C5-247EF801B0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C559F5-A8F6-3047-9C41-FFA9A62157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2C6930-839D-C64B-889A-91A72F5D1B96}"/>
              </a:ext>
            </a:extLst>
          </p:cNvPr>
          <p:cNvSpPr>
            <a:spLocks noGrp="1" noChangeArrowheads="1"/>
          </p:cNvSpPr>
          <p:nvPr>
            <p:ph type="sldNum" sz="quarter" idx="12"/>
          </p:nvPr>
        </p:nvSpPr>
        <p:spPr>
          <a:ln/>
        </p:spPr>
        <p:txBody>
          <a:bodyPr/>
          <a:lstStyle>
            <a:lvl1pPr>
              <a:defRPr/>
            </a:lvl1pPr>
          </a:lstStyle>
          <a:p>
            <a:fld id="{0ADE4EF7-1653-7741-8BE9-5A5F65CAA5EF}" type="slidenum">
              <a:rPr lang="en-US" altLang="en-US"/>
              <a:pPr/>
              <a:t>‹#›</a:t>
            </a:fld>
            <a:endParaRPr lang="en-US" altLang="en-US"/>
          </a:p>
        </p:txBody>
      </p:sp>
    </p:spTree>
    <p:extLst>
      <p:ext uri="{BB962C8B-B14F-4D97-AF65-F5344CB8AC3E}">
        <p14:creationId xmlns:p14="http://schemas.microsoft.com/office/powerpoint/2010/main" val="3092092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02ACA6-F7B5-C640-921A-304B0B166C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65F198-CDAF-9D40-B61E-C0288F3608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A28809-16F2-C242-82A7-FA63FF6B743D}"/>
              </a:ext>
            </a:extLst>
          </p:cNvPr>
          <p:cNvSpPr>
            <a:spLocks noGrp="1" noChangeArrowheads="1"/>
          </p:cNvSpPr>
          <p:nvPr>
            <p:ph type="sldNum" sz="quarter" idx="12"/>
          </p:nvPr>
        </p:nvSpPr>
        <p:spPr>
          <a:ln/>
        </p:spPr>
        <p:txBody>
          <a:bodyPr/>
          <a:lstStyle>
            <a:lvl1pPr>
              <a:defRPr/>
            </a:lvl1pPr>
          </a:lstStyle>
          <a:p>
            <a:fld id="{D47EBA0F-2085-6F4B-A970-A3A8A2D26B45}" type="slidenum">
              <a:rPr lang="en-US" altLang="en-US"/>
              <a:pPr/>
              <a:t>‹#›</a:t>
            </a:fld>
            <a:endParaRPr lang="en-US" altLang="en-US"/>
          </a:p>
        </p:txBody>
      </p:sp>
    </p:spTree>
    <p:extLst>
      <p:ext uri="{BB962C8B-B14F-4D97-AF65-F5344CB8AC3E}">
        <p14:creationId xmlns:p14="http://schemas.microsoft.com/office/powerpoint/2010/main" val="9371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D0542B-1EB2-8D4A-9E50-7938C046AFB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3484019-5060-8A4A-991D-BD2EDA498E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C5AE465-E85E-524F-AD58-EBBD81320FD2}"/>
              </a:ext>
            </a:extLst>
          </p:cNvPr>
          <p:cNvSpPr>
            <a:spLocks noGrp="1" noChangeArrowheads="1"/>
          </p:cNvSpPr>
          <p:nvPr>
            <p:ph type="sldNum" sz="quarter" idx="12"/>
          </p:nvPr>
        </p:nvSpPr>
        <p:spPr>
          <a:ln/>
        </p:spPr>
        <p:txBody>
          <a:bodyPr/>
          <a:lstStyle>
            <a:lvl1pPr>
              <a:defRPr/>
            </a:lvl1pPr>
          </a:lstStyle>
          <a:p>
            <a:fld id="{E8581595-64A9-8F49-A89C-BA5C02253D87}" type="slidenum">
              <a:rPr lang="en-US" altLang="en-US"/>
              <a:pPr/>
              <a:t>‹#›</a:t>
            </a:fld>
            <a:endParaRPr lang="en-US" altLang="en-US"/>
          </a:p>
        </p:txBody>
      </p:sp>
    </p:spTree>
    <p:extLst>
      <p:ext uri="{BB962C8B-B14F-4D97-AF65-F5344CB8AC3E}">
        <p14:creationId xmlns:p14="http://schemas.microsoft.com/office/powerpoint/2010/main" val="393645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294EB6A-B398-3E4B-8D62-B8D0C27F63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AFF5696-09CB-1E41-8C57-C1157D4CCA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AE333D9-FD6B-0F4E-A333-EA9C2998167B}"/>
              </a:ext>
            </a:extLst>
          </p:cNvPr>
          <p:cNvSpPr>
            <a:spLocks noGrp="1" noChangeArrowheads="1"/>
          </p:cNvSpPr>
          <p:nvPr>
            <p:ph type="sldNum" sz="quarter" idx="12"/>
          </p:nvPr>
        </p:nvSpPr>
        <p:spPr>
          <a:ln/>
        </p:spPr>
        <p:txBody>
          <a:bodyPr/>
          <a:lstStyle>
            <a:lvl1pPr>
              <a:defRPr/>
            </a:lvl1pPr>
          </a:lstStyle>
          <a:p>
            <a:fld id="{F2EEB464-3442-734A-B9E2-0765CD92E63F}" type="slidenum">
              <a:rPr lang="en-US" altLang="en-US"/>
              <a:pPr/>
              <a:t>‹#›</a:t>
            </a:fld>
            <a:endParaRPr lang="en-US" altLang="en-US"/>
          </a:p>
        </p:txBody>
      </p:sp>
    </p:spTree>
    <p:extLst>
      <p:ext uri="{BB962C8B-B14F-4D97-AF65-F5344CB8AC3E}">
        <p14:creationId xmlns:p14="http://schemas.microsoft.com/office/powerpoint/2010/main" val="1245913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B7DC147-3285-1B43-B5D8-BBB48FFDE59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F7C7EF4-B918-6A4B-9AF7-459763A1DB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ECABCA2-D1CB-BD4D-B5FF-3178D9DCE9CA}"/>
              </a:ext>
            </a:extLst>
          </p:cNvPr>
          <p:cNvSpPr>
            <a:spLocks noGrp="1" noChangeArrowheads="1"/>
          </p:cNvSpPr>
          <p:nvPr>
            <p:ph type="sldNum" sz="quarter" idx="12"/>
          </p:nvPr>
        </p:nvSpPr>
        <p:spPr>
          <a:ln/>
        </p:spPr>
        <p:txBody>
          <a:bodyPr/>
          <a:lstStyle>
            <a:lvl1pPr>
              <a:defRPr/>
            </a:lvl1pPr>
          </a:lstStyle>
          <a:p>
            <a:fld id="{D00CF3A5-F222-7445-893D-9B4A66DBA7C8}" type="slidenum">
              <a:rPr lang="en-US" altLang="en-US"/>
              <a:pPr/>
              <a:t>‹#›</a:t>
            </a:fld>
            <a:endParaRPr lang="en-US" altLang="en-US"/>
          </a:p>
        </p:txBody>
      </p:sp>
    </p:spTree>
    <p:extLst>
      <p:ext uri="{BB962C8B-B14F-4D97-AF65-F5344CB8AC3E}">
        <p14:creationId xmlns:p14="http://schemas.microsoft.com/office/powerpoint/2010/main" val="146157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CD036A2-E03F-8A4A-B071-E62D6A499D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6AA253-74C7-3549-9800-ACA76CF2C4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4C30F8-27D9-894E-94C0-D8952ADA30B6}"/>
              </a:ext>
            </a:extLst>
          </p:cNvPr>
          <p:cNvSpPr>
            <a:spLocks noGrp="1" noChangeArrowheads="1"/>
          </p:cNvSpPr>
          <p:nvPr>
            <p:ph type="sldNum" sz="quarter" idx="12"/>
          </p:nvPr>
        </p:nvSpPr>
        <p:spPr>
          <a:ln/>
        </p:spPr>
        <p:txBody>
          <a:bodyPr/>
          <a:lstStyle>
            <a:lvl1pPr>
              <a:defRPr/>
            </a:lvl1pPr>
          </a:lstStyle>
          <a:p>
            <a:fld id="{A0672DA5-4BE1-124F-8D8E-10433FCB319F}" type="slidenum">
              <a:rPr lang="en-US" altLang="en-US"/>
              <a:pPr/>
              <a:t>‹#›</a:t>
            </a:fld>
            <a:endParaRPr lang="en-US" altLang="en-US"/>
          </a:p>
        </p:txBody>
      </p:sp>
    </p:spTree>
    <p:extLst>
      <p:ext uri="{BB962C8B-B14F-4D97-AF65-F5344CB8AC3E}">
        <p14:creationId xmlns:p14="http://schemas.microsoft.com/office/powerpoint/2010/main" val="249941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2A3BFBC-0C6C-274B-8FB8-B32B43CDC0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377EE3-3286-A148-BE48-BE9C85DE12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73220A-B385-E34F-8ADE-508570226B5B}"/>
              </a:ext>
            </a:extLst>
          </p:cNvPr>
          <p:cNvSpPr>
            <a:spLocks noGrp="1" noChangeArrowheads="1"/>
          </p:cNvSpPr>
          <p:nvPr>
            <p:ph type="sldNum" sz="quarter" idx="12"/>
          </p:nvPr>
        </p:nvSpPr>
        <p:spPr>
          <a:ln/>
        </p:spPr>
        <p:txBody>
          <a:bodyPr/>
          <a:lstStyle>
            <a:lvl1pPr>
              <a:defRPr/>
            </a:lvl1pPr>
          </a:lstStyle>
          <a:p>
            <a:fld id="{9E34D950-0594-3C41-944D-6640468DA693}" type="slidenum">
              <a:rPr lang="en-US" altLang="en-US"/>
              <a:pPr/>
              <a:t>‹#›</a:t>
            </a:fld>
            <a:endParaRPr lang="en-US" altLang="en-US"/>
          </a:p>
        </p:txBody>
      </p:sp>
    </p:spTree>
    <p:extLst>
      <p:ext uri="{BB962C8B-B14F-4D97-AF65-F5344CB8AC3E}">
        <p14:creationId xmlns:p14="http://schemas.microsoft.com/office/powerpoint/2010/main" val="400654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7CEC715-4A67-1E41-A8D6-A6B6EA91939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C7495B3-E9F8-4A42-A0F2-BAEEFEF827D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1ADF7B7-11AA-D346-AB61-9E7C704B41A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56CC895-4116-924C-9BB5-E36C3A261CA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A5023D06-5DB5-FF47-A110-40F62B9AC58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A020CB4-B485-0948-871E-09779344361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A33C6E-DF74-D274-7FF9-A25CD0AA9549}"/>
              </a:ext>
            </a:extLst>
          </p:cNvPr>
          <p:cNvPicPr>
            <a:picLocks noChangeAspect="1"/>
          </p:cNvPicPr>
          <p:nvPr/>
        </p:nvPicPr>
        <p:blipFill>
          <a:blip r:embed="rId2"/>
          <a:stretch>
            <a:fillRect/>
          </a:stretch>
        </p:blipFill>
        <p:spPr>
          <a:xfrm>
            <a:off x="1524000" y="2057400"/>
            <a:ext cx="5786187" cy="1657350"/>
          </a:xfrm>
          <a:prstGeom prst="rect">
            <a:avLst/>
          </a:prstGeom>
        </p:spPr>
      </p:pic>
    </p:spTree>
    <p:extLst>
      <p:ext uri="{BB962C8B-B14F-4D97-AF65-F5344CB8AC3E}">
        <p14:creationId xmlns:p14="http://schemas.microsoft.com/office/powerpoint/2010/main" val="1329393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6959A-4555-D310-69C1-DAFD0EF79779}"/>
              </a:ext>
            </a:extLst>
          </p:cNvPr>
          <p:cNvPicPr>
            <a:picLocks noChangeAspect="1"/>
          </p:cNvPicPr>
          <p:nvPr/>
        </p:nvPicPr>
        <p:blipFill>
          <a:blip r:embed="rId2"/>
          <a:stretch>
            <a:fillRect/>
          </a:stretch>
        </p:blipFill>
        <p:spPr>
          <a:xfrm>
            <a:off x="685800" y="441763"/>
            <a:ext cx="7772400" cy="5974474"/>
          </a:xfrm>
          <a:prstGeom prst="rect">
            <a:avLst/>
          </a:prstGeom>
        </p:spPr>
      </p:pic>
      <p:sp>
        <p:nvSpPr>
          <p:cNvPr id="3" name="TextBox 3">
            <a:extLst>
              <a:ext uri="{FF2B5EF4-FFF2-40B4-BE49-F238E27FC236}">
                <a16:creationId xmlns:a16="http://schemas.microsoft.com/office/drawing/2014/main" id="{26F280AB-44F0-9C2C-07DC-E125008F2002}"/>
              </a:ext>
            </a:extLst>
          </p:cNvPr>
          <p:cNvSpPr txBox="1">
            <a:spLocks noChangeArrowheads="1"/>
          </p:cNvSpPr>
          <p:nvPr/>
        </p:nvSpPr>
        <p:spPr bwMode="auto">
          <a:xfrm>
            <a:off x="6759370" y="-20200"/>
            <a:ext cx="11256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Bacteria</a:t>
            </a:r>
          </a:p>
        </p:txBody>
      </p:sp>
      <p:sp>
        <p:nvSpPr>
          <p:cNvPr id="4" name="TextBox 3">
            <a:extLst>
              <a:ext uri="{FF2B5EF4-FFF2-40B4-BE49-F238E27FC236}">
                <a16:creationId xmlns:a16="http://schemas.microsoft.com/office/drawing/2014/main" id="{B8AF2314-5A47-9721-880E-3D86453C0CFF}"/>
              </a:ext>
            </a:extLst>
          </p:cNvPr>
          <p:cNvSpPr txBox="1">
            <a:spLocks noChangeArrowheads="1"/>
          </p:cNvSpPr>
          <p:nvPr/>
        </p:nvSpPr>
        <p:spPr bwMode="auto">
          <a:xfrm>
            <a:off x="4305300" y="156614"/>
            <a:ext cx="1340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23S rRNA</a:t>
            </a:r>
          </a:p>
        </p:txBody>
      </p:sp>
      <p:sp>
        <p:nvSpPr>
          <p:cNvPr id="5" name="TextBox 4">
            <a:extLst>
              <a:ext uri="{FF2B5EF4-FFF2-40B4-BE49-F238E27FC236}">
                <a16:creationId xmlns:a16="http://schemas.microsoft.com/office/drawing/2014/main" id="{0431E9EC-41AD-C8FE-4EFD-D7DCF81387D7}"/>
              </a:ext>
            </a:extLst>
          </p:cNvPr>
          <p:cNvSpPr txBox="1">
            <a:spLocks noChangeArrowheads="1"/>
          </p:cNvSpPr>
          <p:nvPr/>
        </p:nvSpPr>
        <p:spPr bwMode="auto">
          <a:xfrm>
            <a:off x="152400" y="166139"/>
            <a:ext cx="1340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16S rRNA</a:t>
            </a:r>
          </a:p>
        </p:txBody>
      </p:sp>
      <p:sp>
        <p:nvSpPr>
          <p:cNvPr id="6" name="TextBox 5">
            <a:extLst>
              <a:ext uri="{FF2B5EF4-FFF2-40B4-BE49-F238E27FC236}">
                <a16:creationId xmlns:a16="http://schemas.microsoft.com/office/drawing/2014/main" id="{CDD23F25-290C-630E-7980-77EA4F836318}"/>
              </a:ext>
            </a:extLst>
          </p:cNvPr>
          <p:cNvSpPr txBox="1">
            <a:spLocks noChangeArrowheads="1"/>
          </p:cNvSpPr>
          <p:nvPr/>
        </p:nvSpPr>
        <p:spPr bwMode="auto">
          <a:xfrm>
            <a:off x="3359147" y="3599587"/>
            <a:ext cx="1197764" cy="36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5S rRNA</a:t>
            </a:r>
          </a:p>
        </p:txBody>
      </p:sp>
    </p:spTree>
    <p:extLst>
      <p:ext uri="{BB962C8B-B14F-4D97-AF65-F5344CB8AC3E}">
        <p14:creationId xmlns:p14="http://schemas.microsoft.com/office/powerpoint/2010/main" val="2325451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fig_27_17">
            <a:extLst>
              <a:ext uri="{FF2B5EF4-FFF2-40B4-BE49-F238E27FC236}">
                <a16:creationId xmlns:a16="http://schemas.microsoft.com/office/drawing/2014/main" id="{8767FFA7-7714-7D4F-ACCF-DB74F0F1E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62100"/>
            <a:ext cx="8531225"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ext Box 3">
            <a:extLst>
              <a:ext uri="{FF2B5EF4-FFF2-40B4-BE49-F238E27FC236}">
                <a16:creationId xmlns:a16="http://schemas.microsoft.com/office/drawing/2014/main" id="{EA0DA6F0-4D44-DF4C-B01F-C61C3CBDDD7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27-17</a:t>
            </a:r>
          </a:p>
        </p:txBody>
      </p:sp>
      <p:sp>
        <p:nvSpPr>
          <p:cNvPr id="79875" name="TextBox 5">
            <a:extLst>
              <a:ext uri="{FF2B5EF4-FFF2-40B4-BE49-F238E27FC236}">
                <a16:creationId xmlns:a16="http://schemas.microsoft.com/office/drawing/2014/main" id="{8EB597C5-F126-2F42-A0EB-D5D5008E4028}"/>
              </a:ext>
            </a:extLst>
          </p:cNvPr>
          <p:cNvSpPr txBox="1">
            <a:spLocks noChangeArrowheads="1"/>
          </p:cNvSpPr>
          <p:nvPr/>
        </p:nvSpPr>
        <p:spPr bwMode="auto">
          <a:xfrm>
            <a:off x="914400" y="762000"/>
            <a:ext cx="287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Assembled Ribosome</a:t>
            </a:r>
          </a:p>
        </p:txBody>
      </p:sp>
      <p:sp>
        <p:nvSpPr>
          <p:cNvPr id="79876" name="TextBox 6">
            <a:extLst>
              <a:ext uri="{FF2B5EF4-FFF2-40B4-BE49-F238E27FC236}">
                <a16:creationId xmlns:a16="http://schemas.microsoft.com/office/drawing/2014/main" id="{D460E6E2-B0AF-9F45-BBBD-592EFB513EC7}"/>
              </a:ext>
            </a:extLst>
          </p:cNvPr>
          <p:cNvSpPr txBox="1">
            <a:spLocks noChangeArrowheads="1"/>
          </p:cNvSpPr>
          <p:nvPr/>
        </p:nvSpPr>
        <p:spPr bwMode="auto">
          <a:xfrm>
            <a:off x="2815354" y="1484888"/>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chemeClr val="accent1">
                    <a:lumMod val="50000"/>
                  </a:schemeClr>
                </a:solidFill>
              </a:rPr>
              <a:t>SSU</a:t>
            </a:r>
          </a:p>
        </p:txBody>
      </p:sp>
      <p:sp>
        <p:nvSpPr>
          <p:cNvPr id="79877" name="TextBox 7">
            <a:extLst>
              <a:ext uri="{FF2B5EF4-FFF2-40B4-BE49-F238E27FC236}">
                <a16:creationId xmlns:a16="http://schemas.microsoft.com/office/drawing/2014/main" id="{0E42A461-56D9-DA4B-AB61-429231D627FD}"/>
              </a:ext>
            </a:extLst>
          </p:cNvPr>
          <p:cNvSpPr txBox="1">
            <a:spLocks noChangeArrowheads="1"/>
          </p:cNvSpPr>
          <p:nvPr/>
        </p:nvSpPr>
        <p:spPr bwMode="auto">
          <a:xfrm>
            <a:off x="7620000" y="11430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chemeClr val="accent2">
                    <a:lumMod val="60000"/>
                    <a:lumOff val="40000"/>
                  </a:schemeClr>
                </a:solidFill>
              </a:rPr>
              <a:t>LSU</a:t>
            </a:r>
          </a:p>
        </p:txBody>
      </p:sp>
      <p:sp>
        <p:nvSpPr>
          <p:cNvPr id="2" name="TextBox 6">
            <a:extLst>
              <a:ext uri="{FF2B5EF4-FFF2-40B4-BE49-F238E27FC236}">
                <a16:creationId xmlns:a16="http://schemas.microsoft.com/office/drawing/2014/main" id="{CEB252EF-9B50-A91D-0639-59D246CB463A}"/>
              </a:ext>
            </a:extLst>
          </p:cNvPr>
          <p:cNvSpPr txBox="1">
            <a:spLocks noChangeArrowheads="1"/>
          </p:cNvSpPr>
          <p:nvPr/>
        </p:nvSpPr>
        <p:spPr bwMode="auto">
          <a:xfrm>
            <a:off x="5905500" y="914400"/>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rgbClr val="FFC000"/>
                </a:solidFill>
              </a:rPr>
              <a:t>tRNAs</a:t>
            </a:r>
          </a:p>
        </p:txBody>
      </p:sp>
      <p:sp>
        <p:nvSpPr>
          <p:cNvPr id="3" name="TextBox 6">
            <a:extLst>
              <a:ext uri="{FF2B5EF4-FFF2-40B4-BE49-F238E27FC236}">
                <a16:creationId xmlns:a16="http://schemas.microsoft.com/office/drawing/2014/main" id="{4ADFCD3F-5633-D995-A6CC-0E1F6FB2DA76}"/>
              </a:ext>
            </a:extLst>
          </p:cNvPr>
          <p:cNvSpPr txBox="1">
            <a:spLocks noChangeArrowheads="1"/>
          </p:cNvSpPr>
          <p:nvPr/>
        </p:nvSpPr>
        <p:spPr bwMode="auto">
          <a:xfrm>
            <a:off x="4953000" y="1471444"/>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chemeClr val="accent1">
                    <a:lumMod val="50000"/>
                  </a:schemeClr>
                </a:solidFill>
              </a:rPr>
              <a:t>SSU</a:t>
            </a:r>
          </a:p>
        </p:txBody>
      </p:sp>
    </p:spTree>
    <p:extLst>
      <p:ext uri="{BB962C8B-B14F-4D97-AF65-F5344CB8AC3E}">
        <p14:creationId xmlns:p14="http://schemas.microsoft.com/office/powerpoint/2010/main" val="4019877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fig_27_18">
            <a:extLst>
              <a:ext uri="{FF2B5EF4-FFF2-40B4-BE49-F238E27FC236}">
                <a16:creationId xmlns:a16="http://schemas.microsoft.com/office/drawing/2014/main" id="{EF8A1919-A390-6D4C-9607-46A8F78C2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08100"/>
            <a:ext cx="8531225"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 Box 3">
            <a:extLst>
              <a:ext uri="{FF2B5EF4-FFF2-40B4-BE49-F238E27FC236}">
                <a16:creationId xmlns:a16="http://schemas.microsoft.com/office/drawing/2014/main" id="{B451DB79-EBB8-0049-9E43-93648CA486E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27-18</a:t>
            </a:r>
          </a:p>
        </p:txBody>
      </p:sp>
      <p:sp>
        <p:nvSpPr>
          <p:cNvPr id="69635" name="TextBox 5">
            <a:extLst>
              <a:ext uri="{FF2B5EF4-FFF2-40B4-BE49-F238E27FC236}">
                <a16:creationId xmlns:a16="http://schemas.microsoft.com/office/drawing/2014/main" id="{971E6F4D-FF4A-B543-9189-1857AC48320D}"/>
              </a:ext>
            </a:extLst>
          </p:cNvPr>
          <p:cNvSpPr txBox="1">
            <a:spLocks noChangeArrowheads="1"/>
          </p:cNvSpPr>
          <p:nvPr/>
        </p:nvSpPr>
        <p:spPr bwMode="auto">
          <a:xfrm>
            <a:off x="1143000" y="6858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LSU</a:t>
            </a:r>
          </a:p>
        </p:txBody>
      </p:sp>
      <p:sp>
        <p:nvSpPr>
          <p:cNvPr id="69636" name="TextBox 6">
            <a:extLst>
              <a:ext uri="{FF2B5EF4-FFF2-40B4-BE49-F238E27FC236}">
                <a16:creationId xmlns:a16="http://schemas.microsoft.com/office/drawing/2014/main" id="{3AB0FC56-8A70-E64E-BC53-F4ECC68D0273}"/>
              </a:ext>
            </a:extLst>
          </p:cNvPr>
          <p:cNvSpPr txBox="1">
            <a:spLocks noChangeArrowheads="1"/>
          </p:cNvSpPr>
          <p:nvPr/>
        </p:nvSpPr>
        <p:spPr bwMode="auto">
          <a:xfrm>
            <a:off x="2895600" y="914400"/>
            <a:ext cx="89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E P A</a:t>
            </a:r>
          </a:p>
        </p:txBody>
      </p:sp>
      <p:sp>
        <p:nvSpPr>
          <p:cNvPr id="3" name="TextBox 7">
            <a:extLst>
              <a:ext uri="{FF2B5EF4-FFF2-40B4-BE49-F238E27FC236}">
                <a16:creationId xmlns:a16="http://schemas.microsoft.com/office/drawing/2014/main" id="{83BE2440-80F1-E549-1407-6421D01E565C}"/>
              </a:ext>
            </a:extLst>
          </p:cNvPr>
          <p:cNvSpPr txBox="1">
            <a:spLocks noChangeArrowheads="1"/>
          </p:cNvSpPr>
          <p:nvPr/>
        </p:nvSpPr>
        <p:spPr bwMode="auto">
          <a:xfrm>
            <a:off x="1909763" y="5577015"/>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chemeClr val="accent2">
                    <a:lumMod val="60000"/>
                    <a:lumOff val="40000"/>
                  </a:schemeClr>
                </a:solidFill>
              </a:rPr>
              <a:t>LSU</a:t>
            </a:r>
          </a:p>
        </p:txBody>
      </p:sp>
      <p:sp>
        <p:nvSpPr>
          <p:cNvPr id="4" name="TextBox 6">
            <a:extLst>
              <a:ext uri="{FF2B5EF4-FFF2-40B4-BE49-F238E27FC236}">
                <a16:creationId xmlns:a16="http://schemas.microsoft.com/office/drawing/2014/main" id="{30E19C51-50B3-265B-8C7B-0F6A70ACD08E}"/>
              </a:ext>
            </a:extLst>
          </p:cNvPr>
          <p:cNvSpPr txBox="1">
            <a:spLocks noChangeArrowheads="1"/>
          </p:cNvSpPr>
          <p:nvPr/>
        </p:nvSpPr>
        <p:spPr bwMode="auto">
          <a:xfrm>
            <a:off x="3962400" y="5516712"/>
            <a:ext cx="1040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rgbClr val="FFC000"/>
                </a:solidFill>
              </a:rPr>
              <a:t>tRNAs</a:t>
            </a:r>
          </a:p>
        </p:txBody>
      </p:sp>
      <p:sp>
        <p:nvSpPr>
          <p:cNvPr id="5" name="TextBox 6">
            <a:extLst>
              <a:ext uri="{FF2B5EF4-FFF2-40B4-BE49-F238E27FC236}">
                <a16:creationId xmlns:a16="http://schemas.microsoft.com/office/drawing/2014/main" id="{8998F3BF-BCCD-26E4-E6D8-3EAED104EB02}"/>
              </a:ext>
            </a:extLst>
          </p:cNvPr>
          <p:cNvSpPr txBox="1">
            <a:spLocks noChangeArrowheads="1"/>
          </p:cNvSpPr>
          <p:nvPr/>
        </p:nvSpPr>
        <p:spPr bwMode="auto">
          <a:xfrm>
            <a:off x="6629400" y="5434323"/>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chemeClr val="accent1">
                    <a:lumMod val="50000"/>
                  </a:schemeClr>
                </a:solidFill>
              </a:rPr>
              <a:t>SSU</a:t>
            </a:r>
          </a:p>
        </p:txBody>
      </p:sp>
    </p:spTree>
    <p:extLst>
      <p:ext uri="{BB962C8B-B14F-4D97-AF65-F5344CB8AC3E}">
        <p14:creationId xmlns:p14="http://schemas.microsoft.com/office/powerpoint/2010/main" val="2498496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fig_27_13b">
            <a:extLst>
              <a:ext uri="{FF2B5EF4-FFF2-40B4-BE49-F238E27FC236}">
                <a16:creationId xmlns:a16="http://schemas.microsoft.com/office/drawing/2014/main" id="{E709EDBD-9622-924F-BC93-5323E7951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317500"/>
            <a:ext cx="6959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 Box 3">
            <a:extLst>
              <a:ext uri="{FF2B5EF4-FFF2-40B4-BE49-F238E27FC236}">
                <a16:creationId xmlns:a16="http://schemas.microsoft.com/office/drawing/2014/main" id="{8CE4D596-DB8E-EC4C-826F-588FF0EEB47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27-13b</a:t>
            </a:r>
          </a:p>
        </p:txBody>
      </p:sp>
      <p:sp>
        <p:nvSpPr>
          <p:cNvPr id="63491" name="TextBox 5">
            <a:extLst>
              <a:ext uri="{FF2B5EF4-FFF2-40B4-BE49-F238E27FC236}">
                <a16:creationId xmlns:a16="http://schemas.microsoft.com/office/drawing/2014/main" id="{26120B7A-BC4C-0F4B-8CA7-5D682A960B86}"/>
              </a:ext>
            </a:extLst>
          </p:cNvPr>
          <p:cNvSpPr txBox="1">
            <a:spLocks noChangeArrowheads="1"/>
          </p:cNvSpPr>
          <p:nvPr/>
        </p:nvSpPr>
        <p:spPr bwMode="auto">
          <a:xfrm>
            <a:off x="2438400" y="1524000"/>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SSU</a:t>
            </a:r>
          </a:p>
        </p:txBody>
      </p:sp>
      <p:sp>
        <p:nvSpPr>
          <p:cNvPr id="63492" name="TextBox 6">
            <a:extLst>
              <a:ext uri="{FF2B5EF4-FFF2-40B4-BE49-F238E27FC236}">
                <a16:creationId xmlns:a16="http://schemas.microsoft.com/office/drawing/2014/main" id="{BEFDC995-C49C-DF41-BAE5-B929C9A5AB9C}"/>
              </a:ext>
            </a:extLst>
          </p:cNvPr>
          <p:cNvSpPr txBox="1">
            <a:spLocks noChangeArrowheads="1"/>
          </p:cNvSpPr>
          <p:nvPr/>
        </p:nvSpPr>
        <p:spPr bwMode="auto">
          <a:xfrm>
            <a:off x="5943600" y="26670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LSU</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Box 1">
            <a:extLst>
              <a:ext uri="{FF2B5EF4-FFF2-40B4-BE49-F238E27FC236}">
                <a16:creationId xmlns:a16="http://schemas.microsoft.com/office/drawing/2014/main" id="{AF5C99D5-5773-9546-897B-2CF282E2681C}"/>
              </a:ext>
            </a:extLst>
          </p:cNvPr>
          <p:cNvSpPr txBox="1">
            <a:spLocks noChangeArrowheads="1"/>
          </p:cNvSpPr>
          <p:nvPr/>
        </p:nvSpPr>
        <p:spPr bwMode="auto">
          <a:xfrm>
            <a:off x="419100" y="997089"/>
            <a:ext cx="83058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Amino acids		20 of them (are polymerized)</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tRNAs			20 of them (are ‘charged’ by </a:t>
            </a:r>
            <a:r>
              <a:rPr lang="en-US" altLang="en-US" dirty="0" err="1">
                <a:latin typeface="Arial" panose="020B0604020202020204" pitchFamily="34" charset="0"/>
                <a:cs typeface="Arial" panose="020B0604020202020204" pitchFamily="34" charset="0"/>
              </a:rPr>
              <a:t>aaRSs</a:t>
            </a:r>
            <a:r>
              <a:rPr lang="en-US" altLang="en-US" dirty="0">
                <a:latin typeface="Arial" panose="020B0604020202020204" pitchFamily="34" charset="0"/>
                <a:cs typeface="Arial" panose="020B0604020202020204" pitchFamily="34" charset="0"/>
              </a:rPr>
              <a:t>, 			then ‘discharged’, in the ribosome)</a:t>
            </a:r>
          </a:p>
          <a:p>
            <a:r>
              <a:rPr lang="en-US" altLang="en-US" dirty="0">
                <a:latin typeface="Arial" panose="020B0604020202020204" pitchFamily="34" charset="0"/>
                <a:cs typeface="Arial" panose="020B0604020202020204" pitchFamily="34" charset="0"/>
              </a:rPr>
              <a:t>				</a:t>
            </a:r>
          </a:p>
          <a:p>
            <a:r>
              <a:rPr lang="en-US" altLang="en-US" dirty="0">
                <a:latin typeface="Arial" panose="020B0604020202020204" pitchFamily="34" charset="0"/>
                <a:cs typeface="Arial" panose="020B0604020202020204" pitchFamily="34" charset="0"/>
              </a:rPr>
              <a:t>Aminoacyl tRNA 	(</a:t>
            </a:r>
            <a:r>
              <a:rPr lang="en-US" altLang="en-US" dirty="0" err="1">
                <a:latin typeface="Arial" panose="020B0604020202020204" pitchFamily="34" charset="0"/>
                <a:cs typeface="Arial" panose="020B0604020202020204" pitchFamily="34" charset="0"/>
              </a:rPr>
              <a:t>aaRSs</a:t>
            </a:r>
            <a:r>
              <a:rPr lang="en-US" altLang="en-US" dirty="0">
                <a:latin typeface="Arial" panose="020B0604020202020204" pitchFamily="34" charset="0"/>
                <a:cs typeface="Arial" panose="020B0604020202020204" pitchFamily="34" charset="0"/>
              </a:rPr>
              <a:t>) 20 of them (covalently link amino synthetases 	amino acids to tRNAs (charge tRNAs, 			hydrolyze ATP),</a:t>
            </a:r>
          </a:p>
          <a:p>
            <a:r>
              <a:rPr lang="en-US" altLang="en-US" dirty="0">
                <a:latin typeface="Arial" panose="020B0604020202020204" pitchFamily="34" charset="0"/>
                <a:cs typeface="Arial" panose="020B0604020202020204" pitchFamily="34" charset="0"/>
              </a:rPr>
              <a:t>			establish/enforce the genetic code</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Ribosomes		</a:t>
            </a:r>
            <a:r>
              <a:rPr lang="en-US" altLang="en-US" dirty="0" err="1">
                <a:latin typeface="Arial" panose="020B0604020202020204" pitchFamily="34" charset="0"/>
                <a:cs typeface="Arial" panose="020B0604020202020204" pitchFamily="34" charset="0"/>
              </a:rPr>
              <a:t>MolWt</a:t>
            </a:r>
            <a:r>
              <a:rPr lang="en-US" altLang="en-US" dirty="0">
                <a:latin typeface="Arial" panose="020B0604020202020204" pitchFamily="34" charset="0"/>
                <a:cs typeface="Arial" panose="020B0604020202020204" pitchFamily="34" charset="0"/>
              </a:rPr>
              <a:t> &gt; 10</a:t>
            </a:r>
            <a:r>
              <a:rPr lang="en-US" altLang="en-US" baseline="30000" dirty="0">
                <a:latin typeface="Arial" panose="020B0604020202020204" pitchFamily="34" charset="0"/>
                <a:cs typeface="Arial" panose="020B0604020202020204" pitchFamily="34" charset="0"/>
              </a:rPr>
              <a:t>6 </a:t>
            </a:r>
            <a:r>
              <a:rPr lang="en-US" altLang="en-US" dirty="0">
                <a:latin typeface="Arial" panose="020B0604020202020204" pitchFamily="34" charset="0"/>
                <a:cs typeface="Arial" panose="020B0604020202020204" pitchFamily="34" charset="0"/>
              </a:rPr>
              <a:t>Daltons</a:t>
            </a:r>
          </a:p>
          <a:p>
            <a:r>
              <a:rPr lang="en-US" altLang="en-US" dirty="0">
                <a:latin typeface="Arial" panose="020B0604020202020204" pitchFamily="34" charset="0"/>
                <a:cs typeface="Arial" panose="020B0604020202020204" pitchFamily="34" charset="0"/>
              </a:rPr>
              <a:t>			ribosomal proteins (&gt; 50 of them)</a:t>
            </a:r>
          </a:p>
          <a:p>
            <a:r>
              <a:rPr lang="en-US" altLang="en-US" dirty="0">
                <a:latin typeface="Arial" panose="020B0604020202020204" pitchFamily="34" charset="0"/>
                <a:cs typeface="Arial" panose="020B0604020202020204" pitchFamily="34" charset="0"/>
              </a:rPr>
              <a:t>			ribosomal RNA (&gt; 4000 </a:t>
            </a:r>
            <a:r>
              <a:rPr lang="en-US" altLang="en-US" dirty="0" err="1">
                <a:latin typeface="Arial" panose="020B0604020202020204" pitchFamily="34" charset="0"/>
                <a:cs typeface="Arial" panose="020B0604020202020204" pitchFamily="34" charset="0"/>
              </a:rPr>
              <a:t>nts</a:t>
            </a:r>
            <a:r>
              <a:rPr lang="en-US" altLang="en-US" dirty="0">
                <a:latin typeface="Arial" panose="020B0604020202020204" pitchFamily="34" charset="0"/>
                <a:cs typeface="Arial" panose="020B0604020202020204" pitchFamily="34" charset="0"/>
              </a:rPr>
              <a:t>)</a:t>
            </a:r>
          </a:p>
          <a:p>
            <a:r>
              <a:rPr lang="en-US" altLang="en-US" dirty="0">
                <a:latin typeface="Arial" panose="020B0604020202020204" pitchFamily="34" charset="0"/>
                <a:cs typeface="Arial" panose="020B0604020202020204" pitchFamily="34" charset="0"/>
              </a:rPr>
              <a:t>				decode mRNA</a:t>
            </a:r>
          </a:p>
          <a:p>
            <a:r>
              <a:rPr lang="en-US" altLang="en-US" dirty="0">
                <a:latin typeface="Arial" panose="020B0604020202020204" pitchFamily="34" charset="0"/>
                <a:cs typeface="Arial" panose="020B0604020202020204" pitchFamily="34" charset="0"/>
              </a:rPr>
              <a:t>				catalyze peptidyl transfer </a:t>
            </a:r>
          </a:p>
        </p:txBody>
      </p:sp>
      <p:sp>
        <p:nvSpPr>
          <p:cNvPr id="2" name="TextBox 5">
            <a:extLst>
              <a:ext uri="{FF2B5EF4-FFF2-40B4-BE49-F238E27FC236}">
                <a16:creationId xmlns:a16="http://schemas.microsoft.com/office/drawing/2014/main" id="{DF03B709-8B90-BA30-43CF-C0D7588AE0A5}"/>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What molecules are involved in translation</a:t>
            </a:r>
          </a:p>
        </p:txBody>
      </p:sp>
    </p:spTree>
    <p:extLst>
      <p:ext uri="{BB962C8B-B14F-4D97-AF65-F5344CB8AC3E}">
        <p14:creationId xmlns:p14="http://schemas.microsoft.com/office/powerpoint/2010/main" val="4014278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5">
            <a:extLst>
              <a:ext uri="{FF2B5EF4-FFF2-40B4-BE49-F238E27FC236}">
                <a16:creationId xmlns:a16="http://schemas.microsoft.com/office/drawing/2014/main" id="{60DF2E82-4EF1-0547-B078-1804EE546A99}"/>
              </a:ext>
            </a:extLst>
          </p:cNvPr>
          <p:cNvSpPr txBox="1">
            <a:spLocks noChangeArrowheads="1"/>
          </p:cNvSpPr>
          <p:nvPr/>
        </p:nvSpPr>
        <p:spPr bwMode="auto">
          <a:xfrm>
            <a:off x="762000" y="990600"/>
            <a:ext cx="83820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Charge tRNAs (link them to amino acids)</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Step 1: Activate the Amino Acid.</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	amino acid + ATP → aminoacyl-AMP + </a:t>
            </a:r>
            <a:r>
              <a:rPr lang="en-US" altLang="en-US" dirty="0" err="1">
                <a:latin typeface="Arial" panose="020B0604020202020204" pitchFamily="34" charset="0"/>
                <a:cs typeface="Arial" panose="020B0604020202020204" pitchFamily="34" charset="0"/>
              </a:rPr>
              <a:t>PPi</a:t>
            </a:r>
            <a:endParaRPr lang="en-US" altLang="en-US" dirty="0">
              <a:latin typeface="Arial" panose="020B0604020202020204" pitchFamily="34" charset="0"/>
              <a:cs typeface="Arial" panose="020B0604020202020204" pitchFamily="34" charset="0"/>
            </a:endParaRPr>
          </a:p>
          <a:p>
            <a:r>
              <a:rPr lang="en-US" altLang="en-US" sz="1600" dirty="0">
                <a:latin typeface="Arial" panose="020B0604020202020204" pitchFamily="34" charset="0"/>
                <a:cs typeface="Arial" panose="020B0604020202020204" pitchFamily="34" charset="0"/>
              </a:rPr>
              <a:t>	An activated amino acid = amino-acyl adenylate = aminoacyl-AMP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Step 2: Transfer the activated amino acid to the tRNA</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	aminoacyl-AMP + tRNA → aminoacyl-tRNA + AMP</a:t>
            </a:r>
          </a:p>
          <a:p>
            <a:r>
              <a:rPr lang="en-US" altLang="en-US" sz="1600" dirty="0">
                <a:latin typeface="Arial" panose="020B0604020202020204" pitchFamily="34" charset="0"/>
                <a:cs typeface="Arial" panose="020B0604020202020204" pitchFamily="34" charset="0"/>
              </a:rPr>
              <a:t>				An activated amino acid = amino-acyl tRNA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Step 1 + 2: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amino acid + tRNA + ATP → aminoacyl-tRNA + AMP + </a:t>
            </a:r>
            <a:r>
              <a:rPr lang="en-US" altLang="en-US" dirty="0" err="1">
                <a:latin typeface="Arial" panose="020B0604020202020204" pitchFamily="34" charset="0"/>
                <a:cs typeface="Arial" panose="020B0604020202020204" pitchFamily="34" charset="0"/>
              </a:rPr>
              <a:t>PPi</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5" name="TextBox 5">
            <a:extLst>
              <a:ext uri="{FF2B5EF4-FFF2-40B4-BE49-F238E27FC236}">
                <a16:creationId xmlns:a16="http://schemas.microsoft.com/office/drawing/2014/main" id="{BCA6157E-E7B8-4247-9611-363343680064}"/>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Aminoacyl-tRNA Synthetases</a:t>
            </a:r>
          </a:p>
        </p:txBody>
      </p:sp>
    </p:spTree>
    <p:extLst>
      <p:ext uri="{BB962C8B-B14F-4D97-AF65-F5344CB8AC3E}">
        <p14:creationId xmlns:p14="http://schemas.microsoft.com/office/powerpoint/2010/main" val="3750313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fig_27_06">
            <a:extLst>
              <a:ext uri="{FF2B5EF4-FFF2-40B4-BE49-F238E27FC236}">
                <a16:creationId xmlns:a16="http://schemas.microsoft.com/office/drawing/2014/main" id="{8C60DCCD-6EE2-BC42-B584-5182F3F71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3124200"/>
            <a:ext cx="2895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 descr="figun_27_p994">
            <a:extLst>
              <a:ext uri="{FF2B5EF4-FFF2-40B4-BE49-F238E27FC236}">
                <a16:creationId xmlns:a16="http://schemas.microsoft.com/office/drawing/2014/main" id="{4AC07183-A733-9243-B4C6-7D6AD01BD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762000"/>
            <a:ext cx="76200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170F637A-4076-3D44-BD26-8E934EB09B50}"/>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Aminoacyl-tRNA Synthetases</a:t>
            </a:r>
          </a:p>
        </p:txBody>
      </p:sp>
    </p:spTree>
    <p:extLst>
      <p:ext uri="{BB962C8B-B14F-4D97-AF65-F5344CB8AC3E}">
        <p14:creationId xmlns:p14="http://schemas.microsoft.com/office/powerpoint/2010/main" val="2646649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fig_27_07">
            <a:extLst>
              <a:ext uri="{FF2B5EF4-FFF2-40B4-BE49-F238E27FC236}">
                <a16:creationId xmlns:a16="http://schemas.microsoft.com/office/drawing/2014/main" id="{04CFA53E-41F2-804A-B5A6-DA07245F0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1298350"/>
            <a:ext cx="4270375" cy="52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 Box 3">
            <a:extLst>
              <a:ext uri="{FF2B5EF4-FFF2-40B4-BE49-F238E27FC236}">
                <a16:creationId xmlns:a16="http://schemas.microsoft.com/office/drawing/2014/main" id="{A5B47AA0-D9F3-A640-83EB-3C0C63E5A6F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27-7</a:t>
            </a:r>
          </a:p>
        </p:txBody>
      </p:sp>
      <p:pic>
        <p:nvPicPr>
          <p:cNvPr id="36867" name="Picture 2" descr="fig_27_08">
            <a:extLst>
              <a:ext uri="{FF2B5EF4-FFF2-40B4-BE49-F238E27FC236}">
                <a16:creationId xmlns:a16="http://schemas.microsoft.com/office/drawing/2014/main" id="{3388C2DE-1C78-DD4A-BE5A-AD06C2276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1308101"/>
            <a:ext cx="4203700"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6">
            <a:extLst>
              <a:ext uri="{FF2B5EF4-FFF2-40B4-BE49-F238E27FC236}">
                <a16:creationId xmlns:a16="http://schemas.microsoft.com/office/drawing/2014/main" id="{141241AD-0717-6F45-ADCE-B75B432E14FB}"/>
              </a:ext>
            </a:extLst>
          </p:cNvPr>
          <p:cNvSpPr txBox="1">
            <a:spLocks noChangeArrowheads="1"/>
          </p:cNvSpPr>
          <p:nvPr/>
        </p:nvSpPr>
        <p:spPr bwMode="auto">
          <a:xfrm>
            <a:off x="152400" y="152400"/>
            <a:ext cx="4605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GlnRS bound to tRNA</a:t>
            </a:r>
            <a:r>
              <a:rPr lang="en-US" altLang="en-US" baseline="30000"/>
              <a:t>Gln</a:t>
            </a:r>
            <a:r>
              <a:rPr lang="en-US" altLang="en-US"/>
              <a:t> and ATP</a:t>
            </a:r>
          </a:p>
        </p:txBody>
      </p:sp>
    </p:spTree>
    <p:extLst>
      <p:ext uri="{BB962C8B-B14F-4D97-AF65-F5344CB8AC3E}">
        <p14:creationId xmlns:p14="http://schemas.microsoft.com/office/powerpoint/2010/main" val="3569706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fig_27_01">
            <a:extLst>
              <a:ext uri="{FF2B5EF4-FFF2-40B4-BE49-F238E27FC236}">
                <a16:creationId xmlns:a16="http://schemas.microsoft.com/office/drawing/2014/main" id="{9C649274-D804-6844-825D-2C6C4C835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4800"/>
            <a:ext cx="46863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 Box 3">
            <a:extLst>
              <a:ext uri="{FF2B5EF4-FFF2-40B4-BE49-F238E27FC236}">
                <a16:creationId xmlns:a16="http://schemas.microsoft.com/office/drawing/2014/main" id="{2A5FAC19-F645-1B44-A205-0501FF4C7C1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a:t>
            </a:r>
          </a:p>
        </p:txBody>
      </p:sp>
      <p:sp>
        <p:nvSpPr>
          <p:cNvPr id="32771" name="TextBox 5">
            <a:extLst>
              <a:ext uri="{FF2B5EF4-FFF2-40B4-BE49-F238E27FC236}">
                <a16:creationId xmlns:a16="http://schemas.microsoft.com/office/drawing/2014/main" id="{4C1B7AEA-4C75-9140-95E3-3DBB91E220CE}"/>
              </a:ext>
            </a:extLst>
          </p:cNvPr>
          <p:cNvSpPr txBox="1">
            <a:spLocks noChangeArrowheads="1"/>
          </p:cNvSpPr>
          <p:nvPr/>
        </p:nvSpPr>
        <p:spPr bwMode="auto">
          <a:xfrm>
            <a:off x="381000" y="685800"/>
            <a:ext cx="510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A </a:t>
            </a:r>
            <a:r>
              <a:rPr lang="ja-JP" altLang="en-US">
                <a:latin typeface="Arial" panose="020B0604020202020204" pitchFamily="34" charset="0"/>
                <a:cs typeface="Arial" panose="020B0604020202020204" pitchFamily="34" charset="0"/>
              </a:rPr>
              <a:t>“</a:t>
            </a:r>
            <a:r>
              <a:rPr lang="en-US" altLang="ja-JP">
                <a:latin typeface="Arial" panose="020B0604020202020204" pitchFamily="34" charset="0"/>
                <a:cs typeface="Arial" panose="020B0604020202020204" pitchFamily="34" charset="0"/>
              </a:rPr>
              <a:t>charged</a:t>
            </a:r>
            <a:r>
              <a:rPr lang="ja-JP" altLang="en-US">
                <a:latin typeface="Arial" panose="020B0604020202020204" pitchFamily="34" charset="0"/>
                <a:cs typeface="Arial" panose="020B0604020202020204" pitchFamily="34" charset="0"/>
              </a:rPr>
              <a:t>”</a:t>
            </a:r>
            <a:r>
              <a:rPr lang="en-US" altLang="ja-JP">
                <a:latin typeface="Arial" panose="020B0604020202020204" pitchFamily="34" charset="0"/>
                <a:cs typeface="Arial" panose="020B0604020202020204" pitchFamily="34" charset="0"/>
              </a:rPr>
              <a:t> tRNA, with an amino acid ester on the 3</a:t>
            </a:r>
            <a:r>
              <a:rPr lang="ja-JP" altLang="en-US">
                <a:latin typeface="Arial" panose="020B0604020202020204" pitchFamily="34" charset="0"/>
                <a:cs typeface="Arial" panose="020B0604020202020204" pitchFamily="34" charset="0"/>
              </a:rPr>
              <a:t>’</a:t>
            </a:r>
            <a:r>
              <a:rPr lang="en-US" altLang="ja-JP">
                <a:latin typeface="Arial" panose="020B0604020202020204" pitchFamily="34" charset="0"/>
                <a:cs typeface="Arial" panose="020B0604020202020204" pitchFamily="34" charset="0"/>
              </a:rPr>
              <a:t> terminus.</a:t>
            </a: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1106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581FC41-F6FB-824D-B659-DA26A6A69DE9}"/>
              </a:ext>
            </a:extLst>
          </p:cNvPr>
          <p:cNvPicPr>
            <a:picLocks noChangeAspect="1"/>
          </p:cNvPicPr>
          <p:nvPr/>
        </p:nvPicPr>
        <p:blipFill>
          <a:blip r:embed="rId2"/>
          <a:stretch>
            <a:fillRect/>
          </a:stretch>
        </p:blipFill>
        <p:spPr>
          <a:xfrm>
            <a:off x="4598152" y="1133741"/>
            <a:ext cx="3402848" cy="4641162"/>
          </a:xfrm>
          <a:prstGeom prst="rect">
            <a:avLst/>
          </a:prstGeom>
        </p:spPr>
      </p:pic>
      <p:sp>
        <p:nvSpPr>
          <p:cNvPr id="14" name="Rectangle 13">
            <a:extLst>
              <a:ext uri="{FF2B5EF4-FFF2-40B4-BE49-F238E27FC236}">
                <a16:creationId xmlns:a16="http://schemas.microsoft.com/office/drawing/2014/main" id="{B0A447BF-E349-BC40-91F5-EAC1D76A9292}"/>
              </a:ext>
            </a:extLst>
          </p:cNvPr>
          <p:cNvSpPr/>
          <p:nvPr/>
        </p:nvSpPr>
        <p:spPr>
          <a:xfrm>
            <a:off x="4747979" y="2458210"/>
            <a:ext cx="1278343" cy="919953"/>
          </a:xfrm>
          <a:prstGeom prst="rect">
            <a:avLst/>
          </a:prstGeom>
          <a:solidFill>
            <a:srgbClr val="E7E6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800"/>
          </a:p>
        </p:txBody>
      </p:sp>
      <p:sp>
        <p:nvSpPr>
          <p:cNvPr id="15" name="Rectangle 14">
            <a:extLst>
              <a:ext uri="{FF2B5EF4-FFF2-40B4-BE49-F238E27FC236}">
                <a16:creationId xmlns:a16="http://schemas.microsoft.com/office/drawing/2014/main" id="{E0512475-6E95-BB4C-B8D9-E818A842D792}"/>
              </a:ext>
            </a:extLst>
          </p:cNvPr>
          <p:cNvSpPr/>
          <p:nvPr/>
        </p:nvSpPr>
        <p:spPr>
          <a:xfrm>
            <a:off x="4746038" y="3613800"/>
            <a:ext cx="1305641" cy="919953"/>
          </a:xfrm>
          <a:prstGeom prst="rect">
            <a:avLst/>
          </a:prstGeom>
          <a:solidFill>
            <a:srgbClr val="E7E6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800"/>
          </a:p>
        </p:txBody>
      </p:sp>
      <p:sp>
        <p:nvSpPr>
          <p:cNvPr id="17" name="Rectangle 16">
            <a:extLst>
              <a:ext uri="{FF2B5EF4-FFF2-40B4-BE49-F238E27FC236}">
                <a16:creationId xmlns:a16="http://schemas.microsoft.com/office/drawing/2014/main" id="{13D66E31-6400-1F47-A039-2AB932B201CF}"/>
              </a:ext>
            </a:extLst>
          </p:cNvPr>
          <p:cNvSpPr/>
          <p:nvPr/>
        </p:nvSpPr>
        <p:spPr>
          <a:xfrm>
            <a:off x="6539148" y="1315966"/>
            <a:ext cx="1303988" cy="911947"/>
          </a:xfrm>
          <a:prstGeom prst="rect">
            <a:avLst/>
          </a:prstGeom>
          <a:solidFill>
            <a:srgbClr val="E7E6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800"/>
          </a:p>
        </p:txBody>
      </p:sp>
      <p:sp>
        <p:nvSpPr>
          <p:cNvPr id="18" name="Rectangle 17">
            <a:extLst>
              <a:ext uri="{FF2B5EF4-FFF2-40B4-BE49-F238E27FC236}">
                <a16:creationId xmlns:a16="http://schemas.microsoft.com/office/drawing/2014/main" id="{CFA1E62B-C2AD-9F4E-A717-33BAF51E949B}"/>
              </a:ext>
            </a:extLst>
          </p:cNvPr>
          <p:cNvSpPr/>
          <p:nvPr/>
        </p:nvSpPr>
        <p:spPr>
          <a:xfrm>
            <a:off x="6539148" y="2460826"/>
            <a:ext cx="1293636" cy="931652"/>
          </a:xfrm>
          <a:prstGeom prst="rect">
            <a:avLst/>
          </a:prstGeom>
          <a:solidFill>
            <a:srgbClr val="E7E6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800"/>
          </a:p>
        </p:txBody>
      </p:sp>
      <p:sp>
        <p:nvSpPr>
          <p:cNvPr id="19" name="Rectangle 18">
            <a:extLst>
              <a:ext uri="{FF2B5EF4-FFF2-40B4-BE49-F238E27FC236}">
                <a16:creationId xmlns:a16="http://schemas.microsoft.com/office/drawing/2014/main" id="{C01856F8-1DDB-9349-93EF-761E910252F1}"/>
              </a:ext>
            </a:extLst>
          </p:cNvPr>
          <p:cNvSpPr/>
          <p:nvPr/>
        </p:nvSpPr>
        <p:spPr>
          <a:xfrm>
            <a:off x="6549175" y="3601237"/>
            <a:ext cx="1286198" cy="932516"/>
          </a:xfrm>
          <a:prstGeom prst="rect">
            <a:avLst/>
          </a:prstGeom>
          <a:solidFill>
            <a:srgbClr val="E7E6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800" dirty="0"/>
          </a:p>
        </p:txBody>
      </p:sp>
      <p:sp>
        <p:nvSpPr>
          <p:cNvPr id="21" name="Rectangle 20">
            <a:extLst>
              <a:ext uri="{FF2B5EF4-FFF2-40B4-BE49-F238E27FC236}">
                <a16:creationId xmlns:a16="http://schemas.microsoft.com/office/drawing/2014/main" id="{D2A15EC6-F1E3-894A-B96A-E78B11231C80}"/>
              </a:ext>
            </a:extLst>
          </p:cNvPr>
          <p:cNvSpPr/>
          <p:nvPr/>
        </p:nvSpPr>
        <p:spPr>
          <a:xfrm>
            <a:off x="4740215" y="1315965"/>
            <a:ext cx="1296549" cy="914535"/>
          </a:xfrm>
          <a:prstGeom prst="rect">
            <a:avLst/>
          </a:prstGeom>
          <a:solidFill>
            <a:srgbClr val="E7E6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800"/>
          </a:p>
        </p:txBody>
      </p:sp>
      <p:pic>
        <p:nvPicPr>
          <p:cNvPr id="3" name="Picture 2">
            <a:extLst>
              <a:ext uri="{FF2B5EF4-FFF2-40B4-BE49-F238E27FC236}">
                <a16:creationId xmlns:a16="http://schemas.microsoft.com/office/drawing/2014/main" id="{87F582C6-0157-7A4E-8804-837759C13669}"/>
              </a:ext>
            </a:extLst>
          </p:cNvPr>
          <p:cNvPicPr>
            <a:picLocks noChangeAspect="1"/>
          </p:cNvPicPr>
          <p:nvPr/>
        </p:nvPicPr>
        <p:blipFill>
          <a:blip r:embed="rId3"/>
          <a:stretch>
            <a:fillRect/>
          </a:stretch>
        </p:blipFill>
        <p:spPr>
          <a:xfrm>
            <a:off x="1147749" y="886497"/>
            <a:ext cx="3498595" cy="2551607"/>
          </a:xfrm>
          <a:prstGeom prst="rect">
            <a:avLst/>
          </a:prstGeom>
        </p:spPr>
      </p:pic>
      <p:sp>
        <p:nvSpPr>
          <p:cNvPr id="20" name="Rectangle 19">
            <a:extLst>
              <a:ext uri="{FF2B5EF4-FFF2-40B4-BE49-F238E27FC236}">
                <a16:creationId xmlns:a16="http://schemas.microsoft.com/office/drawing/2014/main" id="{DB0FFCD1-0998-3046-B385-BD7BDAA77391}"/>
              </a:ext>
            </a:extLst>
          </p:cNvPr>
          <p:cNvSpPr/>
          <p:nvPr/>
        </p:nvSpPr>
        <p:spPr>
          <a:xfrm>
            <a:off x="6556939" y="4742513"/>
            <a:ext cx="1286198" cy="932516"/>
          </a:xfrm>
          <a:prstGeom prst="rect">
            <a:avLst/>
          </a:prstGeom>
          <a:solidFill>
            <a:srgbClr val="E7E6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800" dirty="0"/>
          </a:p>
        </p:txBody>
      </p:sp>
      <p:sp>
        <p:nvSpPr>
          <p:cNvPr id="2" name="TextBox 1">
            <a:extLst>
              <a:ext uri="{FF2B5EF4-FFF2-40B4-BE49-F238E27FC236}">
                <a16:creationId xmlns:a16="http://schemas.microsoft.com/office/drawing/2014/main" id="{408DA05E-EBB5-A24F-36DC-A0C3C29E0B2A}"/>
              </a:ext>
            </a:extLst>
          </p:cNvPr>
          <p:cNvSpPr txBox="1">
            <a:spLocks noChangeArrowheads="1"/>
          </p:cNvSpPr>
          <p:nvPr/>
        </p:nvSpPr>
        <p:spPr bwMode="auto">
          <a:xfrm>
            <a:off x="533400" y="152359"/>
            <a:ext cx="5240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Remember the serine protease mechanism?</a:t>
            </a:r>
          </a:p>
        </p:txBody>
      </p:sp>
      <p:sp>
        <p:nvSpPr>
          <p:cNvPr id="4" name="TextBox 3">
            <a:extLst>
              <a:ext uri="{FF2B5EF4-FFF2-40B4-BE49-F238E27FC236}">
                <a16:creationId xmlns:a16="http://schemas.microsoft.com/office/drawing/2014/main" id="{76758BA8-9816-60C3-1596-9717271F1C49}"/>
              </a:ext>
            </a:extLst>
          </p:cNvPr>
          <p:cNvSpPr txBox="1">
            <a:spLocks noChangeArrowheads="1"/>
          </p:cNvSpPr>
          <p:nvPr/>
        </p:nvSpPr>
        <p:spPr bwMode="auto">
          <a:xfrm>
            <a:off x="493719" y="4003936"/>
            <a:ext cx="404260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The activation energy for direct cleavage of a peptide bond is very high. </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To cleave a peptide bond, the enzyme forms an acyl enzyme intermediate (an ester intermediate).</a:t>
            </a:r>
          </a:p>
        </p:txBody>
      </p:sp>
    </p:spTree>
    <p:extLst>
      <p:ext uri="{BB962C8B-B14F-4D97-AF65-F5344CB8AC3E}">
        <p14:creationId xmlns:p14="http://schemas.microsoft.com/office/powerpoint/2010/main" val="746964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013C70-7AA0-EE46-9E4B-98F2D94D1DBF}"/>
              </a:ext>
            </a:extLst>
          </p:cNvPr>
          <p:cNvPicPr>
            <a:picLocks noChangeAspect="1"/>
          </p:cNvPicPr>
          <p:nvPr/>
        </p:nvPicPr>
        <p:blipFill>
          <a:blip r:embed="rId2"/>
          <a:stretch>
            <a:fillRect/>
          </a:stretch>
        </p:blipFill>
        <p:spPr>
          <a:xfrm>
            <a:off x="-6849" y="457200"/>
            <a:ext cx="9144000" cy="4059597"/>
          </a:xfrm>
          <a:prstGeom prst="rect">
            <a:avLst/>
          </a:prstGeom>
        </p:spPr>
      </p:pic>
      <p:sp>
        <p:nvSpPr>
          <p:cNvPr id="4" name="TextBox 1">
            <a:extLst>
              <a:ext uri="{FF2B5EF4-FFF2-40B4-BE49-F238E27FC236}">
                <a16:creationId xmlns:a16="http://schemas.microsoft.com/office/drawing/2014/main" id="{E05D8D00-F798-0C63-E51E-78EC73536530}"/>
              </a:ext>
            </a:extLst>
          </p:cNvPr>
          <p:cNvSpPr txBox="1">
            <a:spLocks noChangeArrowheads="1"/>
          </p:cNvSpPr>
          <p:nvPr/>
        </p:nvSpPr>
        <p:spPr bwMode="auto">
          <a:xfrm>
            <a:off x="1143000" y="5257800"/>
            <a:ext cx="7353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solidFill>
                  <a:srgbClr val="FF0000"/>
                </a:solidFill>
                <a:latin typeface="Arial" panose="020B0604020202020204" pitchFamily="34" charset="0"/>
                <a:cs typeface="Arial" panose="020B0604020202020204" pitchFamily="34" charset="0"/>
              </a:rPr>
              <a:t>The red part does not happen (it seems impossible)</a:t>
            </a:r>
          </a:p>
        </p:txBody>
      </p:sp>
    </p:spTree>
    <p:extLst>
      <p:ext uri="{BB962C8B-B14F-4D97-AF65-F5344CB8AC3E}">
        <p14:creationId xmlns:p14="http://schemas.microsoft.com/office/powerpoint/2010/main" val="685931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_27_06">
            <a:extLst>
              <a:ext uri="{FF2B5EF4-FFF2-40B4-BE49-F238E27FC236}">
                <a16:creationId xmlns:a16="http://schemas.microsoft.com/office/drawing/2014/main" id="{69DF53BE-8E6D-F54D-DF2B-A88D8C883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086772"/>
            <a:ext cx="2895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1421751-DFD0-ED59-9534-6046FEE4C6B8}"/>
              </a:ext>
            </a:extLst>
          </p:cNvPr>
          <p:cNvSpPr txBox="1">
            <a:spLocks noChangeArrowheads="1"/>
          </p:cNvSpPr>
          <p:nvPr/>
        </p:nvSpPr>
        <p:spPr bwMode="auto">
          <a:xfrm>
            <a:off x="519871" y="1676400"/>
            <a:ext cx="404260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The activation energy for direct synthesis of a peptide bond is very high. </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To make a peptide bond, an enzyme forms an acyl-tRNA intermediate (an ester intermediate).</a:t>
            </a:r>
          </a:p>
        </p:txBody>
      </p:sp>
    </p:spTree>
    <p:extLst>
      <p:ext uri="{BB962C8B-B14F-4D97-AF65-F5344CB8AC3E}">
        <p14:creationId xmlns:p14="http://schemas.microsoft.com/office/powerpoint/2010/main" val="954084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Box 5">
            <a:extLst>
              <a:ext uri="{FF2B5EF4-FFF2-40B4-BE49-F238E27FC236}">
                <a16:creationId xmlns:a16="http://schemas.microsoft.com/office/drawing/2014/main" id="{495C09A6-FDED-8A45-877A-A1429E97E5B6}"/>
              </a:ext>
            </a:extLst>
          </p:cNvPr>
          <p:cNvSpPr txBox="1">
            <a:spLocks noChangeArrowheads="1"/>
          </p:cNvSpPr>
          <p:nvPr/>
        </p:nvSpPr>
        <p:spPr bwMode="auto">
          <a:xfrm flipH="1">
            <a:off x="381000" y="609600"/>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The Ribosome: The peptidyl transfer reaction</a:t>
            </a:r>
          </a:p>
        </p:txBody>
      </p:sp>
      <p:pic>
        <p:nvPicPr>
          <p:cNvPr id="86018" name="Picture 2" descr="fig_27_21">
            <a:extLst>
              <a:ext uri="{FF2B5EF4-FFF2-40B4-BE49-F238E27FC236}">
                <a16:creationId xmlns:a16="http://schemas.microsoft.com/office/drawing/2014/main" id="{B453E5DC-8924-0344-9BDC-18B062830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141" y="1371600"/>
            <a:ext cx="660025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6072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5F2118-2EBB-ED44-BA2F-E2D460167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832" y="35729"/>
            <a:ext cx="8307663" cy="6786541"/>
          </a:xfrm>
          <a:prstGeom prst="rect">
            <a:avLst/>
          </a:prstGeom>
        </p:spPr>
      </p:pic>
      <p:sp>
        <p:nvSpPr>
          <p:cNvPr id="7" name="Rectangle 6">
            <a:extLst>
              <a:ext uri="{FF2B5EF4-FFF2-40B4-BE49-F238E27FC236}">
                <a16:creationId xmlns:a16="http://schemas.microsoft.com/office/drawing/2014/main" id="{8810AF61-B87B-CE4B-A8A5-CE61B77C0321}"/>
              </a:ext>
            </a:extLst>
          </p:cNvPr>
          <p:cNvSpPr/>
          <p:nvPr/>
        </p:nvSpPr>
        <p:spPr>
          <a:xfrm>
            <a:off x="-4527181" y="-298049"/>
            <a:ext cx="4699321" cy="74540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7305527-D880-C74D-9AF8-54AB94BDEF8D}"/>
              </a:ext>
            </a:extLst>
          </p:cNvPr>
          <p:cNvSpPr/>
          <p:nvPr/>
        </p:nvSpPr>
        <p:spPr>
          <a:xfrm>
            <a:off x="4527180" y="-357916"/>
            <a:ext cx="4699321" cy="74540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F82FFB3-9714-BCE3-0FDB-F291D980C75E}"/>
              </a:ext>
            </a:extLst>
          </p:cNvPr>
          <p:cNvSpPr txBox="1">
            <a:spLocks noChangeArrowheads="1"/>
          </p:cNvSpPr>
          <p:nvPr/>
        </p:nvSpPr>
        <p:spPr bwMode="auto">
          <a:xfrm>
            <a:off x="4864067" y="762000"/>
            <a:ext cx="364480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solidFill>
                  <a:schemeClr val="bg1"/>
                </a:solidFill>
                <a:latin typeface="Arial" panose="020B0604020202020204" pitchFamily="34" charset="0"/>
                <a:cs typeface="Arial" panose="020B0604020202020204" pitchFamily="34" charset="0"/>
              </a:rPr>
              <a:t>To synthesize a peptide bond, form an amino acyl tRNA intermediate (an ester intermediate).</a:t>
            </a:r>
          </a:p>
        </p:txBody>
      </p:sp>
    </p:spTree>
    <p:extLst>
      <p:ext uri="{BB962C8B-B14F-4D97-AF65-F5344CB8AC3E}">
        <p14:creationId xmlns:p14="http://schemas.microsoft.com/office/powerpoint/2010/main" val="3576137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6959A-4555-D310-69C1-DAFD0EF79779}"/>
              </a:ext>
            </a:extLst>
          </p:cNvPr>
          <p:cNvPicPr>
            <a:picLocks noChangeAspect="1"/>
          </p:cNvPicPr>
          <p:nvPr/>
        </p:nvPicPr>
        <p:blipFill>
          <a:blip r:embed="rId2"/>
          <a:stretch>
            <a:fillRect/>
          </a:stretch>
        </p:blipFill>
        <p:spPr>
          <a:xfrm>
            <a:off x="685800" y="441763"/>
            <a:ext cx="7772400" cy="5974474"/>
          </a:xfrm>
          <a:prstGeom prst="rect">
            <a:avLst/>
          </a:prstGeom>
        </p:spPr>
      </p:pic>
    </p:spTree>
    <p:extLst>
      <p:ext uri="{BB962C8B-B14F-4D97-AF65-F5344CB8AC3E}">
        <p14:creationId xmlns:p14="http://schemas.microsoft.com/office/powerpoint/2010/main" val="2697862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fig_27_25_02">
            <a:extLst>
              <a:ext uri="{FF2B5EF4-FFF2-40B4-BE49-F238E27FC236}">
                <a16:creationId xmlns:a16="http://schemas.microsoft.com/office/drawing/2014/main" id="{0187941D-4A7A-D24B-BA6B-BAF53935C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263" y="914400"/>
            <a:ext cx="5265737"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ext Box 3">
            <a:extLst>
              <a:ext uri="{FF2B5EF4-FFF2-40B4-BE49-F238E27FC236}">
                <a16:creationId xmlns:a16="http://schemas.microsoft.com/office/drawing/2014/main" id="{793D763E-22F0-C646-8BD9-4D01A846ED9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27-25 part 2</a:t>
            </a:r>
          </a:p>
        </p:txBody>
      </p:sp>
      <p:sp>
        <p:nvSpPr>
          <p:cNvPr id="106499" name="TextBox 5">
            <a:extLst>
              <a:ext uri="{FF2B5EF4-FFF2-40B4-BE49-F238E27FC236}">
                <a16:creationId xmlns:a16="http://schemas.microsoft.com/office/drawing/2014/main" id="{AF838015-1AB5-1E4C-9E60-2DC5601ADCFC}"/>
              </a:ext>
            </a:extLst>
          </p:cNvPr>
          <p:cNvSpPr txBox="1">
            <a:spLocks noChangeArrowheads="1"/>
          </p:cNvSpPr>
          <p:nvPr/>
        </p:nvSpPr>
        <p:spPr bwMode="auto">
          <a:xfrm>
            <a:off x="0" y="228600"/>
            <a:ext cx="37338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Initiation:</a:t>
            </a:r>
          </a:p>
          <a:p>
            <a:r>
              <a:rPr lang="en-US" altLang="en-US" dirty="0">
                <a:latin typeface="Arial" panose="020B0604020202020204" pitchFamily="34" charset="0"/>
                <a:cs typeface="Arial" panose="020B0604020202020204" pitchFamily="34" charset="0"/>
              </a:rPr>
              <a:t> </a:t>
            </a:r>
          </a:p>
          <a:p>
            <a:r>
              <a:rPr lang="en-US" altLang="en-US" dirty="0">
                <a:latin typeface="Arial" panose="020B0604020202020204" pitchFamily="34" charset="0"/>
                <a:cs typeface="Arial" panose="020B0604020202020204" pitchFamily="34" charset="0"/>
              </a:rPr>
              <a:t>mRNA + Initiation Factor 2 (IF-2) + </a:t>
            </a:r>
            <a:r>
              <a:rPr lang="en-US" altLang="en-US" dirty="0" err="1">
                <a:latin typeface="Arial" panose="020B0604020202020204" pitchFamily="34" charset="0"/>
                <a:cs typeface="Arial" panose="020B0604020202020204" pitchFamily="34" charset="0"/>
              </a:rPr>
              <a:t>fMet-tRNA</a:t>
            </a:r>
            <a:r>
              <a:rPr lang="en-US" altLang="en-US" baseline="-25000" dirty="0" err="1">
                <a:latin typeface="Arial" panose="020B0604020202020204" pitchFamily="34" charset="0"/>
                <a:cs typeface="Arial" panose="020B0604020202020204" pitchFamily="34" charset="0"/>
              </a:rPr>
              <a:t>f</a:t>
            </a:r>
            <a:r>
              <a:rPr lang="en-US" altLang="en-US" baseline="30000" dirty="0" err="1">
                <a:latin typeface="Arial" panose="020B0604020202020204" pitchFamily="34" charset="0"/>
                <a:cs typeface="Arial" panose="020B0604020202020204" pitchFamily="34" charset="0"/>
              </a:rPr>
              <a:t>met</a:t>
            </a:r>
            <a:endParaRPr lang="en-US" altLang="en-US" baseline="-25000"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The Shine-Dalgarno sequence of the 16S (SSU) forms base pairs to 5' end of the mRNA (Anti-SD sequence, i.e., initiation sequence) with the help of initiation factors (IF</a:t>
            </a:r>
            <a:r>
              <a:rPr lang="ja-JP" altLang="en-US">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s). </a:t>
            </a:r>
          </a:p>
          <a:p>
            <a:endParaRPr lang="en-US" altLang="en-US" dirty="0">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fig_27_25_03">
            <a:extLst>
              <a:ext uri="{FF2B5EF4-FFF2-40B4-BE49-F238E27FC236}">
                <a16:creationId xmlns:a16="http://schemas.microsoft.com/office/drawing/2014/main" id="{0AE73679-1C28-4C4A-8C16-A840262A0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317500"/>
            <a:ext cx="43386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ext Box 3">
            <a:extLst>
              <a:ext uri="{FF2B5EF4-FFF2-40B4-BE49-F238E27FC236}">
                <a16:creationId xmlns:a16="http://schemas.microsoft.com/office/drawing/2014/main" id="{C562FD87-1237-4343-AB71-11071C2F14C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27-25 part 3</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fig_27_27">
            <a:extLst>
              <a:ext uri="{FF2B5EF4-FFF2-40B4-BE49-F238E27FC236}">
                <a16:creationId xmlns:a16="http://schemas.microsoft.com/office/drawing/2014/main" id="{3C5B42B2-FD8B-184D-ABF1-C41412FF6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7500"/>
            <a:ext cx="8531225"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 Box 3">
            <a:extLst>
              <a:ext uri="{FF2B5EF4-FFF2-40B4-BE49-F238E27FC236}">
                <a16:creationId xmlns:a16="http://schemas.microsoft.com/office/drawing/2014/main" id="{56113BBC-AB94-8A46-9B6D-C529872420E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27-27</a:t>
            </a:r>
          </a:p>
        </p:txBody>
      </p:sp>
      <p:sp>
        <p:nvSpPr>
          <p:cNvPr id="3" name="TextBox 2">
            <a:extLst>
              <a:ext uri="{FF2B5EF4-FFF2-40B4-BE49-F238E27FC236}">
                <a16:creationId xmlns:a16="http://schemas.microsoft.com/office/drawing/2014/main" id="{0EB5D4EF-FC9C-F536-BE00-FCAFFD82D716}"/>
              </a:ext>
            </a:extLst>
          </p:cNvPr>
          <p:cNvSpPr txBox="1"/>
          <p:nvPr/>
        </p:nvSpPr>
        <p:spPr>
          <a:xfrm>
            <a:off x="228600" y="93017"/>
            <a:ext cx="4572000" cy="461665"/>
          </a:xfrm>
          <a:prstGeom prst="rect">
            <a:avLst/>
          </a:prstGeom>
          <a:noFill/>
        </p:spPr>
        <p:txBody>
          <a:bodyPr wrap="square">
            <a:spAutoFit/>
          </a:bodyPr>
          <a:lstStyle/>
          <a:p>
            <a:r>
              <a:rPr lang="en-US" altLang="en-US" dirty="0">
                <a:latin typeface="Arial" panose="020B0604020202020204" pitchFamily="34" charset="0"/>
                <a:cs typeface="Arial" panose="020B0604020202020204" pitchFamily="34" charset="0"/>
              </a:rPr>
              <a:t>Elongation</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9847F4-E648-5009-9B67-3C9FB36FE6A9}"/>
              </a:ext>
            </a:extLst>
          </p:cNvPr>
          <p:cNvPicPr>
            <a:picLocks noChangeAspect="1"/>
          </p:cNvPicPr>
          <p:nvPr/>
        </p:nvPicPr>
        <p:blipFill>
          <a:blip r:embed="rId2"/>
          <a:stretch>
            <a:fillRect/>
          </a:stretch>
        </p:blipFill>
        <p:spPr>
          <a:xfrm>
            <a:off x="685800" y="118533"/>
            <a:ext cx="7924800" cy="6750756"/>
          </a:xfrm>
          <a:prstGeom prst="rect">
            <a:avLst/>
          </a:prstGeom>
        </p:spPr>
      </p:pic>
    </p:spTree>
    <p:extLst>
      <p:ext uri="{BB962C8B-B14F-4D97-AF65-F5344CB8AC3E}">
        <p14:creationId xmlns:p14="http://schemas.microsoft.com/office/powerpoint/2010/main" val="1100058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61C57B6-8BE3-51C5-2136-7A7936647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950" y="0"/>
            <a:ext cx="66405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168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BA459F-1EA0-DCCB-90E5-B672EF8D58A4}"/>
              </a:ext>
            </a:extLst>
          </p:cNvPr>
          <p:cNvPicPr>
            <a:picLocks noChangeAspect="1"/>
          </p:cNvPicPr>
          <p:nvPr/>
        </p:nvPicPr>
        <p:blipFill>
          <a:blip r:embed="rId2"/>
          <a:stretch>
            <a:fillRect/>
          </a:stretch>
        </p:blipFill>
        <p:spPr>
          <a:xfrm>
            <a:off x="1752600" y="822805"/>
            <a:ext cx="6528916" cy="6035195"/>
          </a:xfrm>
          <a:prstGeom prst="rect">
            <a:avLst/>
          </a:prstGeom>
        </p:spPr>
      </p:pic>
      <p:sp>
        <p:nvSpPr>
          <p:cNvPr id="3" name="TextBox 5">
            <a:extLst>
              <a:ext uri="{FF2B5EF4-FFF2-40B4-BE49-F238E27FC236}">
                <a16:creationId xmlns:a16="http://schemas.microsoft.com/office/drawing/2014/main" id="{9059A839-CF61-C60C-9CBF-470A34E02D22}"/>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mRNA and The Genetic Code</a:t>
            </a:r>
          </a:p>
        </p:txBody>
      </p:sp>
    </p:spTree>
    <p:extLst>
      <p:ext uri="{BB962C8B-B14F-4D97-AF65-F5344CB8AC3E}">
        <p14:creationId xmlns:p14="http://schemas.microsoft.com/office/powerpoint/2010/main" val="2278320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Box 1">
            <a:extLst>
              <a:ext uri="{FF2B5EF4-FFF2-40B4-BE49-F238E27FC236}">
                <a16:creationId xmlns:a16="http://schemas.microsoft.com/office/drawing/2014/main" id="{AF5C99D5-5773-9546-897B-2CF282E2681C}"/>
              </a:ext>
            </a:extLst>
          </p:cNvPr>
          <p:cNvSpPr txBox="1">
            <a:spLocks noChangeArrowheads="1"/>
          </p:cNvSpPr>
          <p:nvPr/>
        </p:nvSpPr>
        <p:spPr bwMode="auto">
          <a:xfrm>
            <a:off x="228600" y="1371600"/>
            <a:ext cx="8686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Reads mRNA (polynucleotide)</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Writes coded protein (polypeptide)</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Translation transduces information (changes its form).</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Information is transduced from polynucleotide to polypeptide.</a:t>
            </a:r>
          </a:p>
        </p:txBody>
      </p:sp>
      <p:sp>
        <p:nvSpPr>
          <p:cNvPr id="2" name="TextBox 5">
            <a:extLst>
              <a:ext uri="{FF2B5EF4-FFF2-40B4-BE49-F238E27FC236}">
                <a16:creationId xmlns:a16="http://schemas.microsoft.com/office/drawing/2014/main" id="{DF03B709-8B90-BA30-43CF-C0D7588AE0A5}"/>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What does translation do?</a:t>
            </a:r>
          </a:p>
        </p:txBody>
      </p:sp>
    </p:spTree>
    <p:extLst>
      <p:ext uri="{BB962C8B-B14F-4D97-AF65-F5344CB8AC3E}">
        <p14:creationId xmlns:p14="http://schemas.microsoft.com/office/powerpoint/2010/main" val="2117486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fig_27_02">
            <a:extLst>
              <a:ext uri="{FF2B5EF4-FFF2-40B4-BE49-F238E27FC236}">
                <a16:creationId xmlns:a16="http://schemas.microsoft.com/office/drawing/2014/main" id="{3FF3A784-7BFD-D84A-B822-1B9C2F532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33488"/>
            <a:ext cx="62706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 Box 3">
            <a:extLst>
              <a:ext uri="{FF2B5EF4-FFF2-40B4-BE49-F238E27FC236}">
                <a16:creationId xmlns:a16="http://schemas.microsoft.com/office/drawing/2014/main" id="{36A6D4A9-542E-4F4F-B830-D44366F863F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dirty="0">
                <a:latin typeface="Arial" panose="020B0604020202020204" pitchFamily="34" charset="0"/>
              </a:rPr>
              <a:t>Figure 27-2</a:t>
            </a:r>
          </a:p>
        </p:txBody>
      </p:sp>
      <p:sp>
        <p:nvSpPr>
          <p:cNvPr id="18435" name="TextBox 5">
            <a:extLst>
              <a:ext uri="{FF2B5EF4-FFF2-40B4-BE49-F238E27FC236}">
                <a16:creationId xmlns:a16="http://schemas.microsoft.com/office/drawing/2014/main" id="{584E3FC2-6587-D04C-AC57-84ED634A14ED}"/>
              </a:ext>
            </a:extLst>
          </p:cNvPr>
          <p:cNvSpPr txBox="1">
            <a:spLocks noChangeArrowheads="1"/>
          </p:cNvSpPr>
          <p:nvPr/>
        </p:nvSpPr>
        <p:spPr bwMode="auto">
          <a:xfrm>
            <a:off x="4267200" y="394536"/>
            <a:ext cx="4341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Three possible reading frames</a:t>
            </a:r>
          </a:p>
        </p:txBody>
      </p:sp>
    </p:spTree>
    <p:extLst>
      <p:ext uri="{BB962C8B-B14F-4D97-AF65-F5344CB8AC3E}">
        <p14:creationId xmlns:p14="http://schemas.microsoft.com/office/powerpoint/2010/main" val="348022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07DB78-B05A-A34E-9EB2-48DFF43AE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16549"/>
            <a:ext cx="7466834" cy="7466834"/>
          </a:xfrm>
          <a:prstGeom prst="rect">
            <a:avLst/>
          </a:prstGeom>
        </p:spPr>
      </p:pic>
      <p:sp>
        <p:nvSpPr>
          <p:cNvPr id="4" name="Rectángulo 4">
            <a:extLst>
              <a:ext uri="{FF2B5EF4-FFF2-40B4-BE49-F238E27FC236}">
                <a16:creationId xmlns:a16="http://schemas.microsoft.com/office/drawing/2014/main" id="{B7651F4E-9392-AB42-ABB3-31DC5BE667BC}"/>
              </a:ext>
            </a:extLst>
          </p:cNvPr>
          <p:cNvSpPr/>
          <p:nvPr/>
        </p:nvSpPr>
        <p:spPr>
          <a:xfrm>
            <a:off x="3962400" y="6283253"/>
            <a:ext cx="5826760" cy="584775"/>
          </a:xfrm>
          <a:prstGeom prst="rect">
            <a:avLst/>
          </a:prstGeom>
        </p:spPr>
        <p:txBody>
          <a:bodyPr wrap="square">
            <a:spAutoFit/>
          </a:bodyPr>
          <a:lstStyle/>
          <a:p>
            <a:r>
              <a:rPr lang="es-ES" sz="1600" dirty="0" err="1"/>
              <a:t>By</a:t>
            </a:r>
            <a:r>
              <a:rPr lang="es-ES" sz="1600" dirty="0"/>
              <a:t> </a:t>
            </a:r>
            <a:r>
              <a:rPr lang="es-ES" sz="1600" dirty="0" err="1"/>
              <a:t>Bensaccount</a:t>
            </a:r>
            <a:r>
              <a:rPr lang="es-ES" sz="1600" dirty="0"/>
              <a:t> at </a:t>
            </a:r>
            <a:r>
              <a:rPr lang="es-ES" sz="1600" dirty="0" err="1"/>
              <a:t>en.wikipedia</a:t>
            </a:r>
            <a:r>
              <a:rPr lang="es-ES" sz="1600" dirty="0"/>
              <a:t>, CC BY 3.0, </a:t>
            </a:r>
          </a:p>
          <a:p>
            <a:r>
              <a:rPr lang="es-ES" sz="1600" dirty="0" err="1"/>
              <a:t>https</a:t>
            </a:r>
            <a:r>
              <a:rPr lang="es-ES" sz="1600" dirty="0"/>
              <a:t>://</a:t>
            </a:r>
            <a:r>
              <a:rPr lang="es-ES" sz="1600" dirty="0" err="1"/>
              <a:t>commons.wikimedia.org</a:t>
            </a:r>
            <a:r>
              <a:rPr lang="es-ES" sz="1600" dirty="0"/>
              <a:t>/w/</a:t>
            </a:r>
            <a:r>
              <a:rPr lang="es-ES" sz="1600" dirty="0" err="1"/>
              <a:t>index.php?curid</a:t>
            </a:r>
            <a:r>
              <a:rPr lang="es-ES" sz="1600" dirty="0"/>
              <a:t>=8287100</a:t>
            </a:r>
          </a:p>
        </p:txBody>
      </p:sp>
      <p:sp>
        <p:nvSpPr>
          <p:cNvPr id="2" name="TextBox 1">
            <a:extLst>
              <a:ext uri="{FF2B5EF4-FFF2-40B4-BE49-F238E27FC236}">
                <a16:creationId xmlns:a16="http://schemas.microsoft.com/office/drawing/2014/main" id="{A55F8AB3-2C55-E346-8006-B4D9D9FF0B6B}"/>
              </a:ext>
            </a:extLst>
          </p:cNvPr>
          <p:cNvSpPr txBox="1"/>
          <p:nvPr/>
        </p:nvSpPr>
        <p:spPr>
          <a:xfrm>
            <a:off x="3121660" y="2033173"/>
            <a:ext cx="1346606" cy="461665"/>
          </a:xfrm>
          <a:prstGeom prst="rect">
            <a:avLst/>
          </a:prstGeom>
          <a:noFill/>
        </p:spPr>
        <p:txBody>
          <a:bodyPr wrap="square" rtlCol="0">
            <a:spAutoFit/>
          </a:bodyPr>
          <a:lstStyle/>
          <a:p>
            <a:r>
              <a:rPr lang="en-US" sz="2400" dirty="0"/>
              <a:t>LSU</a:t>
            </a:r>
          </a:p>
        </p:txBody>
      </p:sp>
      <p:sp>
        <p:nvSpPr>
          <p:cNvPr id="5" name="TextBox 4">
            <a:extLst>
              <a:ext uri="{FF2B5EF4-FFF2-40B4-BE49-F238E27FC236}">
                <a16:creationId xmlns:a16="http://schemas.microsoft.com/office/drawing/2014/main" id="{16E05DBA-4DAF-9E43-9343-F85F829F6FDC}"/>
              </a:ext>
            </a:extLst>
          </p:cNvPr>
          <p:cNvSpPr txBox="1"/>
          <p:nvPr/>
        </p:nvSpPr>
        <p:spPr>
          <a:xfrm>
            <a:off x="871594" y="3617290"/>
            <a:ext cx="1346606" cy="461665"/>
          </a:xfrm>
          <a:prstGeom prst="rect">
            <a:avLst/>
          </a:prstGeom>
          <a:noFill/>
        </p:spPr>
        <p:txBody>
          <a:bodyPr wrap="square" rtlCol="0">
            <a:spAutoFit/>
          </a:bodyPr>
          <a:lstStyle/>
          <a:p>
            <a:r>
              <a:rPr lang="en-US" sz="2400" dirty="0"/>
              <a:t>mRNA</a:t>
            </a:r>
          </a:p>
        </p:txBody>
      </p:sp>
      <p:sp>
        <p:nvSpPr>
          <p:cNvPr id="6" name="TextBox 5">
            <a:extLst>
              <a:ext uri="{FF2B5EF4-FFF2-40B4-BE49-F238E27FC236}">
                <a16:creationId xmlns:a16="http://schemas.microsoft.com/office/drawing/2014/main" id="{936470AF-9603-D44D-BB9D-7C6D435E8E84}"/>
              </a:ext>
            </a:extLst>
          </p:cNvPr>
          <p:cNvSpPr txBox="1"/>
          <p:nvPr/>
        </p:nvSpPr>
        <p:spPr>
          <a:xfrm>
            <a:off x="4688434" y="4608613"/>
            <a:ext cx="1346606" cy="461665"/>
          </a:xfrm>
          <a:prstGeom prst="rect">
            <a:avLst/>
          </a:prstGeom>
          <a:noFill/>
        </p:spPr>
        <p:txBody>
          <a:bodyPr wrap="square" rtlCol="0">
            <a:spAutoFit/>
          </a:bodyPr>
          <a:lstStyle/>
          <a:p>
            <a:r>
              <a:rPr lang="en-US" sz="2400" dirty="0"/>
              <a:t>SSU</a:t>
            </a:r>
          </a:p>
        </p:txBody>
      </p:sp>
      <p:sp>
        <p:nvSpPr>
          <p:cNvPr id="13" name="TextBox 12">
            <a:extLst>
              <a:ext uri="{FF2B5EF4-FFF2-40B4-BE49-F238E27FC236}">
                <a16:creationId xmlns:a16="http://schemas.microsoft.com/office/drawing/2014/main" id="{CE86B754-BB19-BF48-A49F-8D10181B3AB8}"/>
              </a:ext>
            </a:extLst>
          </p:cNvPr>
          <p:cNvSpPr txBox="1"/>
          <p:nvPr/>
        </p:nvSpPr>
        <p:spPr>
          <a:xfrm>
            <a:off x="5887283" y="1214312"/>
            <a:ext cx="2720617" cy="830997"/>
          </a:xfrm>
          <a:prstGeom prst="rect">
            <a:avLst/>
          </a:prstGeom>
          <a:noFill/>
        </p:spPr>
        <p:txBody>
          <a:bodyPr wrap="none" rtlCol="0">
            <a:spAutoFit/>
          </a:bodyPr>
          <a:lstStyle/>
          <a:p>
            <a:r>
              <a:rPr lang="en-US" dirty="0"/>
              <a:t>Nascent Polypeptide</a:t>
            </a:r>
          </a:p>
          <a:p>
            <a:r>
              <a:rPr lang="en-US" dirty="0"/>
              <a:t> (in the exit tunnel)</a:t>
            </a:r>
          </a:p>
        </p:txBody>
      </p:sp>
      <p:sp>
        <p:nvSpPr>
          <p:cNvPr id="14" name="Down Arrow 13">
            <a:extLst>
              <a:ext uri="{FF2B5EF4-FFF2-40B4-BE49-F238E27FC236}">
                <a16:creationId xmlns:a16="http://schemas.microsoft.com/office/drawing/2014/main" id="{47BAD661-E0F2-1B45-AF7D-099DE9BF5760}"/>
              </a:ext>
            </a:extLst>
          </p:cNvPr>
          <p:cNvSpPr/>
          <p:nvPr/>
        </p:nvSpPr>
        <p:spPr>
          <a:xfrm rot="4478543">
            <a:off x="4943057" y="1390495"/>
            <a:ext cx="181793" cy="15174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97E1B5F7-3700-8C4B-9322-51E8609F9B42}"/>
              </a:ext>
            </a:extLst>
          </p:cNvPr>
          <p:cNvSpPr/>
          <p:nvPr/>
        </p:nvSpPr>
        <p:spPr>
          <a:xfrm rot="14104879">
            <a:off x="3080894" y="4065201"/>
            <a:ext cx="181793" cy="15174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6BC5783-544B-5743-B665-3DE05DFAF66B}"/>
              </a:ext>
            </a:extLst>
          </p:cNvPr>
          <p:cNvSpPr txBox="1"/>
          <p:nvPr/>
        </p:nvSpPr>
        <p:spPr>
          <a:xfrm>
            <a:off x="940487" y="5212291"/>
            <a:ext cx="1747466" cy="369332"/>
          </a:xfrm>
          <a:prstGeom prst="rect">
            <a:avLst/>
          </a:prstGeom>
          <a:noFill/>
        </p:spPr>
        <p:txBody>
          <a:bodyPr wrap="none" rtlCol="0">
            <a:spAutoFit/>
          </a:bodyPr>
          <a:lstStyle/>
          <a:p>
            <a:r>
              <a:rPr lang="en-US" dirty="0"/>
              <a:t>Decoding Center</a:t>
            </a:r>
          </a:p>
        </p:txBody>
      </p:sp>
    </p:spTree>
    <p:extLst>
      <p:ext uri="{BB962C8B-B14F-4D97-AF65-F5344CB8AC3E}">
        <p14:creationId xmlns:p14="http://schemas.microsoft.com/office/powerpoint/2010/main" val="13519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3" grpId="0"/>
      <p:bldP spid="14" grpId="0" animBg="1"/>
      <p:bldP spid="15"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621D01D-1399-CFA8-42C1-3B43F0BC5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173"/>
            <a:ext cx="9144000" cy="69816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376D-71D8-3CBD-FF5A-760B0398EEBC}"/>
              </a:ext>
            </a:extLst>
          </p:cNvPr>
          <p:cNvSpPr txBox="1"/>
          <p:nvPr/>
        </p:nvSpPr>
        <p:spPr>
          <a:xfrm>
            <a:off x="-3748" y="5299583"/>
            <a:ext cx="9144000" cy="1200329"/>
          </a:xfrm>
          <a:prstGeom prst="rect">
            <a:avLst/>
          </a:prstGeom>
          <a:noFill/>
        </p:spPr>
        <p:txBody>
          <a:bodyPr wrap="square">
            <a:spAutoFit/>
          </a:bodyPr>
          <a:lstStyle/>
          <a:p>
            <a:r>
              <a:rPr lang="en-US" b="1" dirty="0">
                <a:solidFill>
                  <a:schemeClr val="bg1"/>
                </a:solidFill>
                <a:latin typeface="Calibri" panose="020F0502020204030204" pitchFamily="34" charset="0"/>
                <a:cs typeface="Calibri" panose="020F0502020204030204" pitchFamily="34" charset="0"/>
              </a:rPr>
              <a:t>Nucleus and Rough Endoplasmic Reticulum. Cr, chromatin. PC, pore complex. INM, internal nuclear membrane. Red Arrows, ER cisternae. Arrows' heads, ribosomes. Modified from: (</a:t>
            </a:r>
            <a:r>
              <a:rPr lang="en-US" b="1" dirty="0" err="1">
                <a:solidFill>
                  <a:schemeClr val="bg1"/>
                </a:solidFill>
                <a:latin typeface="Calibri" panose="020F0502020204030204" pitchFamily="34" charset="0"/>
                <a:cs typeface="Calibri" panose="020F0502020204030204" pitchFamily="34" charset="0"/>
              </a:rPr>
              <a:t>Schekman</a:t>
            </a:r>
            <a:r>
              <a:rPr lang="en-US" b="1" dirty="0">
                <a:solidFill>
                  <a:schemeClr val="bg1"/>
                </a:solidFill>
                <a:latin typeface="Calibri" panose="020F0502020204030204" pitchFamily="34" charset="0"/>
                <a:cs typeface="Calibri" panose="020F0502020204030204" pitchFamily="34" charset="0"/>
              </a:rPr>
              <a:t>, 2004)</a:t>
            </a:r>
          </a:p>
        </p:txBody>
      </p:sp>
    </p:spTree>
    <p:extLst>
      <p:ext uri="{BB962C8B-B14F-4D97-AF65-F5344CB8AC3E}">
        <p14:creationId xmlns:p14="http://schemas.microsoft.com/office/powerpoint/2010/main" val="3953822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figun_27_p998a">
            <a:extLst>
              <a:ext uri="{FF2B5EF4-FFF2-40B4-BE49-F238E27FC236}">
                <a16:creationId xmlns:a16="http://schemas.microsoft.com/office/drawing/2014/main" id="{B2B0FF58-0A0D-1746-9820-1C7EDA20F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47900"/>
            <a:ext cx="853122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3">
            <a:extLst>
              <a:ext uri="{FF2B5EF4-FFF2-40B4-BE49-F238E27FC236}">
                <a16:creationId xmlns:a16="http://schemas.microsoft.com/office/drawing/2014/main" id="{2C1CCA39-7DC5-4F42-9999-E58BE1162A5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998</a:t>
            </a:r>
          </a:p>
        </p:txBody>
      </p:sp>
      <p:sp>
        <p:nvSpPr>
          <p:cNvPr id="43011" name="TextBox 5">
            <a:extLst>
              <a:ext uri="{FF2B5EF4-FFF2-40B4-BE49-F238E27FC236}">
                <a16:creationId xmlns:a16="http://schemas.microsoft.com/office/drawing/2014/main" id="{B623CF9F-7A2E-D943-AF85-CFCC9A4C37D6}"/>
              </a:ext>
            </a:extLst>
          </p:cNvPr>
          <p:cNvSpPr txBox="1">
            <a:spLocks noChangeArrowheads="1"/>
          </p:cNvSpPr>
          <p:nvPr/>
        </p:nvSpPr>
        <p:spPr bwMode="auto">
          <a:xfrm>
            <a:off x="990600" y="279400"/>
            <a:ext cx="7391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A tRNA can recognize multiple codons (which vary at their 3</a:t>
            </a:r>
            <a:r>
              <a:rPr lang="ja-JP" altLang="en-US">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 end). </a:t>
            </a:r>
          </a:p>
          <a:p>
            <a:r>
              <a:rPr lang="en-US" altLang="ja-JP" dirty="0">
                <a:latin typeface="Arial" panose="020B0604020202020204" pitchFamily="34" charset="0"/>
                <a:cs typeface="Arial" panose="020B0604020202020204" pitchFamily="34" charset="0"/>
              </a:rPr>
              <a:t>The 3</a:t>
            </a:r>
            <a:r>
              <a:rPr lang="en-US" altLang="ja-JP" baseline="30000" dirty="0">
                <a:latin typeface="Arial" panose="020B0604020202020204" pitchFamily="34" charset="0"/>
                <a:cs typeface="Arial" panose="020B0604020202020204" pitchFamily="34" charset="0"/>
              </a:rPr>
              <a:t>rd</a:t>
            </a:r>
            <a:r>
              <a:rPr lang="en-US" altLang="ja-JP" dirty="0">
                <a:latin typeface="Arial" panose="020B0604020202020204" pitchFamily="34" charset="0"/>
                <a:cs typeface="Arial" panose="020B0604020202020204" pitchFamily="34" charset="0"/>
              </a:rPr>
              <a:t> position of the codon can wobble with the 5’ position of the anticodon</a:t>
            </a:r>
            <a:endParaRPr lang="en-US" altLang="en-US" dirty="0">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tab_27_03">
            <a:extLst>
              <a:ext uri="{FF2B5EF4-FFF2-40B4-BE49-F238E27FC236}">
                <a16:creationId xmlns:a16="http://schemas.microsoft.com/office/drawing/2014/main" id="{3B95047B-7C6F-7A4E-AF65-7ECEC5CB0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 y="317500"/>
            <a:ext cx="78057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 Box 3">
            <a:extLst>
              <a:ext uri="{FF2B5EF4-FFF2-40B4-BE49-F238E27FC236}">
                <a16:creationId xmlns:a16="http://schemas.microsoft.com/office/drawing/2014/main" id="{1C2570D9-1D1A-AB45-90D2-1E6D2EE6A2E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Table 27-3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un_27_p998b">
            <a:extLst>
              <a:ext uri="{FF2B5EF4-FFF2-40B4-BE49-F238E27FC236}">
                <a16:creationId xmlns:a16="http://schemas.microsoft.com/office/drawing/2014/main" id="{BEA1EAB5-F98F-F840-A5B8-A3D7CEDD3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88" y="2971800"/>
            <a:ext cx="6853237"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descr="fig_27_11">
            <a:extLst>
              <a:ext uri="{FF2B5EF4-FFF2-40B4-BE49-F238E27FC236}">
                <a16:creationId xmlns:a16="http://schemas.microsoft.com/office/drawing/2014/main" id="{4060D2D7-3BE7-5042-A12F-D3B19C345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8150225"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5">
            <a:extLst>
              <a:ext uri="{FF2B5EF4-FFF2-40B4-BE49-F238E27FC236}">
                <a16:creationId xmlns:a16="http://schemas.microsoft.com/office/drawing/2014/main" id="{A5202039-587E-2443-A177-20E100669C5B}"/>
              </a:ext>
            </a:extLst>
          </p:cNvPr>
          <p:cNvSpPr txBox="1">
            <a:spLocks noChangeArrowheads="1"/>
          </p:cNvSpPr>
          <p:nvPr/>
        </p:nvSpPr>
        <p:spPr bwMode="auto">
          <a:xfrm>
            <a:off x="4267200" y="457200"/>
            <a:ext cx="1511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I =inosine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6">
            <a:extLst>
              <a:ext uri="{FF2B5EF4-FFF2-40B4-BE49-F238E27FC236}">
                <a16:creationId xmlns:a16="http://schemas.microsoft.com/office/drawing/2014/main" id="{FF615DF6-C430-0C4E-B8D1-0CB66DCA6142}"/>
              </a:ext>
            </a:extLst>
          </p:cNvPr>
          <p:cNvSpPr txBox="1">
            <a:spLocks noChangeArrowheads="1"/>
          </p:cNvSpPr>
          <p:nvPr/>
        </p:nvSpPr>
        <p:spPr bwMode="auto">
          <a:xfrm>
            <a:off x="609600" y="609600"/>
            <a:ext cx="8077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A functioning ribosome contains two subunits, which assemble independently and can pretty much ignore each other when not synthesizing protein. The two subunits SSU=30S (in bacteria) and LSU=50S (in bacteria) assemble into an intact ribosome (70S in bacteria) when synthesizing protein. The peptidyl transferase center is in the LSU and the decoding center is in the SSU. </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Ribosomal components are often named by their Svedberg (s) values, which are based upon sedimentation rates. Prokaryotic ribosomes are 70S (assembled particles), 30s (SSU) and 50s (LSU).Eukaryotic  ribosomes are 80S (assembled particle), 40s (SSU) and 60s (LSU) subunits. </a:t>
            </a:r>
          </a:p>
          <a:p>
            <a:endParaRPr lang="en-US" altLang="en-US">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
            <a:extLst>
              <a:ext uri="{FF2B5EF4-FFF2-40B4-BE49-F238E27FC236}">
                <a16:creationId xmlns:a16="http://schemas.microsoft.com/office/drawing/2014/main" id="{6BA434ED-99F2-6649-A0A2-0DCAC2DBD2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4300" y="0"/>
            <a:ext cx="3827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62DF4E9-619B-4945-A3E9-67DDDD401984}"/>
              </a:ext>
            </a:extLst>
          </p:cNvPr>
          <p:cNvSpPr>
            <a:spLocks noGrp="1"/>
          </p:cNvSpPr>
          <p:nvPr>
            <p:ph type="subTitle" idx="1"/>
          </p:nvPr>
        </p:nvSpPr>
        <p:spPr>
          <a:xfrm>
            <a:off x="609600" y="9525"/>
            <a:ext cx="8001000" cy="6848475"/>
          </a:xfrm>
        </p:spPr>
        <p:txBody>
          <a:bodyPr>
            <a:noAutofit/>
          </a:bodyPr>
          <a:lstStyle/>
          <a:p>
            <a:pPr>
              <a:defRPr/>
            </a:pPr>
            <a:r>
              <a:rPr lang="en-US" sz="2800" b="1" dirty="0">
                <a:latin typeface="Arial Narrow"/>
                <a:cs typeface="Arial Narrow"/>
              </a:rPr>
              <a:t>Why is translation so much more complicated that replication and transcription?</a:t>
            </a:r>
            <a:endParaRPr lang="en-US" sz="1800" dirty="0">
              <a:latin typeface="Arial Narrow"/>
              <a:cs typeface="Arial Narrow"/>
            </a:endParaRPr>
          </a:p>
          <a:p>
            <a:pPr algn="l">
              <a:defRPr/>
            </a:pPr>
            <a:endParaRPr lang="en-US" sz="2400" dirty="0">
              <a:latin typeface="Arial Narrow"/>
              <a:cs typeface="Arial Narrow"/>
            </a:endParaRPr>
          </a:p>
          <a:p>
            <a:pPr marL="342900" indent="-342900" algn="l">
              <a:buFont typeface="Arial"/>
              <a:buChar char="•"/>
              <a:defRPr/>
            </a:pPr>
            <a:r>
              <a:rPr lang="en-US" sz="2400" dirty="0">
                <a:latin typeface="Arial Narrow"/>
                <a:cs typeface="Arial Narrow"/>
              </a:rPr>
              <a:t>Replication and transcription use direct templating. Watson-Crick pairing directs incorporation of G opposite C and U (or T) opposite A (and vice versa). Base pairing is easy.</a:t>
            </a:r>
          </a:p>
          <a:p>
            <a:pPr marL="342900" indent="-342900" algn="l">
              <a:buFont typeface="Arial"/>
              <a:buChar char="•"/>
              <a:defRPr/>
            </a:pPr>
            <a:r>
              <a:rPr lang="en-US" sz="2400" dirty="0">
                <a:latin typeface="Arial Narrow"/>
                <a:cs typeface="Arial Narrow"/>
              </a:rPr>
              <a:t>Translation uses indirect templating [20x(</a:t>
            </a:r>
            <a:r>
              <a:rPr lang="en-US" sz="2400" dirty="0" err="1">
                <a:latin typeface="Arial Narrow"/>
                <a:cs typeface="Arial Narrow"/>
              </a:rPr>
              <a:t>aa+aaRS</a:t>
            </a:r>
            <a:r>
              <a:rPr lang="en-US" sz="2400" dirty="0">
                <a:latin typeface="Arial Narrow"/>
                <a:cs typeface="Arial Narrow"/>
              </a:rPr>
              <a:t> + tRNA)]. The amino acid never touches the codon. There are many factors that act between the AA and the codon. </a:t>
            </a:r>
          </a:p>
          <a:p>
            <a:pPr marL="342900" indent="-342900" algn="l">
              <a:buFont typeface="Arial"/>
              <a:buChar char="•"/>
              <a:defRPr/>
            </a:pPr>
            <a:r>
              <a:rPr lang="en-US" sz="2400" dirty="0">
                <a:latin typeface="Arial Narrow"/>
                <a:cs typeface="Arial Narrow"/>
              </a:rPr>
              <a:t>Why? Not sure. But it is difficult to transduce information from polynucleotide to polypeptide. The structures and assembly principles of these two polymers are so different.</a:t>
            </a:r>
          </a:p>
          <a:p>
            <a:pPr marL="800100" lvl="1" indent="-342900" algn="l">
              <a:buFont typeface="Arial"/>
              <a:buChar char="•"/>
              <a:defRPr/>
            </a:pPr>
            <a:r>
              <a:rPr lang="en-US" sz="2000" dirty="0">
                <a:latin typeface="Arial Narrow"/>
                <a:cs typeface="Arial Narrow"/>
              </a:rPr>
              <a:t>RNA: anionic backbone, few sidechains of similar structure, assembles by sidechain-sidechain interactions.</a:t>
            </a:r>
          </a:p>
          <a:p>
            <a:pPr marL="800100" lvl="1" indent="-342900" algn="l">
              <a:buFont typeface="Arial"/>
              <a:buChar char="•"/>
              <a:defRPr/>
            </a:pPr>
            <a:r>
              <a:rPr lang="en-US" sz="2000" dirty="0">
                <a:latin typeface="Arial Narrow"/>
                <a:cs typeface="Arial Narrow"/>
              </a:rPr>
              <a:t>Protein: neutral backbone, 20 sidechains of diverse structure, assembles by backbone-backbone interactions.</a:t>
            </a:r>
          </a:p>
        </p:txBody>
      </p:sp>
    </p:spTree>
    <p:extLst>
      <p:ext uri="{BB962C8B-B14F-4D97-AF65-F5344CB8AC3E}">
        <p14:creationId xmlns:p14="http://schemas.microsoft.com/office/powerpoint/2010/main" val="346851211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7">
            <a:extLst>
              <a:ext uri="{FF2B5EF4-FFF2-40B4-BE49-F238E27FC236}">
                <a16:creationId xmlns:a16="http://schemas.microsoft.com/office/drawing/2014/main" id="{6600C31B-B394-1E48-BC58-83466B894A19}"/>
              </a:ext>
            </a:extLst>
          </p:cNvPr>
          <p:cNvSpPr txBox="1">
            <a:spLocks noChangeArrowheads="1"/>
          </p:cNvSpPr>
          <p:nvPr/>
        </p:nvSpPr>
        <p:spPr bwMode="auto">
          <a:xfrm>
            <a:off x="0" y="0"/>
            <a:ext cx="2185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The Ribosome </a:t>
            </a:r>
          </a:p>
        </p:txBody>
      </p:sp>
      <p:sp>
        <p:nvSpPr>
          <p:cNvPr id="51202" name="Rectangle 3">
            <a:extLst>
              <a:ext uri="{FF2B5EF4-FFF2-40B4-BE49-F238E27FC236}">
                <a16:creationId xmlns:a16="http://schemas.microsoft.com/office/drawing/2014/main" id="{4E48F139-C1B1-4444-AC10-B2D0B311A139}"/>
              </a:ext>
            </a:extLst>
          </p:cNvPr>
          <p:cNvSpPr>
            <a:spLocks noChangeArrowheads="1"/>
          </p:cNvSpPr>
          <p:nvPr/>
        </p:nvSpPr>
        <p:spPr bwMode="auto">
          <a:xfrm>
            <a:off x="304800" y="609600"/>
            <a:ext cx="8686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latin typeface="Arial" panose="020B0604020202020204" pitchFamily="34" charset="0"/>
                <a:cs typeface="Arial" panose="020B0604020202020204" pitchFamily="34" charset="0"/>
              </a:rPr>
              <a:t>A ribosome is rRNA-protein assembly that creates all coded proteins. The ribosome translates information contained mRNA into the amino acid sequence of a protein. Ribosomes use mRNA as a template for specifying the sequence of amino acids in a protein. The ribosome </a:t>
            </a:r>
            <a:r>
              <a:rPr lang="en-US" altLang="en-US" sz="2000" dirty="0" err="1">
                <a:latin typeface="Arial" panose="020B0604020202020204" pitchFamily="34" charset="0"/>
                <a:cs typeface="Arial" panose="020B0604020202020204" pitchFamily="34" charset="0"/>
              </a:rPr>
              <a:t>translocates</a:t>
            </a:r>
            <a:r>
              <a:rPr lang="en-US" altLang="en-US" sz="2000" dirty="0">
                <a:latin typeface="Arial" panose="020B0604020202020204" pitchFamily="34" charset="0"/>
                <a:cs typeface="Arial" panose="020B0604020202020204" pitchFamily="34" charset="0"/>
              </a:rPr>
              <a:t> mRNA, "reading" its sequence and producing a chain of amino acids of sequence specified by the mRNA according to the genetic code.</a:t>
            </a:r>
          </a:p>
        </p:txBody>
      </p:sp>
      <p:pic>
        <p:nvPicPr>
          <p:cNvPr id="51203" name="Picture 4">
            <a:extLst>
              <a:ext uri="{FF2B5EF4-FFF2-40B4-BE49-F238E27FC236}">
                <a16:creationId xmlns:a16="http://schemas.microsoft.com/office/drawing/2014/main" id="{57CF2EF3-6112-C44F-A919-725F020C5B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657600"/>
            <a:ext cx="50085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941125E-B0EF-1E56-26AE-95B80B0BD027}"/>
              </a:ext>
            </a:extLst>
          </p:cNvPr>
          <p:cNvSpPr/>
          <p:nvPr/>
        </p:nvSpPr>
        <p:spPr bwMode="auto">
          <a:xfrm>
            <a:off x="6172200" y="4419600"/>
            <a:ext cx="1524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066825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7">
            <a:extLst>
              <a:ext uri="{FF2B5EF4-FFF2-40B4-BE49-F238E27FC236}">
                <a16:creationId xmlns:a16="http://schemas.microsoft.com/office/drawing/2014/main" id="{6600C31B-B394-1E48-BC58-83466B894A19}"/>
              </a:ext>
            </a:extLst>
          </p:cNvPr>
          <p:cNvSpPr txBox="1">
            <a:spLocks noChangeArrowheads="1"/>
          </p:cNvSpPr>
          <p:nvPr/>
        </p:nvSpPr>
        <p:spPr bwMode="auto">
          <a:xfrm>
            <a:off x="228600" y="128200"/>
            <a:ext cx="3649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The Ribosome </a:t>
            </a:r>
          </a:p>
        </p:txBody>
      </p:sp>
      <p:pic>
        <p:nvPicPr>
          <p:cNvPr id="51203" name="Picture 4">
            <a:extLst>
              <a:ext uri="{FF2B5EF4-FFF2-40B4-BE49-F238E27FC236}">
                <a16:creationId xmlns:a16="http://schemas.microsoft.com/office/drawing/2014/main" id="{57CF2EF3-6112-C44F-A919-725F020C5B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8361363" cy="534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941125E-B0EF-1E56-26AE-95B80B0BD027}"/>
              </a:ext>
            </a:extLst>
          </p:cNvPr>
          <p:cNvSpPr/>
          <p:nvPr/>
        </p:nvSpPr>
        <p:spPr bwMode="auto">
          <a:xfrm>
            <a:off x="4331004" y="2286000"/>
            <a:ext cx="228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TextBox 2">
            <a:extLst>
              <a:ext uri="{FF2B5EF4-FFF2-40B4-BE49-F238E27FC236}">
                <a16:creationId xmlns:a16="http://schemas.microsoft.com/office/drawing/2014/main" id="{011B21D5-A9F3-C311-7E36-E8633AFDF471}"/>
              </a:ext>
            </a:extLst>
          </p:cNvPr>
          <p:cNvSpPr txBox="1"/>
          <p:nvPr/>
        </p:nvSpPr>
        <p:spPr>
          <a:xfrm>
            <a:off x="6845532" y="3661995"/>
            <a:ext cx="1396536" cy="461665"/>
          </a:xfrm>
          <a:prstGeom prst="rect">
            <a:avLst/>
          </a:prstGeom>
          <a:noFill/>
        </p:spPr>
        <p:txBody>
          <a:bodyPr wrap="none" rtlCol="0">
            <a:spAutoFit/>
          </a:bodyPr>
          <a:lstStyle/>
          <a:p>
            <a:r>
              <a:rPr lang="en-US" dirty="0">
                <a:solidFill>
                  <a:srgbClr val="FF0000"/>
                </a:solidFill>
              </a:rPr>
              <a:t>anticodon</a:t>
            </a:r>
          </a:p>
        </p:txBody>
      </p:sp>
      <p:sp>
        <p:nvSpPr>
          <p:cNvPr id="4" name="TextBox 3">
            <a:extLst>
              <a:ext uri="{FF2B5EF4-FFF2-40B4-BE49-F238E27FC236}">
                <a16:creationId xmlns:a16="http://schemas.microsoft.com/office/drawing/2014/main" id="{70CCC47A-6A82-7C64-0352-D6462D8DDC9F}"/>
              </a:ext>
            </a:extLst>
          </p:cNvPr>
          <p:cNvSpPr txBox="1"/>
          <p:nvPr/>
        </p:nvSpPr>
        <p:spPr>
          <a:xfrm>
            <a:off x="5105400" y="4876800"/>
            <a:ext cx="936475" cy="369332"/>
          </a:xfrm>
          <a:prstGeom prst="rect">
            <a:avLst/>
          </a:prstGeom>
          <a:noFill/>
        </p:spPr>
        <p:txBody>
          <a:bodyPr wrap="square" rtlCol="0">
            <a:spAutoFit/>
          </a:bodyPr>
          <a:lstStyle/>
          <a:p>
            <a:r>
              <a:rPr lang="en-US" sz="1800" dirty="0">
                <a:solidFill>
                  <a:srgbClr val="FF0000"/>
                </a:solidFill>
              </a:rPr>
              <a:t>codon</a:t>
            </a:r>
          </a:p>
        </p:txBody>
      </p:sp>
      <p:sp>
        <p:nvSpPr>
          <p:cNvPr id="5" name="TextBox 4">
            <a:extLst>
              <a:ext uri="{FF2B5EF4-FFF2-40B4-BE49-F238E27FC236}">
                <a16:creationId xmlns:a16="http://schemas.microsoft.com/office/drawing/2014/main" id="{0BAE344B-79C3-9F33-DDED-00C6769FD15D}"/>
              </a:ext>
            </a:extLst>
          </p:cNvPr>
          <p:cNvSpPr txBox="1"/>
          <p:nvPr/>
        </p:nvSpPr>
        <p:spPr>
          <a:xfrm>
            <a:off x="4421198" y="4876800"/>
            <a:ext cx="936475" cy="369332"/>
          </a:xfrm>
          <a:prstGeom prst="rect">
            <a:avLst/>
          </a:prstGeom>
          <a:noFill/>
        </p:spPr>
        <p:txBody>
          <a:bodyPr wrap="square" rtlCol="0">
            <a:spAutoFit/>
          </a:bodyPr>
          <a:lstStyle/>
          <a:p>
            <a:r>
              <a:rPr lang="en-US" sz="1800" dirty="0">
                <a:solidFill>
                  <a:srgbClr val="FF0000"/>
                </a:solidFill>
              </a:rPr>
              <a:t>codon</a:t>
            </a:r>
          </a:p>
        </p:txBody>
      </p:sp>
      <p:sp>
        <p:nvSpPr>
          <p:cNvPr id="6" name="TextBox 5">
            <a:extLst>
              <a:ext uri="{FF2B5EF4-FFF2-40B4-BE49-F238E27FC236}">
                <a16:creationId xmlns:a16="http://schemas.microsoft.com/office/drawing/2014/main" id="{5CF60325-6CC6-6760-C3E0-3D0AC1E76C3C}"/>
              </a:ext>
            </a:extLst>
          </p:cNvPr>
          <p:cNvSpPr txBox="1"/>
          <p:nvPr/>
        </p:nvSpPr>
        <p:spPr>
          <a:xfrm>
            <a:off x="3733800" y="4876800"/>
            <a:ext cx="936475" cy="369332"/>
          </a:xfrm>
          <a:prstGeom prst="rect">
            <a:avLst/>
          </a:prstGeom>
          <a:noFill/>
        </p:spPr>
        <p:txBody>
          <a:bodyPr wrap="square" rtlCol="0">
            <a:spAutoFit/>
          </a:bodyPr>
          <a:lstStyle/>
          <a:p>
            <a:r>
              <a:rPr lang="en-US" sz="1800" dirty="0">
                <a:solidFill>
                  <a:srgbClr val="FF0000"/>
                </a:solidFill>
              </a:rPr>
              <a:t>codon</a:t>
            </a:r>
          </a:p>
        </p:txBody>
      </p:sp>
      <p:sp>
        <p:nvSpPr>
          <p:cNvPr id="7" name="TextBox 6">
            <a:extLst>
              <a:ext uri="{FF2B5EF4-FFF2-40B4-BE49-F238E27FC236}">
                <a16:creationId xmlns:a16="http://schemas.microsoft.com/office/drawing/2014/main" id="{F5028811-EF84-BE6A-8767-CF5A2FF88BDD}"/>
              </a:ext>
            </a:extLst>
          </p:cNvPr>
          <p:cNvSpPr txBox="1"/>
          <p:nvPr/>
        </p:nvSpPr>
        <p:spPr>
          <a:xfrm>
            <a:off x="5845325" y="4724400"/>
            <a:ext cx="936475" cy="369332"/>
          </a:xfrm>
          <a:prstGeom prst="rect">
            <a:avLst/>
          </a:prstGeom>
          <a:noFill/>
        </p:spPr>
        <p:txBody>
          <a:bodyPr wrap="square" rtlCol="0">
            <a:spAutoFit/>
          </a:bodyPr>
          <a:lstStyle/>
          <a:p>
            <a:r>
              <a:rPr lang="en-US" sz="1800" dirty="0">
                <a:solidFill>
                  <a:srgbClr val="FF0000"/>
                </a:solidFill>
              </a:rPr>
              <a:t>codon</a:t>
            </a:r>
          </a:p>
        </p:txBody>
      </p:sp>
      <p:sp>
        <p:nvSpPr>
          <p:cNvPr id="8" name="TextBox 7">
            <a:extLst>
              <a:ext uri="{FF2B5EF4-FFF2-40B4-BE49-F238E27FC236}">
                <a16:creationId xmlns:a16="http://schemas.microsoft.com/office/drawing/2014/main" id="{D306F90E-500B-42AB-963D-DA764EDDAEAA}"/>
              </a:ext>
            </a:extLst>
          </p:cNvPr>
          <p:cNvSpPr txBox="1"/>
          <p:nvPr/>
        </p:nvSpPr>
        <p:spPr>
          <a:xfrm>
            <a:off x="3124200" y="3429000"/>
            <a:ext cx="3057441" cy="646331"/>
          </a:xfrm>
          <a:prstGeom prst="rect">
            <a:avLst/>
          </a:prstGeom>
          <a:noFill/>
        </p:spPr>
        <p:txBody>
          <a:bodyPr wrap="square" rtlCol="0">
            <a:spAutoFit/>
          </a:bodyPr>
          <a:lstStyle/>
          <a:p>
            <a:r>
              <a:rPr lang="en-US" sz="3600" dirty="0">
                <a:solidFill>
                  <a:srgbClr val="FF0000"/>
                </a:solidFill>
              </a:rPr>
              <a:t>E</a:t>
            </a:r>
            <a:r>
              <a:rPr lang="en-US" sz="1200" dirty="0">
                <a:solidFill>
                  <a:srgbClr val="FF0000"/>
                </a:solidFill>
              </a:rPr>
              <a:t>xit</a:t>
            </a:r>
            <a:r>
              <a:rPr lang="en-US" sz="3600" dirty="0">
                <a:solidFill>
                  <a:srgbClr val="FF0000"/>
                </a:solidFill>
              </a:rPr>
              <a:t> P</a:t>
            </a:r>
            <a:r>
              <a:rPr lang="en-US" sz="1050" dirty="0">
                <a:solidFill>
                  <a:srgbClr val="FF0000"/>
                </a:solidFill>
              </a:rPr>
              <a:t>eptide</a:t>
            </a:r>
            <a:r>
              <a:rPr lang="en-US" sz="3600" dirty="0">
                <a:solidFill>
                  <a:srgbClr val="FF0000"/>
                </a:solidFill>
              </a:rPr>
              <a:t> A</a:t>
            </a:r>
            <a:r>
              <a:rPr lang="en-US" sz="1200" dirty="0">
                <a:solidFill>
                  <a:srgbClr val="FF0000"/>
                </a:solidFill>
              </a:rPr>
              <a:t>mino acid</a:t>
            </a:r>
          </a:p>
        </p:txBody>
      </p:sp>
      <p:sp>
        <p:nvSpPr>
          <p:cNvPr id="9" name="TextBox 8">
            <a:extLst>
              <a:ext uri="{FF2B5EF4-FFF2-40B4-BE49-F238E27FC236}">
                <a16:creationId xmlns:a16="http://schemas.microsoft.com/office/drawing/2014/main" id="{CED3C297-246B-DB55-7C63-C86BE636FDE2}"/>
              </a:ext>
            </a:extLst>
          </p:cNvPr>
          <p:cNvSpPr txBox="1"/>
          <p:nvPr/>
        </p:nvSpPr>
        <p:spPr>
          <a:xfrm>
            <a:off x="6607325" y="4724400"/>
            <a:ext cx="936475" cy="369332"/>
          </a:xfrm>
          <a:prstGeom prst="rect">
            <a:avLst/>
          </a:prstGeom>
          <a:noFill/>
        </p:spPr>
        <p:txBody>
          <a:bodyPr wrap="square" rtlCol="0">
            <a:spAutoFit/>
          </a:bodyPr>
          <a:lstStyle/>
          <a:p>
            <a:r>
              <a:rPr lang="en-US" sz="1800" dirty="0">
                <a:solidFill>
                  <a:srgbClr val="FF0000"/>
                </a:solidFill>
              </a:rPr>
              <a:t>codon</a:t>
            </a:r>
          </a:p>
        </p:txBody>
      </p:sp>
    </p:spTree>
    <p:extLst>
      <p:ext uri="{BB962C8B-B14F-4D97-AF65-F5344CB8AC3E}">
        <p14:creationId xmlns:p14="http://schemas.microsoft.com/office/powerpoint/2010/main" val="2329792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07DB78-B05A-A34E-9EB2-48DFF43AE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16549"/>
            <a:ext cx="7466834" cy="7466834"/>
          </a:xfrm>
          <a:prstGeom prst="rect">
            <a:avLst/>
          </a:prstGeom>
        </p:spPr>
      </p:pic>
      <p:sp>
        <p:nvSpPr>
          <p:cNvPr id="4" name="Rectángulo 4">
            <a:extLst>
              <a:ext uri="{FF2B5EF4-FFF2-40B4-BE49-F238E27FC236}">
                <a16:creationId xmlns:a16="http://schemas.microsoft.com/office/drawing/2014/main" id="{B7651F4E-9392-AB42-ABB3-31DC5BE667BC}"/>
              </a:ext>
            </a:extLst>
          </p:cNvPr>
          <p:cNvSpPr/>
          <p:nvPr/>
        </p:nvSpPr>
        <p:spPr>
          <a:xfrm>
            <a:off x="3962400" y="6283253"/>
            <a:ext cx="5826760" cy="584775"/>
          </a:xfrm>
          <a:prstGeom prst="rect">
            <a:avLst/>
          </a:prstGeom>
        </p:spPr>
        <p:txBody>
          <a:bodyPr wrap="square">
            <a:spAutoFit/>
          </a:bodyPr>
          <a:lstStyle/>
          <a:p>
            <a:r>
              <a:rPr lang="es-ES" sz="1600" dirty="0" err="1"/>
              <a:t>By</a:t>
            </a:r>
            <a:r>
              <a:rPr lang="es-ES" sz="1600" dirty="0"/>
              <a:t> </a:t>
            </a:r>
            <a:r>
              <a:rPr lang="es-ES" sz="1600" dirty="0" err="1"/>
              <a:t>Bensaccount</a:t>
            </a:r>
            <a:r>
              <a:rPr lang="es-ES" sz="1600" dirty="0"/>
              <a:t> at </a:t>
            </a:r>
            <a:r>
              <a:rPr lang="es-ES" sz="1600" dirty="0" err="1"/>
              <a:t>en.wikipedia</a:t>
            </a:r>
            <a:r>
              <a:rPr lang="es-ES" sz="1600" dirty="0"/>
              <a:t>, CC BY 3.0, </a:t>
            </a:r>
          </a:p>
          <a:p>
            <a:r>
              <a:rPr lang="es-ES" sz="1600" dirty="0" err="1"/>
              <a:t>https</a:t>
            </a:r>
            <a:r>
              <a:rPr lang="es-ES" sz="1600" dirty="0"/>
              <a:t>://</a:t>
            </a:r>
            <a:r>
              <a:rPr lang="es-ES" sz="1600" dirty="0" err="1"/>
              <a:t>commons.wikimedia.org</a:t>
            </a:r>
            <a:r>
              <a:rPr lang="es-ES" sz="1600" dirty="0"/>
              <a:t>/w/</a:t>
            </a:r>
            <a:r>
              <a:rPr lang="es-ES" sz="1600" dirty="0" err="1"/>
              <a:t>index.php?curid</a:t>
            </a:r>
            <a:r>
              <a:rPr lang="es-ES" sz="1600" dirty="0"/>
              <a:t>=8287100</a:t>
            </a:r>
          </a:p>
        </p:txBody>
      </p:sp>
      <p:sp>
        <p:nvSpPr>
          <p:cNvPr id="2" name="TextBox 1">
            <a:extLst>
              <a:ext uri="{FF2B5EF4-FFF2-40B4-BE49-F238E27FC236}">
                <a16:creationId xmlns:a16="http://schemas.microsoft.com/office/drawing/2014/main" id="{A55F8AB3-2C55-E346-8006-B4D9D9FF0B6B}"/>
              </a:ext>
            </a:extLst>
          </p:cNvPr>
          <p:cNvSpPr txBox="1"/>
          <p:nvPr/>
        </p:nvSpPr>
        <p:spPr>
          <a:xfrm>
            <a:off x="3121660" y="2033173"/>
            <a:ext cx="1346606" cy="461665"/>
          </a:xfrm>
          <a:prstGeom prst="rect">
            <a:avLst/>
          </a:prstGeom>
          <a:noFill/>
        </p:spPr>
        <p:txBody>
          <a:bodyPr wrap="square" rtlCol="0">
            <a:spAutoFit/>
          </a:bodyPr>
          <a:lstStyle/>
          <a:p>
            <a:r>
              <a:rPr lang="en-US" sz="2400" dirty="0"/>
              <a:t>LSU</a:t>
            </a:r>
          </a:p>
        </p:txBody>
      </p:sp>
      <p:sp>
        <p:nvSpPr>
          <p:cNvPr id="5" name="TextBox 4">
            <a:extLst>
              <a:ext uri="{FF2B5EF4-FFF2-40B4-BE49-F238E27FC236}">
                <a16:creationId xmlns:a16="http://schemas.microsoft.com/office/drawing/2014/main" id="{16E05DBA-4DAF-9E43-9343-F85F829F6FDC}"/>
              </a:ext>
            </a:extLst>
          </p:cNvPr>
          <p:cNvSpPr txBox="1"/>
          <p:nvPr/>
        </p:nvSpPr>
        <p:spPr>
          <a:xfrm>
            <a:off x="871594" y="3617290"/>
            <a:ext cx="1346606" cy="461665"/>
          </a:xfrm>
          <a:prstGeom prst="rect">
            <a:avLst/>
          </a:prstGeom>
          <a:noFill/>
        </p:spPr>
        <p:txBody>
          <a:bodyPr wrap="square" rtlCol="0">
            <a:spAutoFit/>
          </a:bodyPr>
          <a:lstStyle/>
          <a:p>
            <a:r>
              <a:rPr lang="en-US" sz="2400" dirty="0"/>
              <a:t>mRNA</a:t>
            </a:r>
          </a:p>
        </p:txBody>
      </p:sp>
      <p:sp>
        <p:nvSpPr>
          <p:cNvPr id="6" name="TextBox 5">
            <a:extLst>
              <a:ext uri="{FF2B5EF4-FFF2-40B4-BE49-F238E27FC236}">
                <a16:creationId xmlns:a16="http://schemas.microsoft.com/office/drawing/2014/main" id="{936470AF-9603-D44D-BB9D-7C6D435E8E84}"/>
              </a:ext>
            </a:extLst>
          </p:cNvPr>
          <p:cNvSpPr txBox="1"/>
          <p:nvPr/>
        </p:nvSpPr>
        <p:spPr>
          <a:xfrm>
            <a:off x="4688434" y="4608613"/>
            <a:ext cx="1346606" cy="461665"/>
          </a:xfrm>
          <a:prstGeom prst="rect">
            <a:avLst/>
          </a:prstGeom>
          <a:noFill/>
        </p:spPr>
        <p:txBody>
          <a:bodyPr wrap="square" rtlCol="0">
            <a:spAutoFit/>
          </a:bodyPr>
          <a:lstStyle/>
          <a:p>
            <a:r>
              <a:rPr lang="en-US" sz="2400" dirty="0"/>
              <a:t>SSU</a:t>
            </a:r>
          </a:p>
        </p:txBody>
      </p:sp>
      <p:sp>
        <p:nvSpPr>
          <p:cNvPr id="13" name="TextBox 12">
            <a:extLst>
              <a:ext uri="{FF2B5EF4-FFF2-40B4-BE49-F238E27FC236}">
                <a16:creationId xmlns:a16="http://schemas.microsoft.com/office/drawing/2014/main" id="{CE86B754-BB19-BF48-A49F-8D10181B3AB8}"/>
              </a:ext>
            </a:extLst>
          </p:cNvPr>
          <p:cNvSpPr txBox="1"/>
          <p:nvPr/>
        </p:nvSpPr>
        <p:spPr>
          <a:xfrm>
            <a:off x="5887283" y="1214312"/>
            <a:ext cx="2720617" cy="830997"/>
          </a:xfrm>
          <a:prstGeom prst="rect">
            <a:avLst/>
          </a:prstGeom>
          <a:noFill/>
        </p:spPr>
        <p:txBody>
          <a:bodyPr wrap="none" rtlCol="0">
            <a:spAutoFit/>
          </a:bodyPr>
          <a:lstStyle/>
          <a:p>
            <a:r>
              <a:rPr lang="en-US" dirty="0"/>
              <a:t>Nascent Polypeptide</a:t>
            </a:r>
          </a:p>
          <a:p>
            <a:r>
              <a:rPr lang="en-US" dirty="0"/>
              <a:t> (in the exit tunnel)</a:t>
            </a:r>
          </a:p>
        </p:txBody>
      </p:sp>
      <p:sp>
        <p:nvSpPr>
          <p:cNvPr id="14" name="Down Arrow 13">
            <a:extLst>
              <a:ext uri="{FF2B5EF4-FFF2-40B4-BE49-F238E27FC236}">
                <a16:creationId xmlns:a16="http://schemas.microsoft.com/office/drawing/2014/main" id="{47BAD661-E0F2-1B45-AF7D-099DE9BF5760}"/>
              </a:ext>
            </a:extLst>
          </p:cNvPr>
          <p:cNvSpPr/>
          <p:nvPr/>
        </p:nvSpPr>
        <p:spPr>
          <a:xfrm rot="4478543">
            <a:off x="4943057" y="1390495"/>
            <a:ext cx="181793" cy="15174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97E1B5F7-3700-8C4B-9322-51E8609F9B42}"/>
              </a:ext>
            </a:extLst>
          </p:cNvPr>
          <p:cNvSpPr/>
          <p:nvPr/>
        </p:nvSpPr>
        <p:spPr>
          <a:xfrm rot="14104879">
            <a:off x="3080894" y="4065201"/>
            <a:ext cx="181793" cy="15174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6BC5783-544B-5743-B665-3DE05DFAF66B}"/>
              </a:ext>
            </a:extLst>
          </p:cNvPr>
          <p:cNvSpPr txBox="1"/>
          <p:nvPr/>
        </p:nvSpPr>
        <p:spPr>
          <a:xfrm>
            <a:off x="940487" y="5212291"/>
            <a:ext cx="1747466" cy="369332"/>
          </a:xfrm>
          <a:prstGeom prst="rect">
            <a:avLst/>
          </a:prstGeom>
          <a:noFill/>
        </p:spPr>
        <p:txBody>
          <a:bodyPr wrap="none" rtlCol="0">
            <a:spAutoFit/>
          </a:bodyPr>
          <a:lstStyle/>
          <a:p>
            <a:r>
              <a:rPr lang="en-US" dirty="0"/>
              <a:t>Decoding Center</a:t>
            </a:r>
          </a:p>
        </p:txBody>
      </p:sp>
    </p:spTree>
    <p:extLst>
      <p:ext uri="{BB962C8B-B14F-4D97-AF65-F5344CB8AC3E}">
        <p14:creationId xmlns:p14="http://schemas.microsoft.com/office/powerpoint/2010/main" val="304207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3" grpId="0"/>
      <p:bldP spid="14" grpId="0" animBg="1"/>
      <p:bldP spid="1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F5DED46-FA5D-74DF-0194-ED54DCE3390D}"/>
              </a:ext>
            </a:extLst>
          </p:cNvPr>
          <p:cNvPicPr>
            <a:picLocks noChangeAspect="1"/>
          </p:cNvPicPr>
          <p:nvPr/>
        </p:nvPicPr>
        <p:blipFill>
          <a:blip r:embed="rId2"/>
          <a:stretch>
            <a:fillRect/>
          </a:stretch>
        </p:blipFill>
        <p:spPr>
          <a:xfrm>
            <a:off x="1047750" y="793750"/>
            <a:ext cx="7048500" cy="5270500"/>
          </a:xfrm>
          <a:prstGeom prst="rect">
            <a:avLst/>
          </a:prstGeom>
        </p:spPr>
      </p:pic>
      <p:pic>
        <p:nvPicPr>
          <p:cNvPr id="15" name="Picture 14">
            <a:extLst>
              <a:ext uri="{FF2B5EF4-FFF2-40B4-BE49-F238E27FC236}">
                <a16:creationId xmlns:a16="http://schemas.microsoft.com/office/drawing/2014/main" id="{2C375EE0-61D7-FDFC-BB21-ABCF3C2DFB0C}"/>
              </a:ext>
            </a:extLst>
          </p:cNvPr>
          <p:cNvPicPr>
            <a:picLocks noChangeAspect="1"/>
          </p:cNvPicPr>
          <p:nvPr/>
        </p:nvPicPr>
        <p:blipFill>
          <a:blip r:embed="rId3"/>
          <a:stretch>
            <a:fillRect/>
          </a:stretch>
        </p:blipFill>
        <p:spPr>
          <a:xfrm>
            <a:off x="276815" y="0"/>
            <a:ext cx="8862422" cy="6553200"/>
          </a:xfrm>
          <a:prstGeom prst="rect">
            <a:avLst/>
          </a:prstGeom>
        </p:spPr>
      </p:pic>
    </p:spTree>
    <p:extLst>
      <p:ext uri="{BB962C8B-B14F-4D97-AF65-F5344CB8AC3E}">
        <p14:creationId xmlns:p14="http://schemas.microsoft.com/office/powerpoint/2010/main" val="1537917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tab_27_04">
            <a:extLst>
              <a:ext uri="{FF2B5EF4-FFF2-40B4-BE49-F238E27FC236}">
                <a16:creationId xmlns:a16="http://schemas.microsoft.com/office/drawing/2014/main" id="{A5761EBC-E291-7F4F-B576-71080DA46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8531225"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extBox 5">
            <a:extLst>
              <a:ext uri="{FF2B5EF4-FFF2-40B4-BE49-F238E27FC236}">
                <a16:creationId xmlns:a16="http://schemas.microsoft.com/office/drawing/2014/main" id="{1FA7471D-0863-4044-BA3B-06BB6B368908}"/>
              </a:ext>
            </a:extLst>
          </p:cNvPr>
          <p:cNvSpPr txBox="1">
            <a:spLocks noChangeArrowheads="1"/>
          </p:cNvSpPr>
          <p:nvPr/>
        </p:nvSpPr>
        <p:spPr bwMode="auto">
          <a:xfrm>
            <a:off x="1066800" y="152400"/>
            <a:ext cx="2620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Bacterial Ribosome</a:t>
            </a:r>
          </a:p>
        </p:txBody>
      </p:sp>
      <p:sp>
        <p:nvSpPr>
          <p:cNvPr id="55305" name="TextBox 3">
            <a:extLst>
              <a:ext uri="{FF2B5EF4-FFF2-40B4-BE49-F238E27FC236}">
                <a16:creationId xmlns:a16="http://schemas.microsoft.com/office/drawing/2014/main" id="{156EA1BE-5209-0443-BE8D-D863CB52BC1D}"/>
              </a:ext>
            </a:extLst>
          </p:cNvPr>
          <p:cNvSpPr txBox="1">
            <a:spLocks noChangeArrowheads="1"/>
          </p:cNvSpPr>
          <p:nvPr/>
        </p:nvSpPr>
        <p:spPr bwMode="auto">
          <a:xfrm>
            <a:off x="5562600" y="304800"/>
            <a:ext cx="2373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Bacterial rRNAs</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6447</TotalTime>
  <Words>1031</Words>
  <Application>Microsoft Macintosh PowerPoint</Application>
  <PresentationFormat>On-screen Show (4:3)</PresentationFormat>
  <Paragraphs>149</Paragraphs>
  <Slides>37</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Arial Narrow</vt:lpstr>
      <vt:lpstr>Calibri</vt:lpstr>
      <vt:lpstr>Times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John Wiley &amp; Sons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Biochemistry 3/e</dc:title>
  <dc:subject/>
  <dc:creator>Voet et al.</dc:creator>
  <cp:keywords/>
  <dc:description/>
  <cp:lastModifiedBy>Williams, Loren D</cp:lastModifiedBy>
  <cp:revision>149</cp:revision>
  <dcterms:created xsi:type="dcterms:W3CDTF">2011-04-28T01:41:47Z</dcterms:created>
  <dcterms:modified xsi:type="dcterms:W3CDTF">2024-04-23T12:34:43Z</dcterms:modified>
  <cp:category/>
</cp:coreProperties>
</file>