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355" r:id="rId2"/>
    <p:sldId id="356" r:id="rId3"/>
    <p:sldId id="360" r:id="rId4"/>
    <p:sldId id="359" r:id="rId5"/>
    <p:sldId id="357" r:id="rId6"/>
    <p:sldId id="264" r:id="rId7"/>
    <p:sldId id="358" r:id="rId8"/>
    <p:sldId id="265" r:id="rId9"/>
    <p:sldId id="266" r:id="rId10"/>
    <p:sldId id="267" r:id="rId11"/>
    <p:sldId id="361" r:id="rId12"/>
    <p:sldId id="330" r:id="rId13"/>
    <p:sldId id="329" r:id="rId14"/>
    <p:sldId id="333" r:id="rId15"/>
    <p:sldId id="336" r:id="rId16"/>
    <p:sldId id="354" r:id="rId17"/>
    <p:sldId id="349" r:id="rId18"/>
    <p:sldId id="350" r:id="rId19"/>
    <p:sldId id="269" r:id="rId20"/>
    <p:sldId id="270" r:id="rId21"/>
    <p:sldId id="271" r:id="rId22"/>
    <p:sldId id="272" r:id="rId23"/>
    <p:sldId id="352" r:id="rId24"/>
    <p:sldId id="268" r:id="rId25"/>
    <p:sldId id="283" r:id="rId26"/>
    <p:sldId id="278" r:id="rId27"/>
    <p:sldId id="279" r:id="rId28"/>
    <p:sldId id="322" r:id="rId29"/>
    <p:sldId id="280" r:id="rId30"/>
    <p:sldId id="281" r:id="rId31"/>
    <p:sldId id="261" r:id="rId32"/>
    <p:sldId id="324" r:id="rId33"/>
    <p:sldId id="284" r:id="rId34"/>
    <p:sldId id="351" r:id="rId35"/>
    <p:sldId id="286" r:id="rId36"/>
    <p:sldId id="288" r:id="rId37"/>
    <p:sldId id="338" r:id="rId38"/>
    <p:sldId id="28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62"/>
  </p:normalViewPr>
  <p:slideViewPr>
    <p:cSldViewPr>
      <p:cViewPr>
        <p:scale>
          <a:sx n="91" d="100"/>
          <a:sy n="91" d="100"/>
        </p:scale>
        <p:origin x="12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79" d="100"/>
          <a:sy n="79" d="100"/>
        </p:scale>
        <p:origin x="-28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9B7E792-0B85-5143-A517-ACC8A4A90F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62E89BD-58AE-C84C-8EA8-D6B8418A1B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715490D-1CE6-274D-8EB6-2DCFD9E106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C0DAA7F0-55EF-A948-A43E-0E26E65097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40047C43-2C9B-9141-865B-0EFCACB0CB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48DA4D0C-2421-9A4A-997B-14000F5A8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2C7204-C0F1-3D4C-8A83-5A8EF88D3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5401240-FCEC-D44F-9A08-31DEF7098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FFC49C1-EC82-8941-AD40-A1046E7C32A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405D17C-9516-3C42-9FC0-5DD92EDDE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DBB1FB8-8C52-8347-95B4-051FE3216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9FC6689F-A364-A146-A546-BE2BACAEF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CB91725-42CF-C34A-BD52-866C3090CC5B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A30AA7D-C646-1F42-B559-45F0A72FA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53134D0-BC62-1A49-8963-81FB3B7F5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67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0B0CA7A-62A9-EC41-86CE-BDFD8748A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E16D17-84DB-B042-A21E-30FE73F6C8A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513AA24-15E5-9C40-91EE-14FCBBA21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7F73466-7458-E849-8236-127E9EAD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37781B66-0386-C442-9BB0-EC5F32360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E7E0BF2-8DB8-4349-A348-17664B1010E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3094699-95A6-D141-ACFB-F60CE9730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9FD6699-571B-4B49-B0FF-E241A103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A016FCE-63D5-C64E-B2CD-4D38ABBAE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4BD000F-6BDA-4E48-B009-72238EC539F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995A237-33F3-064D-A347-3926C807E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CF24228-A31C-8446-822E-824EE4DF1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3C85D05C-A21C-D54D-94E1-BB45F524B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FB91D6C-383A-B144-BCCD-412EDAD4866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A4CAC36-BF68-E942-948C-B6227BEDB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CA80C5C-116B-6D4A-BB80-C827708BD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B91BA2F-5858-AC41-8F92-69EC8D144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FB33AA4-518C-B441-81F1-871D8EBA7166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03D75E9-D384-4447-9B67-52402F972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18F306A-E78C-5C40-8FC3-C8B8012D1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BA66A826-C566-914D-8769-EF4E921EA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DDF5EBD-485F-804F-8D4A-E759976159F8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C4DE881-47CD-8D49-BA23-0CE7681D7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AC8BF63-18D8-D84B-BD32-B17C121D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684EA8D1-2F7E-E245-A515-604E51B3E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79C75F2-092C-B542-991A-52315B68838E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3AFD346-CA19-014A-B22B-964C68B02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F21B096-F6BD-D94B-AF76-F64AFB7A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38CA9225-861A-414D-B1D3-6FBD19E20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A0A09E4-899C-9045-ABF3-623B40012611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32029F6-0FD1-7249-B031-45F179ABF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7584662-D2D3-1245-9EB1-45490281C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E96D275B-C028-1243-B6B7-2C90D75FC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8356556-6156-3F4A-BC6F-8E511FBE03BF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11470EA-93DA-7E48-A4B6-0C20822BE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854CD3-FF52-4C48-A285-C6A0A2E95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882B5DF-B672-D144-93D8-4CB116AAA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D6730E7-3D88-6D42-BFAF-3456820AA4D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511AD73-E9E7-A24E-A278-C356D23ED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2B5FBD-CCB6-1540-B073-3C8F9E948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48EE763-3103-A24E-9B76-8EE07DFDD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AAEF737-75EE-8642-8562-BCC5D085BEED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5B41D5C-B621-3144-8FFA-55F98908F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3973740-EB50-C341-B598-8414CFCE2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91B38E98-C61F-D142-85FF-996BC4065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BC8C503-FDA8-BD4F-A64C-4C95C8392B0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106EA46-20B5-0143-942B-B724DB11F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093D210-A0A1-7748-B143-FB6693175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008754C9-5F5F-EB4E-924B-A7A22EEFB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B262CE6-7E6A-C14D-BCB2-4E7108206CE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4900319-BA5D-334A-8C05-17B779F35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887439E-54DD-134F-A6C5-7D0BCE6DF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38F5CA5-CFFA-6147-95B2-9455182E2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11230AA-37BF-FD4A-B5A6-D554A7AB9B2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630247B-D5BE-B945-B6E9-46D7F908C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FC7973-AA92-044C-BEEA-571D2D8A8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1B692B5-FA63-8448-A18C-A7262242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8DF726-16ED-CC48-9954-FC38EA3E022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6E2F3DE-C5E6-E547-B14C-42825D1EA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2D74220-6CBF-1044-953C-BF24D810B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3168DBF-1E01-7A4A-B693-E55BD1DEA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818408D-4556-6F4A-A360-A6EA77DD90C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B75770F-95F4-E843-B6E2-6CBF9825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29DC25C-8314-2E43-861F-3D5CAAA0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10CC099E-4D88-8746-BC80-27BBC4E20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C020D9-4ED6-9545-92A9-1504BEEE8FF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6DD90C9-C21F-6444-B4FD-0CA0A6A48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FF5FFE-70CB-6B49-AF89-D145CADC0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2AF5094C-64FB-074C-90DA-2E7E0CC20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D7169AA-38BB-3A4E-93AF-BE00D0C9492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51874C9-E99D-A845-93DA-FB10755B4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6418700-10C7-EB4C-91EC-34D3A999F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41B98B47-A1F1-E746-824D-F9385A411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F151B8B-813F-AA4E-A622-A7715C9AA90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72E9517-2AB8-C740-992A-C7E89FAA0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038408A-4C7F-EB49-BCD5-CA7E36429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7D87C1C6-6E4A-C548-8F6A-C3EEF5851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7D3F79C-63A1-9049-8ADB-91C59029050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DB5BD3A-542F-6945-AEA6-049A2ADD5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CB7F70C-E88F-F74B-81D3-23C8A2BF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8A5E8-2336-B64B-BED0-760DC98DF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EF225-EA6C-8046-A776-D1A1A0628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A8356-39F1-2C48-A926-8F24C975F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BF572-02C1-4343-BBA7-A80F5BEC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507E39-1CD4-874C-A6E7-599672044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16ACC-AC6C-3744-B94A-2DA88D979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875EB-ED6E-014E-B223-D5F9E043B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21D42-B697-B848-93B6-847AED79E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7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92E7FB-FE6E-4546-8BC8-C7D1665A0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172DD-2F6E-ED4E-9241-751AC2341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783D4-A157-5642-98E4-1A48521CB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D8494-B70E-DE4B-8CCF-991F6217D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42399-E06D-7F43-90F6-33A2DFAA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E6D61-625D-2241-82A1-6779353C1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915DC-608D-D64A-9B4E-E9186637A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B0344-A097-6847-BF69-961E20658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5F50C-23C4-8C46-81E9-18F95ECF8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CF5E8C-8FF7-8442-82C5-94A555A00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D7F61-0F3D-E947-BF75-C265D9A25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5EDC4-AD2E-3543-8991-90F3D3B9A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87B68-C151-E449-9B19-9FB5C70CC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966D0-4712-F443-B5CC-B8EB58FDB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26FA00-1A3D-3D4C-80E3-7DC77803A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2BCA7-90A3-264C-8100-6BF31F397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7BA6F-9A4F-C447-8BDD-4FC8ECADC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F26491-648A-8842-B114-B1AC2A0C6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7D72B7-C13C-414F-911E-4EBEDEC65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22C5A-589F-FE46-8308-E5B328C72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4D201D-A315-AC41-B01B-66EBA9382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0CB06A-EC1F-1041-A73A-C36658A72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BC1561-8E0F-D64B-BD7D-C2C9AC7CE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C4B0C-5FE8-254B-AE1C-4B224C2E0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A5C1-ED6C-144D-BCAA-13E9E3E0D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257695-A36A-E347-AAD3-D248AE9AB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547898-7AD2-4A4F-91C3-9A64447C3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1CEC0-96C2-744A-A7C7-1C687A532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6B79-5701-344C-B16B-EBD8072F1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C0AA1-2221-2A42-9AD7-AF3A6E56E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87389-7A21-A048-AE75-809C14628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FECA7-BF17-5544-8EAB-9E89EFB4F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2FD45-8629-FE45-93D3-D28A88CCB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CD459-091F-424F-B985-7BB6FF0CF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4B8B8-8944-314E-A8D8-94CF06D6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3FC5-1F1A-8543-925B-12D0574F3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05F2C1-9268-F441-942A-A965473BF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40E60E-E104-CC4C-A0F6-62495BB9A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F12F41-EDDB-4848-A00A-38CE23D32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D25635-B65E-1F47-8399-C16440AB66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02AE65-135A-A84A-9368-4B0D82ABF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BC55B0-C54A-E341-BF9F-3B032C48D1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36986-CA47-60C4-0847-A3FE7CBDD95A}"/>
              </a:ext>
            </a:extLst>
          </p:cNvPr>
          <p:cNvSpPr txBox="1"/>
          <p:nvPr/>
        </p:nvSpPr>
        <p:spPr>
          <a:xfrm>
            <a:off x="533400" y="1143000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font00000000296cb553"/>
              </a:rPr>
              <a:t>Large, multicellular animals require proteins to transport and store oxygen. </a:t>
            </a:r>
            <a:endParaRPr lang="en-US" dirty="0"/>
          </a:p>
          <a:p>
            <a:endParaRPr lang="en-US" sz="2400" dirty="0">
              <a:effectLst/>
              <a:latin typeface="font00000000296cb553"/>
            </a:endParaRPr>
          </a:p>
          <a:p>
            <a:r>
              <a:rPr lang="en-US" sz="2400" dirty="0">
                <a:effectLst/>
                <a:latin typeface="font00000000296cb553"/>
              </a:rPr>
              <a:t>Oxygen (O</a:t>
            </a:r>
            <a:r>
              <a:rPr lang="en-US" sz="2400" baseline="-25000" dirty="0">
                <a:effectLst/>
                <a:latin typeface="font00000000296cb553"/>
              </a:rPr>
              <a:t>2</a:t>
            </a:r>
            <a:r>
              <a:rPr lang="en-US" sz="2400" dirty="0">
                <a:effectLst/>
                <a:latin typeface="font00000000296cb553"/>
              </a:rPr>
              <a:t>) is not very soluble in aqueous media and cannot be carried to tissues or within cells in sufficient quantity if it is simply dissolved in blood serum or cytosol. </a:t>
            </a:r>
          </a:p>
          <a:p>
            <a:endParaRPr lang="en-US" sz="2400" dirty="0">
              <a:effectLst/>
              <a:latin typeface="font00000000296cb553"/>
            </a:endParaRPr>
          </a:p>
        </p:txBody>
      </p:sp>
    </p:spTree>
    <p:extLst>
      <p:ext uri="{BB962C8B-B14F-4D97-AF65-F5344CB8AC3E}">
        <p14:creationId xmlns:p14="http://schemas.microsoft.com/office/powerpoint/2010/main" val="104201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_07_04">
            <a:extLst>
              <a:ext uri="{FF2B5EF4-FFF2-40B4-BE49-F238E27FC236}">
                <a16:creationId xmlns:a16="http://schemas.microsoft.com/office/drawing/2014/main" id="{A88E8464-DF41-9646-9925-2ADCE95E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796636"/>
            <a:ext cx="5991224" cy="453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>
            <a:extLst>
              <a:ext uri="{FF2B5EF4-FFF2-40B4-BE49-F238E27FC236}">
                <a16:creationId xmlns:a16="http://schemas.microsoft.com/office/drawing/2014/main" id="{5A4643EB-6E0D-784B-A88C-453C81C9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51" y="2646152"/>
            <a:ext cx="2871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= 2.8 torr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when Y=0.5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(50% Mb is occupied)</a:t>
            </a: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08776065-7AFC-7E43-A73D-B053C158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991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 (fraction saturation) rises sharply with pO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then levels off as it reaches a maximum. MB is a monomer. It binds to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non-cooperatively. The binding curve is a simple hyperbola.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6F8CF446-9EB4-974B-AAB3-E2637458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" y="1354765"/>
            <a:ext cx="3124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82BB4-D0A7-AF1B-D7BD-20DB1474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2" y="190660"/>
            <a:ext cx="355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Mb + O</a:t>
            </a:r>
            <a:r>
              <a:rPr lang="en-US" altLang="en-US" baseline="-25000" dirty="0"/>
              <a:t>2</a:t>
            </a:r>
            <a:r>
              <a:rPr lang="en-US" altLang="en-US" dirty="0"/>
              <a:t> = MbO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</a:t>
            </a:r>
            <a:r>
              <a:rPr lang="en-US" altLang="en-US" baseline="-25000" dirty="0" err="1"/>
              <a:t>d</a:t>
            </a:r>
            <a:r>
              <a:rPr lang="en-US" altLang="en-US" dirty="0"/>
              <a:t> = ([Mb] [O</a:t>
            </a:r>
            <a:r>
              <a:rPr lang="en-US" altLang="en-US" baseline="-25000" dirty="0"/>
              <a:t>2</a:t>
            </a:r>
            <a:r>
              <a:rPr lang="en-US" altLang="en-US" dirty="0"/>
              <a:t>]) / [MbO</a:t>
            </a:r>
            <a:r>
              <a:rPr lang="en-US" altLang="en-US" baseline="-25000" dirty="0"/>
              <a:t>2</a:t>
            </a:r>
            <a:r>
              <a:rPr lang="en-US" altLang="en-US" dirty="0"/>
              <a:t>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E02F5-7B9C-BEBE-95DC-9EA7630E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63842"/>
            <a:ext cx="6292850" cy="5047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F5AFB-F41B-ED06-BC82-B6E97283B87D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 (Hb)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711152-4E37-AEDB-5A0E-959C6B26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11347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Hb is a tetramer, with cooperative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binding: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Four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 sites are ‘linked’.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 at one site influences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 at the other three binding sites.</a:t>
            </a:r>
          </a:p>
        </p:txBody>
      </p:sp>
    </p:spTree>
    <p:extLst>
      <p:ext uri="{BB962C8B-B14F-4D97-AF65-F5344CB8AC3E}">
        <p14:creationId xmlns:p14="http://schemas.microsoft.com/office/powerpoint/2010/main" val="119566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>
            <a:extLst>
              <a:ext uri="{FF2B5EF4-FFF2-40B4-BE49-F238E27FC236}">
                <a16:creationId xmlns:a16="http://schemas.microsoft.com/office/drawing/2014/main" id="{813DA65E-8F49-5C46-BE52-D4059672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Hb binds cooperatively to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Hb has four subunits (four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sites)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to one subunit increases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affinity of other subunits.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E909B-9AC0-1247-9666-222C80829198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E935B1C-C3B4-1E4D-A01C-8D487589E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2057400"/>
            <a:ext cx="5786437" cy="439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1F4BF977-8718-E146-9CB1-2F5BAD719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2" y="874931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iron-containing oxygen-transport metalloprotein in the red blood cells of vertebrates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binds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respiratory organs (lungs or gills) releases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tissues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binds 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tissues and releases it in lungs/gills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a tetramer of four subunits (each a polypeptide chain)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with two α subunits (141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aa's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and two β subunits (146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aa's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α2β2 (here </a:t>
            </a:r>
            <a:r>
              <a:rPr lang="en-US" altLang="en-US" dirty="0">
                <a:latin typeface="Symbol" pitchFamily="2" charset="2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 not refer to </a:t>
            </a:r>
            <a:r>
              <a:rPr lang="en-US" altLang="en-US" dirty="0">
                <a:latin typeface="Symbol" pitchFamily="2" charset="2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-helices and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-sheets)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 and β subunits both resemble myoglobin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 and β subunits are similar in sequence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both form </a:t>
            </a:r>
            <a:r>
              <a:rPr lang="en-US" alt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-helical globin folds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 infants, 2 α chains and 2 </a:t>
            </a:r>
            <a:r>
              <a:rPr lang="en-US" altLang="en-US" dirty="0" err="1">
                <a:latin typeface="Symbol" pitchFamily="2" charset="2"/>
                <a:cs typeface="Arial" panose="020B0604020202020204" pitchFamily="34" charset="0"/>
              </a:rPr>
              <a:t>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chains.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16897-4367-4D4C-9BE4-EF9D721D8021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 (Hb)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C4DBD9C5-B8EC-0C49-8068-04E34CFA5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943"/>
            <a:ext cx="7086600" cy="53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C9BA-B7E8-C543-BE21-7D420ED16800}"/>
              </a:ext>
            </a:extLst>
          </p:cNvPr>
          <p:cNvSpPr txBox="1"/>
          <p:nvPr/>
        </p:nvSpPr>
        <p:spPr>
          <a:xfrm>
            <a:off x="12954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v Hemoglobin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EA25CA67-92FC-7445-8B0C-09FC90E2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638"/>
            <a:ext cx="91440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AFF74EE0-8317-3840-BD0E-63828E14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Binding: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Binding sites are ‘linked’. Events at one binding site influence other binding sites.</a:t>
            </a: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CB7047A4-471C-D74C-AD76-8A6692B0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63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Three-ring binder analogy suggested by Tech student Scott Thourson, Biochem 6501, fall 2013</a:t>
            </a:r>
          </a:p>
        </p:txBody>
      </p:sp>
    </p:spTree>
    <p:extLst>
      <p:ext uri="{BB962C8B-B14F-4D97-AF65-F5344CB8AC3E}">
        <p14:creationId xmlns:p14="http://schemas.microsoft.com/office/powerpoint/2010/main" val="283115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F4FE69F-B995-9B4C-8970-13CFBCC2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869952"/>
            <a:ext cx="4343400" cy="49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C9BA-B7E8-C543-BE21-7D420ED16800}"/>
              </a:ext>
            </a:extLst>
          </p:cNvPr>
          <p:cNvSpPr txBox="1"/>
          <p:nvPr/>
        </p:nvSpPr>
        <p:spPr>
          <a:xfrm>
            <a:off x="12954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  v      Hemoglobin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D74F4E11-F7C0-D14B-A588-0BED6DC9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02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>
            <a:extLst>
              <a:ext uri="{FF2B5EF4-FFF2-40B4-BE49-F238E27FC236}">
                <a16:creationId xmlns:a16="http://schemas.microsoft.com/office/drawing/2014/main" id="{BB1D45CB-FC71-6E4A-B2A1-87E4566A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438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7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>
            <a:extLst>
              <a:ext uri="{FF2B5EF4-FFF2-40B4-BE49-F238E27FC236}">
                <a16:creationId xmlns:a16="http://schemas.microsoft.com/office/drawing/2014/main" id="{C99F2CEE-8C94-7542-9DE0-BE2A43E3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763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oxygen affinity of (O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-hemoglobin is ~300 times greater than that of deoxy-hemoglobin [(O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-hemoglobin].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two states: tense (blue, deoxygenated) (T) and relaxed (red, oxygenated) (R).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has greater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affinity, favored 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binding, high pH, low CO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low 2,3 BPG	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has lower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affinity, favored 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low pH, high CO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high 2,3 BPG favor T state (release of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regulated by binding effector molecules at sites other than the active site (2,3 BPG).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5AE4C-BC4E-3F43-80D9-49E3AF93D97F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>
            <a:extLst>
              <a:ext uri="{FF2B5EF4-FFF2-40B4-BE49-F238E27FC236}">
                <a16:creationId xmlns:a16="http://schemas.microsoft.com/office/drawing/2014/main" id="{9BB285C0-C485-B94F-9F52-E6B5774D7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subunit contains one Fe-heme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no bound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=&gt; hemoglobin is in the T state (Tense State)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binding of one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one iron shifts the position of that Fe into the plane of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porphryn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ring,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shifts the proximal His, on the other side of the Fe, (His F8],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shifts the position of helix F,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changes the interfaces between the subunits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changes the other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binding sites (increases their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affinity)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 at the other three hemes increases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Linkage between the Fe the proximal His causes tertiary changes that transmit effects to other subunits.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FB3B9-B42A-E740-A79D-AB53593C0AA8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_07_05a">
            <a:extLst>
              <a:ext uri="{FF2B5EF4-FFF2-40B4-BE49-F238E27FC236}">
                <a16:creationId xmlns:a16="http://schemas.microsoft.com/office/drawing/2014/main" id="{CAED272E-F845-F54C-933F-8D507E99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41300"/>
            <a:ext cx="66675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67500378-B325-5946-94F4-F068063E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7-5 part 1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B190A6E-B47C-0949-917C-F3715BE8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151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T-state,</a:t>
            </a:r>
          </a:p>
          <a:p>
            <a:r>
              <a:rPr lang="en-US" altLang="en-US" dirty="0"/>
              <a:t>Low 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affinity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3B2CE-ECAB-98DC-8D4C-22DED1FB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961"/>
            <a:ext cx="6353175" cy="5070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6BFC5-CF4E-C868-D610-54A9D37404EE}"/>
              </a:ext>
            </a:extLst>
          </p:cNvPr>
          <p:cNvSpPr txBox="1"/>
          <p:nvPr/>
        </p:nvSpPr>
        <p:spPr>
          <a:xfrm>
            <a:off x="3810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(Mb)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10DF4-22EB-2416-CEC1-B3BF36159C64}"/>
              </a:ext>
            </a:extLst>
          </p:cNvPr>
          <p:cNvSpPr txBox="1"/>
          <p:nvPr/>
        </p:nvSpPr>
        <p:spPr>
          <a:xfrm>
            <a:off x="6400800" y="745810"/>
            <a:ext cx="2486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Mb contains one Fe atom that b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inds reversibly to O</a:t>
            </a:r>
            <a:r>
              <a:rPr lang="en-US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C7EFD-9301-BAD5-2D53-518A392E83EA}"/>
              </a:ext>
            </a:extLst>
          </p:cNvPr>
          <p:cNvSpPr txBox="1"/>
          <p:nvPr/>
        </p:nvSpPr>
        <p:spPr>
          <a:xfrm>
            <a:off x="3886200" y="4872379"/>
            <a:ext cx="441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 +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           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3200" dirty="0"/>
          </a:p>
        </p:txBody>
      </p:sp>
      <p:pic>
        <p:nvPicPr>
          <p:cNvPr id="2052" name="Picture 4" descr="What is the meaning of a 'reverse reaction'? - Quora">
            <a:extLst>
              <a:ext uri="{FF2B5EF4-FFF2-40B4-BE49-F238E27FC236}">
                <a16:creationId xmlns:a16="http://schemas.microsoft.com/office/drawing/2014/main" id="{7EC6AA90-EBDA-9177-2944-3401F1FD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5271388"/>
            <a:ext cx="1077851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6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_07_05b">
            <a:extLst>
              <a:ext uri="{FF2B5EF4-FFF2-40B4-BE49-F238E27FC236}">
                <a16:creationId xmlns:a16="http://schemas.microsoft.com/office/drawing/2014/main" id="{0E1F2925-D3A5-DF40-A13C-42406FD0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41300"/>
            <a:ext cx="621665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>
            <a:extLst>
              <a:ext uri="{FF2B5EF4-FFF2-40B4-BE49-F238E27FC236}">
                <a16:creationId xmlns:a16="http://schemas.microsoft.com/office/drawing/2014/main" id="{F8F47CDF-00AC-EA49-91E7-2839B918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7-5 part 2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9E08DEDE-B0C2-AE49-B691-7AF7655D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234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R-state,</a:t>
            </a:r>
          </a:p>
          <a:p>
            <a:r>
              <a:rPr lang="en-US" altLang="en-US" dirty="0"/>
              <a:t>High 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affinity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ig_07_06">
            <a:extLst>
              <a:ext uri="{FF2B5EF4-FFF2-40B4-BE49-F238E27FC236}">
                <a16:creationId xmlns:a16="http://schemas.microsoft.com/office/drawing/2014/main" id="{965C9821-40FB-DA4E-8198-8B7A28E3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17500"/>
            <a:ext cx="66849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ig_07_07">
            <a:extLst>
              <a:ext uri="{FF2B5EF4-FFF2-40B4-BE49-F238E27FC236}">
                <a16:creationId xmlns:a16="http://schemas.microsoft.com/office/drawing/2014/main" id="{EAEDF72D-6F29-4948-BE45-CD04B38C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17500"/>
            <a:ext cx="82216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>
            <a:extLst>
              <a:ext uri="{FF2B5EF4-FFF2-40B4-BE49-F238E27FC236}">
                <a16:creationId xmlns:a16="http://schemas.microsoft.com/office/drawing/2014/main" id="{C33CB604-EFAF-D442-AF9C-2D63DDEF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7-7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7764E9DD-4F32-3448-AB59-05E30357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29337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>
            <a:extLst>
              <a:ext uri="{FF2B5EF4-FFF2-40B4-BE49-F238E27FC236}">
                <a16:creationId xmlns:a16="http://schemas.microsoft.com/office/drawing/2014/main" id="{017D235C-B675-D047-AB86-63AE37C9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391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Cooperativity: The Hill coefficient 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describes cooperativity of ligand binding to proteins (or other macromolecules). The Hill coefficient is around 3 for hemoglobin.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n&gt;1  - Positively cooperativity: Once one ligand molecule is bound to the protein, the affinity for other ligands increases.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n&lt;1  - Negatively cooperativity: Once one ligand molecule is bound to the protein, the affinity for other ligands decreases.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n=1  - Noncooperative cooperativity: The affinity of the protein for a ligand molecule is independent on whether or not other ligands are already bound.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ig_07_05">
            <a:extLst>
              <a:ext uri="{FF2B5EF4-FFF2-40B4-BE49-F238E27FC236}">
                <a16:creationId xmlns:a16="http://schemas.microsoft.com/office/drawing/2014/main" id="{21076037-DC39-FF41-B239-55AD32C1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236"/>
            <a:ext cx="6096000" cy="30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3">
            <a:extLst>
              <a:ext uri="{FF2B5EF4-FFF2-40B4-BE49-F238E27FC236}">
                <a16:creationId xmlns:a16="http://schemas.microsoft.com/office/drawing/2014/main" id="{8B56264B-7955-B341-8283-AA950DAF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" y="2895600"/>
            <a:ext cx="9144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When oxygen binds to </a:t>
            </a:r>
            <a:r>
              <a:rPr lang="en-US" altLang="en-US" sz="1800" dirty="0" err="1"/>
              <a:t>hemogolobin</a:t>
            </a:r>
            <a:r>
              <a:rPr lang="en-US" altLang="en-US" sz="1800" dirty="0"/>
              <a:t>, atoms move, subunits move.</a:t>
            </a:r>
          </a:p>
          <a:p>
            <a:r>
              <a:rPr lang="en-US" altLang="en-US" sz="1800" dirty="0"/>
              <a:t>The iron atom that binds to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moves into the plane of the porphyrin (0.6 </a:t>
            </a:r>
            <a:r>
              <a:rPr lang="en-US" altLang="en-US" sz="1800" dirty="0" err="1"/>
              <a:t>Å</a:t>
            </a:r>
            <a:r>
              <a:rPr lang="en-US" altLang="en-US" sz="1800" dirty="0"/>
              <a:t>). </a:t>
            </a:r>
          </a:p>
          <a:p>
            <a:r>
              <a:rPr lang="en-US" altLang="en-US" sz="1800" dirty="0"/>
              <a:t>The proximal histidine shifts with the iron toward the porphyrin ring.</a:t>
            </a:r>
          </a:p>
          <a:p>
            <a:r>
              <a:rPr lang="en-US" altLang="en-US" sz="1800" dirty="0"/>
              <a:t>Helix F8 moves with the proximal histidine</a:t>
            </a:r>
          </a:p>
          <a:p>
            <a:r>
              <a:rPr lang="en-US" altLang="en-US" sz="1800" dirty="0"/>
              <a:t>The porphyrin ring shifts sideways toward the outside of the tetramer. </a:t>
            </a:r>
          </a:p>
          <a:p>
            <a:r>
              <a:rPr lang="en-US" altLang="en-US" sz="1800" dirty="0"/>
              <a:t>These motions are transmitted to other three monomers in the tetramer.</a:t>
            </a:r>
          </a:p>
          <a:p>
            <a:r>
              <a:rPr lang="en-US" altLang="en-US" sz="1800" dirty="0"/>
              <a:t>The orientations and interactions between the subunits change.</a:t>
            </a:r>
          </a:p>
          <a:p>
            <a:r>
              <a:rPr lang="en-US" altLang="en-US" sz="1800" dirty="0"/>
              <a:t>The conformational changes activate the empty sites for binding of oxygen. </a:t>
            </a:r>
          </a:p>
          <a:p>
            <a:r>
              <a:rPr lang="en-US" altLang="en-US" sz="1800" dirty="0"/>
              <a:t>Therefore: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binding is 'cooperative</a:t>
            </a:r>
            <a:r>
              <a:rPr lang="ja-JP" altLang="en-US" sz="1800"/>
              <a:t>’</a:t>
            </a:r>
            <a:r>
              <a:rPr lang="en-US" altLang="ja-JP" sz="1800" dirty="0"/>
              <a:t>. </a:t>
            </a:r>
          </a:p>
          <a:p>
            <a:r>
              <a:rPr lang="en-US" altLang="en-US" sz="1800" dirty="0"/>
              <a:t>The first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bound increases the affinities of the empty sites.</a:t>
            </a:r>
          </a:p>
          <a:p>
            <a:r>
              <a:rPr lang="en-US" altLang="en-US" sz="1800" dirty="0"/>
              <a:t>Hb releases 0.6 protons per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bound (lower pH means lower O2 affinity)</a:t>
            </a:r>
          </a:p>
          <a:p>
            <a:r>
              <a:rPr lang="en-US" altLang="en-US" sz="1800" dirty="0"/>
              <a:t>The oxygen binding curve of hemoglobin is sigmoidal, or S-shaped, as opposed to the hyperbolic curve of myoglobin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fig_07_16">
            <a:extLst>
              <a:ext uri="{FF2B5EF4-FFF2-40B4-BE49-F238E27FC236}">
                <a16:creationId xmlns:a16="http://schemas.microsoft.com/office/drawing/2014/main" id="{117CACEB-786E-1449-A905-FA5F37D2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5312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3">
            <a:extLst>
              <a:ext uri="{FF2B5EF4-FFF2-40B4-BE49-F238E27FC236}">
                <a16:creationId xmlns:a16="http://schemas.microsoft.com/office/drawing/2014/main" id="{B5D9E3B0-03AF-BB45-AFF5-5AFC953B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7-16</a:t>
            </a:r>
          </a:p>
        </p:txBody>
      </p:sp>
      <p:sp>
        <p:nvSpPr>
          <p:cNvPr id="73731" name="TextBox 3">
            <a:extLst>
              <a:ext uri="{FF2B5EF4-FFF2-40B4-BE49-F238E27FC236}">
                <a16:creationId xmlns:a16="http://schemas.microsoft.com/office/drawing/2014/main" id="{EB8FA506-C91D-464C-8D87-6F8B6412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61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Cooperativity</a:t>
            </a:r>
          </a:p>
          <a:p>
            <a:r>
              <a:rPr lang="en-US" altLang="en-US" sz="1800" dirty="0"/>
              <a:t>	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requires protein oligomers  (Hb is a tetramer, with 4 subunits)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(or multiple binding sites on a single subunit)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requires multiple conformations (T, R and intermediates between T and R)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subunit conformation is linked to ligand affinity (ligand binds better to R state)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subunit conformations are linked to each other 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(T-state binds better to T-state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R-state binds better to R-state)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binding of a ligand to one subunit stabilizes the R-state in other subunits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r>
              <a:rPr lang="en-US" altLang="en-US" sz="1800" dirty="0"/>
              <a:t>	</a:t>
            </a:r>
          </a:p>
          <a:p>
            <a:r>
              <a:rPr lang="en-US" altLang="en-US" sz="18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23203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_07_11">
            <a:extLst>
              <a:ext uri="{FF2B5EF4-FFF2-40B4-BE49-F238E27FC236}">
                <a16:creationId xmlns:a16="http://schemas.microsoft.com/office/drawing/2014/main" id="{526731B6-220B-FC45-8A6B-6E6F795A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27" y="2140296"/>
            <a:ext cx="6705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56C7A8D3-D69A-2B4F-88FA-D83F0C47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7-11</a:t>
            </a:r>
          </a:p>
        </p:txBody>
      </p:sp>
      <p:sp>
        <p:nvSpPr>
          <p:cNvPr id="59395" name="TextBox 3">
            <a:extLst>
              <a:ext uri="{FF2B5EF4-FFF2-40B4-BE49-F238E27FC236}">
                <a16:creationId xmlns:a16="http://schemas.microsoft.com/office/drawing/2014/main" id="{A0677DF0-54C5-8549-8AEB-6580FF8F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24618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Bohr effect: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Hb releases H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upon binding of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Therefore lowering the pH (increasing H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decreases the affinity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LeChatlier’s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principle).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decreases the pH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Active muscles get more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_07_12">
            <a:extLst>
              <a:ext uri="{FF2B5EF4-FFF2-40B4-BE49-F238E27FC236}">
                <a16:creationId xmlns:a16="http://schemas.microsoft.com/office/drawing/2014/main" id="{79EE9D16-E8A1-CE4A-A1B7-55AA8F55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12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>
            <a:extLst>
              <a:ext uri="{FF2B5EF4-FFF2-40B4-BE49-F238E27FC236}">
                <a16:creationId xmlns:a16="http://schemas.microsoft.com/office/drawing/2014/main" id="{391396BB-DBEB-D341-8770-03DE2347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7-12</a:t>
            </a:r>
          </a:p>
        </p:txBody>
      </p:sp>
      <p:sp>
        <p:nvSpPr>
          <p:cNvPr id="61443" name="TextBox 1">
            <a:extLst>
              <a:ext uri="{FF2B5EF4-FFF2-40B4-BE49-F238E27FC236}">
                <a16:creationId xmlns:a16="http://schemas.microsoft.com/office/drawing/2014/main" id="{8A2BDD3C-F839-7F4B-9813-6E74E1C7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=&gt; carbonic acid =&gt; low blood pH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hemoglobin releases H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when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low pH (high [H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]) =&gt;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release from hemoglobin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Box 2">
            <a:extLst>
              <a:ext uri="{FF2B5EF4-FFF2-40B4-BE49-F238E27FC236}">
                <a16:creationId xmlns:a16="http://schemas.microsoft.com/office/drawing/2014/main" id="{25CB85CE-D80C-9B49-BCFD-38D5B4EB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Confusing schematic from book</a:t>
            </a: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C59C5A10-5378-3A41-A375-6E652449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low pH </a:t>
            </a:r>
            <a:endParaRPr lang="en-US" altLang="en-US"/>
          </a:p>
        </p:txBody>
      </p:sp>
      <p:sp>
        <p:nvSpPr>
          <p:cNvPr id="61446" name="Rectangle 7">
            <a:extLst>
              <a:ext uri="{FF2B5EF4-FFF2-40B4-BE49-F238E27FC236}">
                <a16:creationId xmlns:a16="http://schemas.microsoft.com/office/drawing/2014/main" id="{6B5FB42F-5366-1D40-9822-63E4A11B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124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high pH 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n_07_p191">
            <a:extLst>
              <a:ext uri="{FF2B5EF4-FFF2-40B4-BE49-F238E27FC236}">
                <a16:creationId xmlns:a16="http://schemas.microsoft.com/office/drawing/2014/main" id="{7BE51D6F-6FBB-EE47-A18A-BA21E99A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81025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3FBB6CCC-D48E-DB43-8EFA-2E0507C2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Page 191</a:t>
            </a:r>
          </a:p>
        </p:txBody>
      </p:sp>
      <p:sp>
        <p:nvSpPr>
          <p:cNvPr id="63491" name="TextBox 3">
            <a:extLst>
              <a:ext uri="{FF2B5EF4-FFF2-40B4-BE49-F238E27FC236}">
                <a16:creationId xmlns:a16="http://schemas.microsoft.com/office/drawing/2014/main" id="{9EE708D3-1DF3-6E4B-8254-906257BD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 lowers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affinity of hemoglobin.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binds to the T state (deoxy) not R state (oxy).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is an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allosteric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effector (effects function by binding to a site other than the protein's active site).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is involved in high altitude acclimatization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_07_13">
            <a:extLst>
              <a:ext uri="{FF2B5EF4-FFF2-40B4-BE49-F238E27FC236}">
                <a16:creationId xmlns:a16="http://schemas.microsoft.com/office/drawing/2014/main" id="{2459EFA1-9F9C-4A42-BB86-7422032C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17500"/>
            <a:ext cx="48323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FD342F28-D773-D94B-BBDA-79C1FF7C2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18165-06E5-324A-4833-332C3157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4" y="3123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BF8CA-29E6-98D0-FBC8-7CC3FCB0B86C}"/>
              </a:ext>
            </a:extLst>
          </p:cNvPr>
          <p:cNvSpPr txBox="1"/>
          <p:nvPr/>
        </p:nvSpPr>
        <p:spPr>
          <a:xfrm>
            <a:off x="4876800" y="228600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 usually binds ir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reversibly to O</a:t>
            </a:r>
            <a:r>
              <a:rPr lang="en-US" alt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5C6B9-1E63-32AC-BAD6-4EE1723255B8}"/>
              </a:ext>
            </a:extLst>
          </p:cNvPr>
          <p:cNvSpPr txBox="1"/>
          <p:nvPr/>
        </p:nvSpPr>
        <p:spPr>
          <a:xfrm>
            <a:off x="2057400" y="5449243"/>
            <a:ext cx="685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Mb(Fe(II)) +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 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 (Fe(II))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3200" dirty="0"/>
          </a:p>
        </p:txBody>
      </p:sp>
      <p:pic>
        <p:nvPicPr>
          <p:cNvPr id="4" name="Picture 4" descr="What is the meaning of a 'reverse reaction'? - Quora">
            <a:extLst>
              <a:ext uri="{FF2B5EF4-FFF2-40B4-BE49-F238E27FC236}">
                <a16:creationId xmlns:a16="http://schemas.microsoft.com/office/drawing/2014/main" id="{82C83E0F-E09D-8667-6735-319D7208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2" y="5776583"/>
            <a:ext cx="1077851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A27FE-4512-8954-B6E1-DC3970DB4D3D}"/>
              </a:ext>
            </a:extLst>
          </p:cNvPr>
          <p:cNvSpPr txBox="1"/>
          <p:nvPr/>
        </p:nvSpPr>
        <p:spPr>
          <a:xfrm>
            <a:off x="1899088" y="4543987"/>
            <a:ext cx="8311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Fe(II) +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         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Fe(III)(OH)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    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(not balanced)</a:t>
            </a:r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2A3E0-7E99-3D33-0515-14010215B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130" y="5189323"/>
            <a:ext cx="840507" cy="2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ig_07_14">
            <a:extLst>
              <a:ext uri="{FF2B5EF4-FFF2-40B4-BE49-F238E27FC236}">
                <a16:creationId xmlns:a16="http://schemas.microsoft.com/office/drawing/2014/main" id="{4A92ACDD-40A4-674A-A1BA-AD746E28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41300"/>
            <a:ext cx="49784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F0A6E145-ADA5-2B41-94D5-51767815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box_07_03">
            <a:extLst>
              <a:ext uri="{FF2B5EF4-FFF2-40B4-BE49-F238E27FC236}">
                <a16:creationId xmlns:a16="http://schemas.microsoft.com/office/drawing/2014/main" id="{5B7E2B00-1026-B044-A0FD-1AD61DF0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500"/>
            <a:ext cx="56546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3">
            <a:extLst>
              <a:ext uri="{FF2B5EF4-FFF2-40B4-BE49-F238E27FC236}">
                <a16:creationId xmlns:a16="http://schemas.microsoft.com/office/drawing/2014/main" id="{9775A6D4-05D1-F244-BC25-47FC913C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Box 7-3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tab_07_01">
            <a:extLst>
              <a:ext uri="{FF2B5EF4-FFF2-40B4-BE49-F238E27FC236}">
                <a16:creationId xmlns:a16="http://schemas.microsoft.com/office/drawing/2014/main" id="{906F1250-3668-8C46-BBC3-B79BC66E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214438"/>
            <a:ext cx="64706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 Box 3">
            <a:extLst>
              <a:ext uri="{FF2B5EF4-FFF2-40B4-BE49-F238E27FC236}">
                <a16:creationId xmlns:a16="http://schemas.microsoft.com/office/drawing/2014/main" id="{18A3A511-083F-6C4C-84E2-10CD6D26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Table 7-1</a:t>
            </a:r>
          </a:p>
        </p:txBody>
      </p:sp>
      <p:sp>
        <p:nvSpPr>
          <p:cNvPr id="75779" name="TextBox 3">
            <a:extLst>
              <a:ext uri="{FF2B5EF4-FFF2-40B4-BE49-F238E27FC236}">
                <a16:creationId xmlns:a16="http://schemas.microsoft.com/office/drawing/2014/main" id="{702C4909-A8AE-E44D-A7B5-B3541512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41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Hemoglobin mutations: nearly 950 hemoglobin variants.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fig_07_17a">
            <a:extLst>
              <a:ext uri="{FF2B5EF4-FFF2-40B4-BE49-F238E27FC236}">
                <a16:creationId xmlns:a16="http://schemas.microsoft.com/office/drawing/2014/main" id="{2380D968-6A90-BD40-8746-217A333F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14575"/>
            <a:ext cx="40830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 descr="fig_07_17b">
            <a:extLst>
              <a:ext uri="{FF2B5EF4-FFF2-40B4-BE49-F238E27FC236}">
                <a16:creationId xmlns:a16="http://schemas.microsoft.com/office/drawing/2014/main" id="{129CCCBB-4B45-1744-9C9D-9C9ADF01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362200"/>
            <a:ext cx="50387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4E7972DC-4A4E-DB40-BA03-F8391B07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" y="403225"/>
            <a:ext cx="9155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Sickle Cell: Glu(6) to Val in the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/>
              <a:t> chain (Hemoglobin S, Vernon Ingram)</a:t>
            </a:r>
          </a:p>
          <a:p>
            <a:r>
              <a:rPr lang="en-US" altLang="en-US" dirty="0"/>
              <a:t>The mutation changes the packing between tetramers.</a:t>
            </a:r>
          </a:p>
          <a:p>
            <a:r>
              <a:rPr lang="en-US" altLang="en-US" dirty="0"/>
              <a:t>Causes long linear aggregates of tetramers in the T state (deoxy)</a:t>
            </a:r>
          </a:p>
          <a:p>
            <a:r>
              <a:rPr lang="en-US" altLang="en-US" dirty="0"/>
              <a:t>Heterozygous Hb S protects against malaria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4">
            <a:extLst>
              <a:ext uri="{FF2B5EF4-FFF2-40B4-BE49-F238E27FC236}">
                <a16:creationId xmlns:a16="http://schemas.microsoft.com/office/drawing/2014/main" id="{5B00DFEC-962D-1341-98A5-6AA8C91B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Vernon Ingram (died 2006): "The father of Molecular Medicine."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Ingram showed that the change in hemoglobin in sickle cell disease is a substitution of the glutamic acid by valine in position 6 of the β-chain. This was first demonstration that an amino acid change in a protein could cause a disease. 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4" name="Picture 1">
            <a:extLst>
              <a:ext uri="{FF2B5EF4-FFF2-40B4-BE49-F238E27FC236}">
                <a16:creationId xmlns:a16="http://schemas.microsoft.com/office/drawing/2014/main" id="{2531E18F-21CB-0048-8A1E-72B4DC0B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416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fig_07_18a">
            <a:extLst>
              <a:ext uri="{FF2B5EF4-FFF2-40B4-BE49-F238E27FC236}">
                <a16:creationId xmlns:a16="http://schemas.microsoft.com/office/drawing/2014/main" id="{93052F65-348F-2C40-99FC-34B2884C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3021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 Box 3">
            <a:extLst>
              <a:ext uri="{FF2B5EF4-FFF2-40B4-BE49-F238E27FC236}">
                <a16:creationId xmlns:a16="http://schemas.microsoft.com/office/drawing/2014/main" id="{32EB86C8-A794-A34D-98DB-34B53C8F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7-18a</a:t>
            </a:r>
          </a:p>
        </p:txBody>
      </p:sp>
      <p:pic>
        <p:nvPicPr>
          <p:cNvPr id="84995" name="Picture 2" descr="fig_07_18b">
            <a:extLst>
              <a:ext uri="{FF2B5EF4-FFF2-40B4-BE49-F238E27FC236}">
                <a16:creationId xmlns:a16="http://schemas.microsoft.com/office/drawing/2014/main" id="{698AB80B-D9CB-C743-8E72-707D9AC7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9466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fig_07_19">
            <a:extLst>
              <a:ext uri="{FF2B5EF4-FFF2-40B4-BE49-F238E27FC236}">
                <a16:creationId xmlns:a16="http://schemas.microsoft.com/office/drawing/2014/main" id="{32C79B2F-1F5B-1A41-B5E3-BD62C25C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500"/>
            <a:ext cx="6756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Box 1">
            <a:extLst>
              <a:ext uri="{FF2B5EF4-FFF2-40B4-BE49-F238E27FC236}">
                <a16:creationId xmlns:a16="http://schemas.microsoft.com/office/drawing/2014/main" id="{DF407827-EDBB-804A-BF97-B65AB21A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43600"/>
            <a:ext cx="372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damaged sickled erythrocyte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>
            <a:extLst>
              <a:ext uri="{FF2B5EF4-FFF2-40B4-BE49-F238E27FC236}">
                <a16:creationId xmlns:a16="http://schemas.microsoft.com/office/drawing/2014/main" id="{6594E3B4-76A9-1D4D-9FA0-73DB6CF9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fig_07_20">
            <a:extLst>
              <a:ext uri="{FF2B5EF4-FFF2-40B4-BE49-F238E27FC236}">
                <a16:creationId xmlns:a16="http://schemas.microsoft.com/office/drawing/2014/main" id="{A37BFD3A-07BF-6049-A0F9-B9302FD8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7500"/>
            <a:ext cx="79946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 Box 3">
            <a:extLst>
              <a:ext uri="{FF2B5EF4-FFF2-40B4-BE49-F238E27FC236}">
                <a16:creationId xmlns:a16="http://schemas.microsoft.com/office/drawing/2014/main" id="{0B7DF1BF-52F1-B644-9221-190D3BA7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6AEA-951A-B614-C461-5A366CB5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53AD3-E3F9-9AEC-8F01-95EA7515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961"/>
            <a:ext cx="6353175" cy="5070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1B4899-C3DC-6743-582C-26B64DAE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1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Muscle cells use Mb to mediate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transport in the cytosol, from the cell membrane to the mitochondria. Mb acts as a localized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reserve. It is very abundant in marine mammals. Not found in blood.</a:t>
            </a:r>
            <a:endParaRPr lang="en-US" altLang="en-US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362B1-4C63-2CD4-6D53-1583894521E1}"/>
              </a:ext>
            </a:extLst>
          </p:cNvPr>
          <p:cNvSpPr txBox="1"/>
          <p:nvPr/>
        </p:nvSpPr>
        <p:spPr>
          <a:xfrm>
            <a:off x="3810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(Mb)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A49B0-D57A-2FCE-EA64-7E9EABBFF6D1}"/>
              </a:ext>
            </a:extLst>
          </p:cNvPr>
          <p:cNvSpPr txBox="1"/>
          <p:nvPr/>
        </p:nvSpPr>
        <p:spPr>
          <a:xfrm>
            <a:off x="6353175" y="1120676"/>
            <a:ext cx="27908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153 amino acids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16.7 KD (16,700 Daltons)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Mb was the first protein to have its three-dimensional structure determined by x-ray diffraction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Symbol" pitchFamily="2" charset="2"/>
              </a:rPr>
              <a:t>MB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80% </a:t>
            </a:r>
            <a:r>
              <a:rPr lang="en-US" altLang="en-US" sz="2000" dirty="0">
                <a:latin typeface="Symbol" pitchFamily="2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-helical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 globin fold: 8 helices: A-H)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41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03A4E-64A4-A1C2-C3B7-BF162EB7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926" y="18738"/>
            <a:ext cx="102298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2D24AE-89A9-26B9-8B46-179DD3C9BB36}"/>
              </a:ext>
            </a:extLst>
          </p:cNvPr>
          <p:cNvSpPr txBox="1"/>
          <p:nvPr/>
        </p:nvSpPr>
        <p:spPr>
          <a:xfrm>
            <a:off x="6324600" y="533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myoglobin</a:t>
            </a:r>
          </a:p>
        </p:txBody>
      </p:sp>
    </p:spTree>
    <p:extLst>
      <p:ext uri="{BB962C8B-B14F-4D97-AF65-F5344CB8AC3E}">
        <p14:creationId xmlns:p14="http://schemas.microsoft.com/office/powerpoint/2010/main" val="360576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46C71-5C15-4A46-BEA5-D32DE331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70849"/>
            <a:ext cx="5029200" cy="463984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86EB824-20F6-4740-AF75-242DFCC54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8613"/>
            <a:ext cx="5334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Myoglobin (Mb)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Contains a heme with an Fe(II) 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 prosthetic group)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 is 6 coordinate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(with 6 coordination bonds)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porphyrin N atoms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His N atom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(or water) forms the 6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coordination bond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Mb binds reversibly to 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ligand)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Fe(II) in Mb does not oxidize to Fe(III)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CO, NO and H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 also bind to MYO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84ECF-BAC2-807F-6958-8EF31CD9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0"/>
            <a:ext cx="4991100" cy="565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CA397-EACC-9917-CBB5-C17510E0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168400"/>
            <a:ext cx="3873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ig_07_02">
            <a:extLst>
              <a:ext uri="{FF2B5EF4-FFF2-40B4-BE49-F238E27FC236}">
                <a16:creationId xmlns:a16="http://schemas.microsoft.com/office/drawing/2014/main" id="{D43FABEF-4A00-CF44-B392-113E8ECC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7500"/>
            <a:ext cx="55641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75F0F-07F3-DF4E-BAFE-6801E32B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7200"/>
            <a:ext cx="5029200" cy="463984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B574724-5DDF-3C4C-9C4B-4F4136EA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4267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heme: an iron [(Fe(II)] in a porphyrin ring.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the site of oxygen binding.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coordinated by four nitrogen atoms of the porphyrin.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also bound by the imidazole ring of the F8 histidine residue (also known as the proximal histidine, which is in the F helix).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sixth position around the Fe can reversibly bind to oxygen.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Oxygen binds in an "end-on bent" geometry where one oxygen atom binds Fe and the other at an angle.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not oxidized (it does not rust). The binding is reversible.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1559</Words>
  <Application>Microsoft Macintosh PowerPoint</Application>
  <PresentationFormat>On-screen Show (4:3)</PresentationFormat>
  <Paragraphs>204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font00000000296cb553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259</cp:revision>
  <dcterms:created xsi:type="dcterms:W3CDTF">2011-03-01T13:31:17Z</dcterms:created>
  <dcterms:modified xsi:type="dcterms:W3CDTF">2024-02-20T13:39:16Z</dcterms:modified>
  <cp:category/>
</cp:coreProperties>
</file>