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1119" r:id="rId2"/>
    <p:sldId id="1125" r:id="rId3"/>
    <p:sldId id="1121" r:id="rId4"/>
    <p:sldId id="1126" r:id="rId5"/>
    <p:sldId id="1122" r:id="rId6"/>
    <p:sldId id="257" r:id="rId7"/>
    <p:sldId id="261" r:id="rId8"/>
    <p:sldId id="1016" r:id="rId9"/>
    <p:sldId id="264" r:id="rId10"/>
    <p:sldId id="265" r:id="rId11"/>
    <p:sldId id="1127" r:id="rId12"/>
    <p:sldId id="1110" r:id="rId13"/>
    <p:sldId id="1096" r:id="rId14"/>
    <p:sldId id="259" r:id="rId15"/>
    <p:sldId id="285" r:id="rId16"/>
    <p:sldId id="280" r:id="rId17"/>
    <p:sldId id="282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9" r:id="rId27"/>
    <p:sldId id="1099" r:id="rId28"/>
    <p:sldId id="1098" r:id="rId29"/>
    <p:sldId id="905" r:id="rId30"/>
    <p:sldId id="904" r:id="rId31"/>
    <p:sldId id="266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87"/>
    <p:restoredTop sz="95321"/>
  </p:normalViewPr>
  <p:slideViewPr>
    <p:cSldViewPr snapToGrid="0" snapToObjects="1">
      <p:cViewPr>
        <p:scale>
          <a:sx n="70" d="100"/>
          <a:sy n="70" d="100"/>
        </p:scale>
        <p:origin x="1040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7-31T21:26:25.27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1 128,'49'0,"-10"0,-25 0,-5 0,11 0,-9 0,11 0,-7 0,-1 0,7 0,-7 0,2 0,1 0,-5 0,7 0,-6 0,5 0,-1 0,-2 0,2 0,5 0,-3 0,4 0,-6 0,0 0,0 0,1 0,1 0,-5 0,2 0,1 0,-4 0,5 0,-3 0,-2 0,5 0,-1 0,0 0,0 0,2 0,-5 0,5 0,-1 0,-3 0,3 0,-3 0,-1-4,4 1,-3-1,1 3,2-4,-3 3,3-3,1-1,-5 4,4-3,1 4,-5-1,5-2,-6 1,3 0,0 2,0 1,0 0,-1 0,1-5,-1 4,3-7,-3 4,2 1,2 0,-2 3,1-2,6-3,-4 2,3 0,-6 3,-2-3,6-1,-2 1,4 0,-6 3,-3 0,4 0,0 0,1 0,-1 0,5-3,4-1,1 0,-4 0,-7 4,-1 0,1 0,1 0,-2 0,1 0,0 0,-2-1,3-3,-5 1,7 0,-8 3,8 0,-7 0,2 0,5 0,-3 0,11 0,-1 0,3 0,-4 0,1 0,1 0,-2 0,1 0,-6 0,0 0,0 0,0 0,0 0,-2 0,-2 0,-3 0,5 0,-5 0,5 0,3 0,-4 0,6 0,-8 0,1 0,4 0,1 0,9 0,1 0,1 0,-1 0,-2 0,-3 0,0 0,-1 0,-5 0,-2 0,-3 0,1 0,0 0,1 0,-2 0,-1 0,3 0,-3 0,9 0,-10 0,5 0,0 0,-8 0,12 0,-12 0,7 0,-1 0,-5 0,7 0,-4 0,1 0,1 0,-1 0,1 0,0 0,0 0,0 0,0 0,4 0,0 0,3 0,-6 0,-2 0,-1 0,1 0,3 0,-2 0,-2 0,-1 0,2 0,1 0,0 0,-3 0,2 0,2 0,4 0,-3 0,0 0,-3 0,0 0,3 0,-4 0,0 0,0 0,-1 0,4 0,-2 0,-1 0,3 0,0 0,-7 0,11 0,-12 0,8 0,-7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7-31T21:27:04.709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11,'43'-6,"-4"1,-23 5,6 0,0 0,3 0,1 0,-4 0,-1 0,0 0,0 0,0 0,0 0,0 0,1 0,-1 0,-2 0,-3 0,-2 0,5 0,-5 0,8 0,-5 0,1 0,-1 0,-4 0,10 0,-5 0,9 0,-1 0,-3 0,7 0,1 0,3 2,-3 2,-1 0,-2-1,-2-2,1 1,-6 2,-2 0,-3-1,1-2,0-1,1 0,-2 0,-1 2,3 2,-4-1,5 0,0-3,-5 0,9 0,-6 0,0 0,3 0,-7 0,6 0,0 0,1 0,1 0,-2 0,-2 0,-3 0,5 0,-6 0,6 0,-2 0,-3 0,3 0,3 0,-5 0,3 0,-3 0,-1 0,4 0,-4 0,2 0,3 0,-3 0,7 0,-6 0,0 0,3 0,4 0,0 0,4 0,-7 0,-2 0,-2 0,-3 0,2 0,0 0,1 0,-1 0,0 0,4 0,6 0,1 0,-3 0,-2 2,-5 2,3 0,1-1,-2-2,-2-1,-3 0,2 0,-1 0,2 5,-1-4,1 4,-1-4,3-1,1 0,0 0,-1 0,-5 0,6 0,-4 0,1 0,0 0,-5 0,6 5,4-4,-2 5,1-3,1 1,2 2,12-1,-10-2,1 0,-10-3,-7 0,13 5,-12-4,6 4,4-5,-9 0,11 0,-5 0,0 0,5 0,3 3,3 1,1 0,-2-1,-12-3,-3 0,3 0,-3 0,7 0,5 0,-13 0,9 0,-8 0,7 0,5 0,-1 2,-4 1,-2 1,-2-1,0-2,1-1,1 0,-3 0,3 0,-2 0,0 0,0 0,-1 0,3 0,-3 0,2 0,0 0,-1 0,0 0,1 0,-1 0,-1 0,2 0,1 0,-4 0,10 0,-4 0,-4 0,1 0,-2 0,-2 0,8 0,-9 0,3 0,1 0,-1 0,2 0,3 0,-1 0,10 0,-13 0,0 0,-1 0,-4 0,9 0,-4 0,0 5,1-4,1 4,0-5,3 0,-3 0,-1 0,2 5,-4-3,3 2,-4-2,3-2,-2 0,2 0,-1 0,1 0,-3 0,5 0,-6 0,2 0,4 0,-5 0,4 0,-1 0,-3 0,6 0,-8 0,6 0,-3 0,4 0,-4 0,3 0,-5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C1CAA6-9463-6B4A-AA9A-AECE0DBBEC50}" type="datetimeFigureOut">
              <a:rPr lang="en-US" smtClean="0"/>
              <a:t>10/11/23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5B6894-B238-5D42-A481-3711264AD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970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B6894-B238-5D42-A481-3711264AD70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1238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B6894-B238-5D42-A481-3711264AD70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1530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B6894-B238-5D42-A481-3711264AD70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7425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B6894-B238-5D42-A481-3711264AD70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3177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B6894-B238-5D42-A481-3711264AD70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3214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B6894-B238-5D42-A481-3711264AD70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057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B6894-B238-5D42-A481-3711264AD70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254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2E54D-3D37-1974-E2C5-AD61D2AFB9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FFDE40-6A6C-C107-B87B-1043AD570B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F442D0-7DC9-7242-6047-F31674BA2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57191-E2B4-1D47-B672-0EAE65F76952}" type="datetimeFigureOut">
              <a:rPr lang="en-US" smtClean="0"/>
              <a:t>10/11/23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1FDF99-AE18-FF2B-F15D-9BA0B8966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5C5E5F-81A1-A6E6-B51F-DDDAAC660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DF958-D4CE-CC47-9D60-278F2C7FFB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369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4316F-C430-3395-6B39-8B2C4A6BE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A9DA66-646D-0069-B689-45C5624AFE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6F6CB0-CB25-4D55-AD9A-25A64C4ED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57191-E2B4-1D47-B672-0EAE65F76952}" type="datetimeFigureOut">
              <a:rPr lang="en-US" smtClean="0"/>
              <a:t>10/11/23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AC9369-6860-7357-D945-9BDA1AB9D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76DA8-9E79-83D9-D7B0-E6F1D2339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DF958-D4CE-CC47-9D60-278F2C7FFB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038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8DD9B1-FEC8-3FF6-9A4E-5C19CFB328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685745-947E-9FCE-C102-3308B719EE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FAED4-E1DB-92DC-D7A5-3E883E2C1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57191-E2B4-1D47-B672-0EAE65F76952}" type="datetimeFigureOut">
              <a:rPr lang="en-US" smtClean="0"/>
              <a:t>10/11/23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BCAEC7-B8B9-5CC3-6E8B-8F6FB0D08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228CD6-AB00-E6A9-AC05-2CD054CD2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DF958-D4CE-CC47-9D60-278F2C7FFB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583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3A08D-BC95-D7F3-97A8-8BDB733BB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048F72-925E-3264-A383-37F7EF4AE8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FC542A-DEEF-3086-EC41-1A80D552F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57191-E2B4-1D47-B672-0EAE65F76952}" type="datetimeFigureOut">
              <a:rPr lang="en-US" smtClean="0"/>
              <a:t>10/11/23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FE9418-049E-BA0C-208A-71F9FEB5F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E3357E-43F6-8934-3879-F1DAC6F5E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DF958-D4CE-CC47-9D60-278F2C7FFB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161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5E967-7DFE-03B1-C655-CAFB0B0DD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B150E7-EB13-6506-9759-8A5DA0CB67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BD2004-896F-9A9B-8024-0A87F6479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57191-E2B4-1D47-B672-0EAE65F76952}" type="datetimeFigureOut">
              <a:rPr lang="en-US" smtClean="0"/>
              <a:t>10/11/23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CDFB71-E1AD-8DE9-BF17-0C6EF15BE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687F80-B08A-69AE-C2CC-55EC59B0D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DF958-D4CE-CC47-9D60-278F2C7FFB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673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7F6C2-95BE-CE51-9181-C03EA32EA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EC4B39-C83E-6B26-BF30-72B018900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34489B-B434-DF0F-07A8-7099D8C5E5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4811BB-6C6A-A2CD-E12D-1EE9B3AD5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57191-E2B4-1D47-B672-0EAE65F76952}" type="datetimeFigureOut">
              <a:rPr lang="en-US" smtClean="0"/>
              <a:t>10/11/23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40B8F3-9BA7-CBB2-2AC7-0AC5BC570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4A8229-69B9-C8D3-D7BF-149186901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DF958-D4CE-CC47-9D60-278F2C7FFB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75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53115-5027-412C-D0D0-7E0C7A856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25B732-4295-EE22-63B5-06EBF8ED5D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FEA342-1B34-184A-6302-375F5DD673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612BC3-9991-1E35-2860-B36ACCE1E8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00C4DD-F7DE-93D7-938B-8036C49C19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85567E-BEBA-9FEE-7317-F3CA71DE8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57191-E2B4-1D47-B672-0EAE65F76952}" type="datetimeFigureOut">
              <a:rPr lang="en-US" smtClean="0"/>
              <a:t>10/11/23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DE034F-8244-EE76-A6C5-8EA92555F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BEB396F-CEA3-84FE-7445-A9785ACC8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DF958-D4CE-CC47-9D60-278F2C7FFB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301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97BB2-2112-BF59-5413-805724F1F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764B69-AC88-4576-EBE5-1A41E17CA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57191-E2B4-1D47-B672-0EAE65F76952}" type="datetimeFigureOut">
              <a:rPr lang="en-US" smtClean="0"/>
              <a:t>10/11/23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33B167-E8A0-7F74-7201-B9836D194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A59687-349D-04EB-6BBC-4E6B61E3E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DF958-D4CE-CC47-9D60-278F2C7FFB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169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7EE5F7-AF8C-6139-D461-118AAB90C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57191-E2B4-1D47-B672-0EAE65F76952}" type="datetimeFigureOut">
              <a:rPr lang="en-US" smtClean="0"/>
              <a:t>10/11/23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32FE0D-6BB8-06CB-9570-CAAA78CA6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62C8E4-DA0E-2CA8-3D10-40B69F987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DF958-D4CE-CC47-9D60-278F2C7FFB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86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73C0B-3A41-01A8-3B2E-70FC915E6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6AC2AC-A5D5-2D05-35F3-86C21DF8A5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585D4E-0444-0411-D8A3-D172D708F5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E9B50A-E036-0E23-9E31-B7C8AC74B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57191-E2B4-1D47-B672-0EAE65F76952}" type="datetimeFigureOut">
              <a:rPr lang="en-US" smtClean="0"/>
              <a:t>10/11/23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3246BB-DE83-C338-1208-BAF6FE72D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D88B1E-7782-FF4F-E72A-78CF4BE7A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DF958-D4CE-CC47-9D60-278F2C7FFB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08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A0D02-80A4-A998-C5DB-4313C3697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BAAE9B-C017-069E-5792-73C03A27B0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9DABFB-7526-457E-2C6E-222C2DDE2A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AB1ADE-E924-7A5E-C54A-C5C6A9478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57191-E2B4-1D47-B672-0EAE65F76952}" type="datetimeFigureOut">
              <a:rPr lang="en-US" smtClean="0"/>
              <a:t>10/11/23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E81E51-65DF-FA71-00D2-6C3E14929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CFB9E2-72E6-B6CD-9307-1EA2F2842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DF958-D4CE-CC47-9D60-278F2C7FFB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017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90C898-4B57-533F-2379-FF465D4B1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AB468A-34D3-8539-F3FA-471DCFA45F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5D1A22-F6CC-81AA-9620-A103392767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357191-E2B4-1D47-B672-0EAE65F76952}" type="datetimeFigureOut">
              <a:rPr lang="en-US" smtClean="0"/>
              <a:t>10/11/23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B28E09-EA22-0E6B-BE5C-0514144268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E6EB12-06E8-0520-DB7B-9D08B1595A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6DF958-D4CE-CC47-9D60-278F2C7FFB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255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png"/><Relationship Id="rId7" Type="http://schemas.openxmlformats.org/officeDocument/2006/relationships/customXml" Target="../ink/ink2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customXml" Target="../ink/ink1.xml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31812D-6D2F-E5B4-2775-200ABAB904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 Time Line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0D22B7-9D2D-6ED6-0083-142C4840361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3258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84DA05C-D6E9-4F2D-BF7D-112BA9EBCB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58824"/>
            <a:ext cx="12192000" cy="43403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2DB6B0-6A83-6446-0F87-CD3F8122915D}"/>
              </a:ext>
            </a:extLst>
          </p:cNvPr>
          <p:cNvSpPr txBox="1"/>
          <p:nvPr/>
        </p:nvSpPr>
        <p:spPr>
          <a:xfrm>
            <a:off x="4614863" y="5743575"/>
            <a:ext cx="25425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billion years ago</a:t>
            </a:r>
          </a:p>
        </p:txBody>
      </p:sp>
    </p:spTree>
    <p:extLst>
      <p:ext uri="{BB962C8B-B14F-4D97-AF65-F5344CB8AC3E}">
        <p14:creationId xmlns:p14="http://schemas.microsoft.com/office/powerpoint/2010/main" val="42695763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of a number of years&#10;&#10;Description automatically generated with medium confidence">
            <a:extLst>
              <a:ext uri="{FF2B5EF4-FFF2-40B4-BE49-F238E27FC236}">
                <a16:creationId xmlns:a16="http://schemas.microsoft.com/office/drawing/2014/main" id="{0F566FB4-BB0F-3888-5003-C089921AEF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0077"/>
            <a:ext cx="11959676" cy="419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621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A976E50-8F14-6752-7CDF-73A78DCBCB16}"/>
              </a:ext>
            </a:extLst>
          </p:cNvPr>
          <p:cNvSpPr txBox="1"/>
          <p:nvPr/>
        </p:nvSpPr>
        <p:spPr>
          <a:xfrm>
            <a:off x="994794" y="29050"/>
            <a:ext cx="10202410" cy="3847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sz="2400" dirty="0">
              <a:solidFill>
                <a:srgbClr val="FF0000"/>
              </a:solidFill>
            </a:endParaRPr>
          </a:p>
          <a:p>
            <a:pPr algn="ctr"/>
            <a:r>
              <a:rPr lang="en-US" sz="3600" dirty="0">
                <a:solidFill>
                  <a:schemeClr val="bg2">
                    <a:lumMod val="75000"/>
                  </a:schemeClr>
                </a:solidFill>
              </a:rPr>
              <a:t>Biopolymers: keys to understanding the OOL</a:t>
            </a:r>
          </a:p>
          <a:p>
            <a:pPr algn="ctr"/>
            <a:r>
              <a:rPr lang="en-US" sz="3600" dirty="0">
                <a:solidFill>
                  <a:schemeClr val="bg2">
                    <a:lumMod val="75000"/>
                  </a:schemeClr>
                </a:solidFill>
              </a:rPr>
              <a:t>(and biochemistry)</a:t>
            </a:r>
          </a:p>
          <a:p>
            <a:pPr algn="ctr"/>
            <a:endParaRPr lang="en-US" sz="2400" dirty="0">
              <a:solidFill>
                <a:schemeClr val="bg2">
                  <a:lumMod val="75000"/>
                </a:schemeClr>
              </a:solidFill>
            </a:endParaRPr>
          </a:p>
          <a:p>
            <a:pPr algn="ctr"/>
            <a:endParaRPr lang="en-US" sz="2400" dirty="0">
              <a:solidFill>
                <a:srgbClr val="FF0000"/>
              </a:solidFill>
            </a:endParaRP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Biopolymers can only be understood collectively</a:t>
            </a:r>
          </a:p>
          <a:p>
            <a:pPr algn="ctr"/>
            <a:endParaRPr lang="en-US" sz="1600" dirty="0">
              <a:solidFill>
                <a:srgbClr val="FF0000"/>
              </a:solidFill>
            </a:endParaRP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You have to study at them all together to fully understand any of them.</a:t>
            </a:r>
          </a:p>
          <a:p>
            <a:pPr algn="ctr"/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4889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80413A-C8D7-D802-D744-E87E249DBB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253" y="1229379"/>
            <a:ext cx="11859491" cy="50262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976E50-8F14-6752-7CDF-73A78DCBCB16}"/>
              </a:ext>
            </a:extLst>
          </p:cNvPr>
          <p:cNvSpPr txBox="1"/>
          <p:nvPr/>
        </p:nvSpPr>
        <p:spPr>
          <a:xfrm>
            <a:off x="994794" y="29050"/>
            <a:ext cx="102024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sz="2400" dirty="0">
              <a:solidFill>
                <a:srgbClr val="FF0000"/>
              </a:solidFill>
            </a:endParaRP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Biopolymers: masters of the universe (of assembly)</a:t>
            </a:r>
          </a:p>
          <a:p>
            <a:pPr algn="ctr"/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7721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4D7785B-F28E-55E8-C4FD-331DB3F7A128}"/>
              </a:ext>
            </a:extLst>
          </p:cNvPr>
          <p:cNvSpPr txBox="1"/>
          <p:nvPr/>
        </p:nvSpPr>
        <p:spPr>
          <a:xfrm>
            <a:off x="892833" y="468081"/>
            <a:ext cx="10010955" cy="594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Assemblies are  </a:t>
            </a:r>
          </a:p>
          <a:p>
            <a:endParaRPr lang="en-US" sz="3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stabilized by </a:t>
            </a:r>
            <a:r>
              <a:rPr lang="en-US" sz="2800" b="1" i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complementary</a:t>
            </a:r>
            <a:r>
              <a:rPr lang="en-US" sz="28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non-covalent interactions (H-bonds, dipolar interactions, hydrophobic surfaces, shapes…),</a:t>
            </a:r>
            <a:endParaRPr lang="en-US" sz="2800" b="1" i="1" dirty="0">
              <a:solidFill>
                <a:srgbClr val="0070C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70C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</a:t>
            </a:r>
            <a:r>
              <a:rPr lang="en-US" sz="28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 be intermolecular or intramolecular,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70C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</a:t>
            </a:r>
            <a:r>
              <a:rPr lang="en-US" sz="28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 </a:t>
            </a:r>
            <a:r>
              <a:rPr lang="en-US" sz="280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homomolecular</a:t>
            </a:r>
            <a:r>
              <a:rPr lang="en-US" sz="28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or heteromolecular,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70C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generally exclude covalent interactions (bonds),</a:t>
            </a:r>
            <a:br>
              <a:rPr lang="en-US" sz="28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28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en-US" sz="32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r>
              <a:rPr lang="en-U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and can arise via annealing, folding, binding, association, aggregation, or crystallization.</a:t>
            </a:r>
          </a:p>
        </p:txBody>
      </p:sp>
    </p:spTree>
    <p:extLst>
      <p:ext uri="{BB962C8B-B14F-4D97-AF65-F5344CB8AC3E}">
        <p14:creationId xmlns:p14="http://schemas.microsoft.com/office/powerpoint/2010/main" val="23744965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tructure of a molecule&#10;&#10;Description automatically generated">
            <a:extLst>
              <a:ext uri="{FF2B5EF4-FFF2-40B4-BE49-F238E27FC236}">
                <a16:creationId xmlns:a16="http://schemas.microsoft.com/office/drawing/2014/main" id="{0F00FB0E-CA76-8091-DCC7-5DAF15CD2D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0" y="381000"/>
            <a:ext cx="12954000" cy="6477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412BB59-B198-BFB2-9900-94FA893082F2}"/>
              </a:ext>
            </a:extLst>
          </p:cNvPr>
          <p:cNvSpPr txBox="1"/>
          <p:nvPr/>
        </p:nvSpPr>
        <p:spPr>
          <a:xfrm>
            <a:off x="4137660" y="1454722"/>
            <a:ext cx="65771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Poly (1,4) </a:t>
            </a:r>
            <a:r>
              <a:rPr lang="en-US" sz="2400" dirty="0">
                <a:solidFill>
                  <a:srgbClr val="FF0000"/>
                </a:solidFill>
                <a:latin typeface="Symbol" pitchFamily="2" charset="2"/>
              </a:rPr>
              <a:t>b-</a:t>
            </a:r>
            <a:r>
              <a:rPr lang="en-US" sz="2400" dirty="0">
                <a:solidFill>
                  <a:srgbClr val="FF0000"/>
                </a:solidFill>
              </a:rPr>
              <a:t>D-glucose</a:t>
            </a:r>
            <a:endParaRPr lang="en-US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F64CB0-3991-2603-6277-41E9F96A3051}"/>
              </a:ext>
            </a:extLst>
          </p:cNvPr>
          <p:cNvSpPr txBox="1"/>
          <p:nvPr/>
        </p:nvSpPr>
        <p:spPr>
          <a:xfrm>
            <a:off x="5271734" y="5033946"/>
            <a:ext cx="62725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5 million years – lifetime of each glycosidic bond </a:t>
            </a:r>
          </a:p>
          <a:p>
            <a:r>
              <a:rPr lang="en-US" dirty="0">
                <a:solidFill>
                  <a:srgbClr val="FF0000"/>
                </a:solidFill>
              </a:rPr>
              <a:t>			[(1,4) </a:t>
            </a:r>
            <a:r>
              <a:rPr lang="en-US" dirty="0">
                <a:solidFill>
                  <a:srgbClr val="FF0000"/>
                </a:solidFill>
                <a:latin typeface="Symbol" pitchFamily="2" charset="2"/>
              </a:rPr>
              <a:t>b-</a:t>
            </a:r>
            <a:r>
              <a:rPr lang="en-US" dirty="0">
                <a:solidFill>
                  <a:srgbClr val="FF0000"/>
                </a:solidFill>
              </a:rPr>
              <a:t>D-glucose] 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8698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4D0C57-46DC-A531-2148-EDB4D01F96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808938" cy="70242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C3FD0A-4022-E34A-EDD4-C54B53E730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7655" y="4289854"/>
            <a:ext cx="4634345" cy="23111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647CDE-DD51-2C04-5ED2-90BEA5131AC5}"/>
              </a:ext>
            </a:extLst>
          </p:cNvPr>
          <p:cNvSpPr txBox="1"/>
          <p:nvPr/>
        </p:nvSpPr>
        <p:spPr>
          <a:xfrm>
            <a:off x="6624088" y="256982"/>
            <a:ext cx="52061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Cellulose: intact after</a:t>
            </a:r>
          </a:p>
          <a:p>
            <a:r>
              <a:rPr lang="en-US" sz="3600" dirty="0">
                <a:solidFill>
                  <a:schemeClr val="bg1"/>
                </a:solidFill>
              </a:rPr>
              <a:t>		250 million years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9F3386-B6E0-79B9-BEEB-2EC4E7C720A1}"/>
              </a:ext>
            </a:extLst>
          </p:cNvPr>
          <p:cNvSpPr txBox="1"/>
          <p:nvPr/>
        </p:nvSpPr>
        <p:spPr>
          <a:xfrm>
            <a:off x="327200" y="5702418"/>
            <a:ext cx="5908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4.7 million years – lifetime of each [(1,4) </a:t>
            </a:r>
            <a:r>
              <a:rPr lang="en-US" dirty="0">
                <a:solidFill>
                  <a:schemeClr val="bg1"/>
                </a:solidFill>
                <a:latin typeface="Symbol" pitchFamily="2" charset="2"/>
              </a:rPr>
              <a:t>b-</a:t>
            </a:r>
            <a:r>
              <a:rPr lang="en-US" dirty="0">
                <a:solidFill>
                  <a:schemeClr val="bg1"/>
                </a:solidFill>
              </a:rPr>
              <a:t>D-glucose] linkage</a:t>
            </a:r>
          </a:p>
        </p:txBody>
      </p:sp>
    </p:spTree>
    <p:extLst>
      <p:ext uri="{BB962C8B-B14F-4D97-AF65-F5344CB8AC3E}">
        <p14:creationId xmlns:p14="http://schemas.microsoft.com/office/powerpoint/2010/main" val="7441401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677FDF-2BFD-888D-A93F-EB94B62A4C5C}"/>
              </a:ext>
            </a:extLst>
          </p:cNvPr>
          <p:cNvSpPr txBox="1"/>
          <p:nvPr/>
        </p:nvSpPr>
        <p:spPr>
          <a:xfrm>
            <a:off x="2080694" y="1898854"/>
            <a:ext cx="7103676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How does </a:t>
            </a:r>
            <a:r>
              <a:rPr lang="en-US" sz="3200" dirty="0">
                <a:solidFill>
                  <a:srgbClr val="FF0000"/>
                </a:solidFill>
              </a:rPr>
              <a:t>poly (1,4) </a:t>
            </a:r>
            <a:r>
              <a:rPr lang="en-US" sz="3200" dirty="0">
                <a:solidFill>
                  <a:srgbClr val="FF0000"/>
                </a:solidFill>
                <a:latin typeface="Symbol" pitchFamily="2" charset="2"/>
              </a:rPr>
              <a:t>b-</a:t>
            </a:r>
            <a:r>
              <a:rPr lang="en-US" sz="3200" dirty="0">
                <a:solidFill>
                  <a:srgbClr val="FF0000"/>
                </a:solidFill>
              </a:rPr>
              <a:t>D-glucose</a:t>
            </a:r>
            <a:r>
              <a:rPr lang="en-US" sz="3200" dirty="0"/>
              <a:t> </a:t>
            </a:r>
          </a:p>
          <a:p>
            <a:pPr algn="ctr"/>
            <a:r>
              <a:rPr lang="en-US" sz="3200" dirty="0"/>
              <a:t>outlive its intrinsic chemical lifetime? </a:t>
            </a:r>
          </a:p>
          <a:p>
            <a:pPr algn="ctr"/>
            <a:endParaRPr lang="en-US" sz="3200" dirty="0"/>
          </a:p>
          <a:p>
            <a:pPr algn="ctr"/>
            <a:r>
              <a:rPr lang="en-US" sz="3200" dirty="0"/>
              <a:t>How do biopolymers in general</a:t>
            </a:r>
          </a:p>
          <a:p>
            <a:pPr algn="ctr"/>
            <a:r>
              <a:rPr lang="en-US" sz="3200" dirty="0"/>
              <a:t>outlive their intrinsic chemical lifetimes? </a:t>
            </a:r>
          </a:p>
          <a:p>
            <a:pPr algn="ctr"/>
            <a:endParaRPr lang="en-US" sz="3200" dirty="0"/>
          </a:p>
          <a:p>
            <a:pPr algn="ctr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66447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green molecules&#10;&#10;Description automatically generated">
            <a:extLst>
              <a:ext uri="{FF2B5EF4-FFF2-40B4-BE49-F238E27FC236}">
                <a16:creationId xmlns:a16="http://schemas.microsoft.com/office/drawing/2014/main" id="{EBAD112D-19C8-B9A1-9D1D-0222CF7FD5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414" y="0"/>
            <a:ext cx="99851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3907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blue and green molecules&#10;&#10;Description automatically generated">
            <a:extLst>
              <a:ext uri="{FF2B5EF4-FFF2-40B4-BE49-F238E27FC236}">
                <a16:creationId xmlns:a16="http://schemas.microsoft.com/office/drawing/2014/main" id="{BAC9F9A6-5489-3908-9A58-93153B9716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414" y="0"/>
            <a:ext cx="99851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4050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500A38-0A24-E70A-F403-8FE760FFD0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4608" y="0"/>
            <a:ext cx="7772400" cy="625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2004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olecule&#10;&#10;Description automatically generated">
            <a:extLst>
              <a:ext uri="{FF2B5EF4-FFF2-40B4-BE49-F238E27FC236}">
                <a16:creationId xmlns:a16="http://schemas.microsoft.com/office/drawing/2014/main" id="{4AD60770-3225-4E17-2DE3-AA36F6B600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559" y="0"/>
            <a:ext cx="99851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8397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tructure&#10;&#10;Description automatically generated">
            <a:extLst>
              <a:ext uri="{FF2B5EF4-FFF2-40B4-BE49-F238E27FC236}">
                <a16:creationId xmlns:a16="http://schemas.microsoft.com/office/drawing/2014/main" id="{16327BB3-40F1-335A-27ED-819ABD6389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414" y="0"/>
            <a:ext cx="99851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9618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tructure&#10;&#10;Description automatically generated">
            <a:extLst>
              <a:ext uri="{FF2B5EF4-FFF2-40B4-BE49-F238E27FC236}">
                <a16:creationId xmlns:a16="http://schemas.microsoft.com/office/drawing/2014/main" id="{974408EE-206E-70BB-C4A9-8426D28C94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414" y="0"/>
            <a:ext cx="99851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0829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blue molecules&#10;&#10;Description automatically generated">
            <a:extLst>
              <a:ext uri="{FF2B5EF4-FFF2-40B4-BE49-F238E27FC236}">
                <a16:creationId xmlns:a16="http://schemas.microsoft.com/office/drawing/2014/main" id="{DEA43421-7CB4-0E32-6A6D-82D0426208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414" y="0"/>
            <a:ext cx="99851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7721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blue molecule&#10;&#10;Description automatically generated">
            <a:extLst>
              <a:ext uri="{FF2B5EF4-FFF2-40B4-BE49-F238E27FC236}">
                <a16:creationId xmlns:a16="http://schemas.microsoft.com/office/drawing/2014/main" id="{F869CEC8-FD19-7976-81C4-73E391EF7E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414" y="0"/>
            <a:ext cx="99851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6179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een molecule on a black background&#10;&#10;Description automatically generated">
            <a:extLst>
              <a:ext uri="{FF2B5EF4-FFF2-40B4-BE49-F238E27FC236}">
                <a16:creationId xmlns:a16="http://schemas.microsoft.com/office/drawing/2014/main" id="{CFEF7030-9FD9-D1A8-8222-4687FFFE80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560" y="0"/>
            <a:ext cx="99851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5204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blue molecule structure&#10;&#10;Description automatically generated">
            <a:extLst>
              <a:ext uri="{FF2B5EF4-FFF2-40B4-BE49-F238E27FC236}">
                <a16:creationId xmlns:a16="http://schemas.microsoft.com/office/drawing/2014/main" id="{735360F3-4824-3C0E-BDB3-BD195DB4CA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414" y="0"/>
            <a:ext cx="99851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5839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blue molecule structure&#10;&#10;Description automatically generated">
            <a:extLst>
              <a:ext uri="{FF2B5EF4-FFF2-40B4-BE49-F238E27FC236}">
                <a16:creationId xmlns:a16="http://schemas.microsoft.com/office/drawing/2014/main" id="{735360F3-4824-3C0E-BDB3-BD195DB4CA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5292" y="0"/>
            <a:ext cx="6586708" cy="45238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ED564D-9EF9-FEE0-16F9-67BE5186F7E0}"/>
              </a:ext>
            </a:extLst>
          </p:cNvPr>
          <p:cNvSpPr txBox="1"/>
          <p:nvPr/>
        </p:nvSpPr>
        <p:spPr>
          <a:xfrm>
            <a:off x="11387137" y="5886450"/>
            <a:ext cx="590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stop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281898-4427-D472-71C6-E651FFB0E700}"/>
              </a:ext>
            </a:extLst>
          </p:cNvPr>
          <p:cNvSpPr/>
          <p:nvPr/>
        </p:nvSpPr>
        <p:spPr>
          <a:xfrm>
            <a:off x="953311" y="5886450"/>
            <a:ext cx="8657617" cy="971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EC0380-E216-21B8-D661-C229FF2DB2B6}"/>
              </a:ext>
            </a:extLst>
          </p:cNvPr>
          <p:cNvSpPr txBox="1"/>
          <p:nvPr/>
        </p:nvSpPr>
        <p:spPr>
          <a:xfrm>
            <a:off x="1714163" y="6169130"/>
            <a:ext cx="89660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Recalcitrance: Assembly prevents access to transition states</a:t>
            </a:r>
            <a:endParaRPr lang="en-US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525F9B-EF49-94D3-2BF4-234FBDC450CA}"/>
              </a:ext>
            </a:extLst>
          </p:cNvPr>
          <p:cNvSpPr txBox="1"/>
          <p:nvPr/>
        </p:nvSpPr>
        <p:spPr>
          <a:xfrm>
            <a:off x="128336" y="1109004"/>
            <a:ext cx="6160168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complementary</a:t>
            </a:r>
            <a:r>
              <a:rPr lang="en-US" sz="32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i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non-covalent interactions </a:t>
            </a:r>
          </a:p>
          <a:p>
            <a:endParaRPr lang="en-US" sz="3200" b="1" i="1" dirty="0">
              <a:solidFill>
                <a:srgbClr val="0070C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r>
              <a:rPr lang="en-US" sz="3200" b="1" i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H-bonds,</a:t>
            </a:r>
          </a:p>
          <a:p>
            <a:r>
              <a:rPr lang="en-US" sz="3200" b="1" i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dipolar interactions,</a:t>
            </a:r>
          </a:p>
          <a:p>
            <a:r>
              <a:rPr lang="en-US" sz="3200" b="1" i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hydrophobic surfaces, </a:t>
            </a:r>
          </a:p>
          <a:p>
            <a:r>
              <a:rPr lang="en-US" sz="3200" b="1" i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shape.</a:t>
            </a:r>
            <a:endParaRPr lang="en-US" sz="3200" b="1" i="1" dirty="0">
              <a:solidFill>
                <a:srgbClr val="0070C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0070C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20318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347AAE4-94BA-05F1-33D6-9A27561754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88" y="531292"/>
            <a:ext cx="4126258" cy="56809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DA795BB-CF70-8A31-507A-C10F61C48E9D}"/>
                  </a:ext>
                </a:extLst>
              </p:cNvPr>
              <p:cNvSpPr txBox="1"/>
              <p:nvPr/>
            </p:nvSpPr>
            <p:spPr>
              <a:xfrm>
                <a:off x="3455651" y="531292"/>
                <a:ext cx="9185528" cy="7282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smtClean="0">
                          <a:latin typeface="Cambria Math" panose="02040503050406030204" pitchFamily="18" charset="0"/>
                        </a:rPr>
                        <m:t> </m:t>
                      </m:r>
                      <m:sSubSup>
                        <m:sSubSupPr>
                          <m:ctrlPr>
                            <a:rPr lang="en-US" sz="32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3200" i="0">
                              <a:latin typeface="Cambria Math" panose="02040503050406030204" pitchFamily="18" charset="0"/>
                            </a:rPr>
                            <m:t>ΔG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h𝑦𝑑𝑟𝑜𝑙𝑦𝑠𝑖𝑠</m:t>
                          </m:r>
                        </m:sub>
                        <m:sup>
                          <m:r>
                            <a:rPr lang="en-US" sz="3200" i="0">
                              <a:latin typeface="Cambria Math" panose="02040503050406030204" pitchFamily="18" charset="0"/>
                            </a:rPr>
                            <m:t>‡</m:t>
                          </m:r>
                        </m:sup>
                      </m:sSubSup>
                      <m:r>
                        <a:rPr lang="en-US" sz="3200" i="0">
                          <a:latin typeface="Cambria Math" panose="02040503050406030204" pitchFamily="18" charset="0"/>
                        </a:rPr>
                        <m:t>=  </m:t>
                      </m:r>
                      <m:sSubSup>
                        <m:sSubSupPr>
                          <m:ctrlPr>
                            <a:rPr lang="en-US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32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ΔG</m:t>
                          </m:r>
                        </m:e>
                        <m:sub>
                          <m:r>
                            <a:rPr lang="en-US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𝑖𝑛𝑡𝑟𝑖𝑛𝑠𝑖𝑐</m:t>
                          </m:r>
                        </m:sub>
                        <m:sup>
                          <m:r>
                            <a:rPr lang="en-US" sz="32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‡</m:t>
                          </m:r>
                        </m:sup>
                      </m:sSubSup>
                      <m:r>
                        <a:rPr lang="en-US" sz="3200" i="0">
                          <a:latin typeface="Cambria Math" panose="02040503050406030204" pitchFamily="18" charset="0"/>
                        </a:rPr>
                        <m:t>+  </m:t>
                      </m:r>
                      <m:sSubSup>
                        <m:sSubSupPr>
                          <m:ctrlPr>
                            <a:rPr lang="en-US" sz="3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3200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m:rPr>
                              <m:sty m:val="p"/>
                            </m:rPr>
                            <a:rPr lang="en-US" sz="32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m:rPr>
                              <m:sty m:val="p"/>
                            </m:rPr>
                            <a:rPr lang="en-US" sz="3200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G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𝑟𝑒𝑐𝑎𝑙𝑐𝑖𝑡𝑟𝑎𝑛𝑐𝑒</m:t>
                          </m:r>
                        </m:sub>
                        <m:sup>
                          <m:r>
                            <a:rPr lang="en-US" sz="3200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‡</m:t>
                          </m:r>
                        </m:sup>
                      </m:sSub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DA795BB-CF70-8A31-507A-C10F61C48E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5651" y="531292"/>
                <a:ext cx="9185528" cy="728276"/>
              </a:xfrm>
              <a:prstGeom prst="rect">
                <a:avLst/>
              </a:prstGeom>
              <a:blipFill>
                <a:blip r:embed="rId3"/>
                <a:stretch>
                  <a:fillRect b="-101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9E8365A5-C5F5-6F66-2CE3-737210CE155A}"/>
              </a:ext>
            </a:extLst>
          </p:cNvPr>
          <p:cNvSpPr txBox="1"/>
          <p:nvPr/>
        </p:nvSpPr>
        <p:spPr>
          <a:xfrm>
            <a:off x="6563203" y="1276037"/>
            <a:ext cx="17214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Hydrolysis of an </a:t>
            </a:r>
          </a:p>
          <a:p>
            <a:pPr algn="ctr"/>
            <a:r>
              <a:rPr lang="en-US" dirty="0"/>
              <a:t>isolated strand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22AE6F-98DA-D3C6-6C49-52C9655D40B5}"/>
              </a:ext>
            </a:extLst>
          </p:cNvPr>
          <p:cNvSpPr txBox="1"/>
          <p:nvPr/>
        </p:nvSpPr>
        <p:spPr>
          <a:xfrm>
            <a:off x="9479351" y="1276037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Disassembly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56A5B1-F203-8628-93ED-D6AFAAA24E4B}"/>
              </a:ext>
            </a:extLst>
          </p:cNvPr>
          <p:cNvSpPr txBox="1"/>
          <p:nvPr/>
        </p:nvSpPr>
        <p:spPr>
          <a:xfrm>
            <a:off x="3791784" y="1276037"/>
            <a:ext cx="18698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Hydrolysis of assembled cellulose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18A515-3D56-C7C4-C7F9-A660657B47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0337" y="3216135"/>
            <a:ext cx="7265401" cy="186921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05778109-E183-23E9-2819-06069A37CCC2}"/>
                  </a:ext>
                </a:extLst>
              </p14:cNvPr>
              <p14:cNvContentPartPr/>
              <p14:nvPr/>
            </p14:nvContentPartPr>
            <p14:xfrm>
              <a:off x="8471135" y="4125789"/>
              <a:ext cx="1383840" cy="460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05778109-E183-23E9-2819-06069A37CCC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417495" y="4018149"/>
                <a:ext cx="1491480" cy="26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653EA28A-5DCA-9F60-1D39-050094DE64C4}"/>
                  </a:ext>
                </a:extLst>
              </p14:cNvPr>
              <p14:cNvContentPartPr/>
              <p14:nvPr/>
            </p14:nvContentPartPr>
            <p14:xfrm>
              <a:off x="9979535" y="4166469"/>
              <a:ext cx="1607040" cy="5904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653EA28A-5DCA-9F60-1D39-050094DE64C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925895" y="4058469"/>
                <a:ext cx="1714680" cy="274680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9865C53D-BAA7-3C36-1976-FE430AC0D817}"/>
              </a:ext>
            </a:extLst>
          </p:cNvPr>
          <p:cNvSpPr txBox="1"/>
          <p:nvPr/>
        </p:nvSpPr>
        <p:spPr>
          <a:xfrm>
            <a:off x="4631211" y="5647338"/>
            <a:ext cx="76294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Cellulose cannot be hydrolyzed in the assembled state.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Cellulose must disassemble before it can hydrolyze.</a:t>
            </a:r>
          </a:p>
        </p:txBody>
      </p:sp>
    </p:spTree>
    <p:extLst>
      <p:ext uri="{BB962C8B-B14F-4D97-AF65-F5344CB8AC3E}">
        <p14:creationId xmlns:p14="http://schemas.microsoft.com/office/powerpoint/2010/main" val="1044811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rop Of Water, Water, Condensation, Pattern, condensation, fogging, disc, water, drip, many, close">
            <a:extLst>
              <a:ext uri="{FF2B5EF4-FFF2-40B4-BE49-F238E27FC236}">
                <a16:creationId xmlns:a16="http://schemas.microsoft.com/office/drawing/2014/main" id="{134D11E8-60FB-A648-8B75-A37FA7C85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1798"/>
            <a:ext cx="7086600" cy="5318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3B611C2-30E1-0988-5746-6A0227411388}"/>
              </a:ext>
            </a:extLst>
          </p:cNvPr>
          <p:cNvSpPr txBox="1"/>
          <p:nvPr/>
        </p:nvSpPr>
        <p:spPr>
          <a:xfrm>
            <a:off x="430136" y="5318644"/>
            <a:ext cx="115770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Geochemical processes (spinning planets) cause organics to polymerize (by dehydration) and depolymerize (by hydrolysis).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1804AD-F76D-45BC-21D9-22AC9C0078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6600" y="0"/>
            <a:ext cx="5105400" cy="491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6605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E925355-52D6-8F26-846D-4050F839C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4608" y="0"/>
            <a:ext cx="7772400" cy="625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3903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27F3407-A42B-6A47-8E38-66EC98D3AD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077" y="0"/>
            <a:ext cx="6568966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74E6E1-0EC1-E416-710F-AA1336286D6F}"/>
              </a:ext>
            </a:extLst>
          </p:cNvPr>
          <p:cNvSpPr txBox="1"/>
          <p:nvPr/>
        </p:nvSpPr>
        <p:spPr>
          <a:xfrm>
            <a:off x="7000270" y="1051444"/>
            <a:ext cx="45990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Biological systems cause ‘building blocks’ to polymerize (by dehydration) and depolymerize (by hydrolysis).</a:t>
            </a:r>
          </a:p>
        </p:txBody>
      </p:sp>
    </p:spTree>
    <p:extLst>
      <p:ext uri="{BB962C8B-B14F-4D97-AF65-F5344CB8AC3E}">
        <p14:creationId xmlns:p14="http://schemas.microsoft.com/office/powerpoint/2010/main" val="1070201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80413A-C8D7-D802-D744-E87E249DBB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781" y="3534207"/>
            <a:ext cx="7437618" cy="31521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976E50-8F14-6752-7CDF-73A78DCBCB16}"/>
              </a:ext>
            </a:extLst>
          </p:cNvPr>
          <p:cNvSpPr txBox="1"/>
          <p:nvPr/>
        </p:nvSpPr>
        <p:spPr>
          <a:xfrm>
            <a:off x="497398" y="276806"/>
            <a:ext cx="1119720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all show incredible proficiencies of assembly and co-assembly,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all are synthesized by condensation-dehydration,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all are thermodynamically unstable / kinetically trapped,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all show finely tuned recalcitrance via self-complementarity (see ds DNA, tRNA…), 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all are molecular symbionts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hetero-recalcitrance (RNA protects protein / protein protects RNA, see ribosome)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RNA synthesizes protein / protein synthesizes RNA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5DBD40-2185-FDCB-05AA-8785906605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9792" y="4538313"/>
            <a:ext cx="2176689" cy="23281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8F011C-F0FE-F6B3-E9B9-D012754773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7450" y="3192379"/>
            <a:ext cx="3904684" cy="117248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302060B-5E70-22A0-5D42-B6861BF15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5350" y="4870969"/>
            <a:ext cx="2124442" cy="181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0695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0F1B56-B16F-0903-6FF9-B9503274DE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4608" y="0"/>
            <a:ext cx="7772400" cy="6254191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EBA923-2947-D848-1CC6-03BAFD8624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188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4507DE-1B88-4E0D-89BA-0E11284C3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EF82D9F-0805-F49D-6E3E-94AF0D7FBD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520CBD9C-7E61-05A4-4334-1D04498320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4608" y="-77228"/>
            <a:ext cx="7772400" cy="625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8268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CD70878-5CC5-738A-8BB8-5319FD14F7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9409" y="136185"/>
            <a:ext cx="7793182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2C72116-62AF-EE0F-5BC5-86109B46B485}"/>
              </a:ext>
            </a:extLst>
          </p:cNvPr>
          <p:cNvSpPr/>
          <p:nvPr/>
        </p:nvSpPr>
        <p:spPr>
          <a:xfrm>
            <a:off x="797668" y="1284051"/>
            <a:ext cx="2859932" cy="1984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5974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4590047-C500-2990-959F-88183E54EE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7953" y="-150688"/>
            <a:ext cx="7796093" cy="700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8746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E5F698-9AF0-1FA6-3C14-6698F8D8EC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5410" y="817123"/>
            <a:ext cx="6921160" cy="58414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EECDA8A-F01A-2327-864A-2E599F377074}"/>
              </a:ext>
            </a:extLst>
          </p:cNvPr>
          <p:cNvSpPr txBox="1"/>
          <p:nvPr/>
        </p:nvSpPr>
        <p:spPr>
          <a:xfrm>
            <a:off x="1671638" y="4071938"/>
            <a:ext cx="25425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Billion years ago</a:t>
            </a:r>
          </a:p>
        </p:txBody>
      </p:sp>
    </p:spTree>
    <p:extLst>
      <p:ext uri="{BB962C8B-B14F-4D97-AF65-F5344CB8AC3E}">
        <p14:creationId xmlns:p14="http://schemas.microsoft.com/office/powerpoint/2010/main" val="3824421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FEE7805-EB6E-64C8-352C-AD7FDFEBC2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6131" y="-272373"/>
            <a:ext cx="7519737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054FA9F-6013-76A4-A22E-0A9DC3B5F8E0}"/>
              </a:ext>
            </a:extLst>
          </p:cNvPr>
          <p:cNvSpPr txBox="1"/>
          <p:nvPr/>
        </p:nvSpPr>
        <p:spPr>
          <a:xfrm>
            <a:off x="4214813" y="6334780"/>
            <a:ext cx="25425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billion years ago</a:t>
            </a:r>
          </a:p>
        </p:txBody>
      </p:sp>
    </p:spTree>
    <p:extLst>
      <p:ext uri="{BB962C8B-B14F-4D97-AF65-F5344CB8AC3E}">
        <p14:creationId xmlns:p14="http://schemas.microsoft.com/office/powerpoint/2010/main" val="7207943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1034</TotalTime>
  <Words>340</Words>
  <Application>Microsoft Macintosh PowerPoint</Application>
  <PresentationFormat>Widescreen</PresentationFormat>
  <Paragraphs>66</Paragraphs>
  <Slides>31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Calibri</vt:lpstr>
      <vt:lpstr>Calibri Light</vt:lpstr>
      <vt:lpstr>Cambria Math</vt:lpstr>
      <vt:lpstr>Symbol</vt:lpstr>
      <vt:lpstr>Office Theme</vt:lpstr>
      <vt:lpstr>A Time 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Justin's Dad</dc:creator>
  <cp:lastModifiedBy>Williams, Loren D</cp:lastModifiedBy>
  <cp:revision>63</cp:revision>
  <dcterms:created xsi:type="dcterms:W3CDTF">2022-05-12T15:28:35Z</dcterms:created>
  <dcterms:modified xsi:type="dcterms:W3CDTF">2023-10-11T07:37:30Z</dcterms:modified>
</cp:coreProperties>
</file>