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04" r:id="rId2"/>
    <p:sldId id="405" r:id="rId3"/>
    <p:sldId id="323" r:id="rId4"/>
    <p:sldId id="411" r:id="rId5"/>
    <p:sldId id="412" r:id="rId6"/>
    <p:sldId id="413" r:id="rId7"/>
    <p:sldId id="416" r:id="rId8"/>
    <p:sldId id="414" r:id="rId9"/>
    <p:sldId id="415" r:id="rId10"/>
    <p:sldId id="399" r:id="rId11"/>
    <p:sldId id="417" r:id="rId12"/>
    <p:sldId id="418" r:id="rId13"/>
    <p:sldId id="419" r:id="rId14"/>
    <p:sldId id="422" r:id="rId15"/>
    <p:sldId id="410" r:id="rId16"/>
    <p:sldId id="434" r:id="rId17"/>
    <p:sldId id="408" r:id="rId18"/>
    <p:sldId id="435" r:id="rId19"/>
    <p:sldId id="436" r:id="rId20"/>
    <p:sldId id="409" r:id="rId2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5516"/>
    <a:srgbClr val="E7E6E6"/>
    <a:srgbClr val="2FB0DC"/>
    <a:srgbClr val="1116F0"/>
    <a:srgbClr val="CC0099"/>
    <a:srgbClr val="3333FF"/>
    <a:srgbClr val="F00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98"/>
    <p:restoredTop sz="89623"/>
  </p:normalViewPr>
  <p:slideViewPr>
    <p:cSldViewPr>
      <p:cViewPr varScale="1">
        <p:scale>
          <a:sx n="80" d="100"/>
          <a:sy n="80" d="100"/>
        </p:scale>
        <p:origin x="12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1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5" rIns="96648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46F8875-94D6-6E45-B8B7-3C09BE4A6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56D030-109F-064C-91B9-B4ED8CDFBD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-128"/>
              </a:defRPr>
            </a:lvl9pPr>
          </a:lstStyle>
          <a:p>
            <a:fld id="{3CB81504-BDE2-C04B-A6E9-E8099419826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ea typeface="MS PGothic" charset="-128"/>
              </a:rPr>
              <a:t>FIGURE 3-2 General structure of an amino acid.</a:t>
            </a:r>
            <a:r>
              <a:rPr lang="en-US" altLang="en-US">
                <a:ea typeface="MS PGothic" charset="-128"/>
              </a:rPr>
              <a:t> This structure is common to all but one of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-amino acids. (Proline, a cyclic amino acid, is the exception.) The R group, or side-chain (red), attached to the </a:t>
            </a:r>
            <a:r>
              <a:rPr lang="en-US" altLang="en-US" i="1">
                <a:latin typeface="Symbol" charset="2"/>
                <a:ea typeface="MS PGothic" charset="-128"/>
                <a:sym typeface="Symbol" charset="2"/>
              </a:rPr>
              <a:t>α</a:t>
            </a:r>
            <a:r>
              <a:rPr lang="en-US" altLang="en-US">
                <a:ea typeface="MS PGothic" charset="-128"/>
              </a:rPr>
              <a:t> carbon (blue) is different in each amino acid.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34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7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699CC94-2B44-7B4C-B0DF-000F693D6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5CA78D-0694-364A-8331-3689C791D9D5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EA10706-B04B-D54A-B3F1-833AB0CD2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CC7DD8B-6A4E-7A48-81EC-79DE895F22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14CCDA1-BCCB-0846-8928-E4FC79FDD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86F1E2-0016-3043-BEF7-BF915C8A304D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AAB3702E-71BC-1F4B-B83A-726C612D3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C9D496B-AAAF-4C43-8E02-322D4C2CD4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262C03CE-9E9E-DA47-B9E8-5F52653BB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2701E78-62DA-0740-A4AE-781DB8855331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8D272BD-5376-F44A-9B63-A1636011EE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95B790A-B3D3-A746-BF74-AFB3673CD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Glycine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76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Serine, Threonine, Tyrosine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49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0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30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139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0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494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6D030-109F-064C-91B9-B4ED8CDFBD4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62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F464F-3B03-2848-9621-4D4B9ED5B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07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B6E98-64D8-1944-9157-006245743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75BA3-C45A-144A-BA84-425104564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83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>
            <a:lvl1pPr>
              <a:defRPr>
                <a:solidFill>
                  <a:srgbClr val="2FB0DC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9B8E6-1D4E-3C4F-8075-DFCF36E82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11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ga-IE" dirty="0"/>
              <a:t>Click to edit Master text styles</a:t>
            </a:r>
          </a:p>
          <a:p>
            <a:pPr lvl="1"/>
            <a:r>
              <a:rPr lang="ga-IE" dirty="0"/>
              <a:t>Second level</a:t>
            </a:r>
          </a:p>
          <a:p>
            <a:pPr lvl="2"/>
            <a:r>
              <a:rPr lang="ga-IE" dirty="0"/>
              <a:t>Third level</a:t>
            </a:r>
          </a:p>
          <a:p>
            <a:pPr lvl="3"/>
            <a:r>
              <a:rPr lang="ga-IE" dirty="0"/>
              <a:t>Fourth level</a:t>
            </a:r>
          </a:p>
          <a:p>
            <a:pPr lvl="4"/>
            <a:r>
              <a:rPr lang="ga-I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10E2A-34BA-9F4B-B2C9-59F11183A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797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C02CC-5052-6C4C-BF84-A190797A4E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125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52400"/>
            <a:ext cx="9139646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B5464-2BF3-174D-A8DA-9F72F225D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34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200EA-4BE2-EE4C-AFCC-049BFE65E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4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054D3-DB08-7940-A9CE-9D44AB275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0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AF682-9CC9-E344-97B6-D30C87701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00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1A9BB-1D26-4041-B1CE-E5988D4D6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58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64" y="152400"/>
            <a:ext cx="91570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C378E-C62D-C94F-AA73-1A34E94AE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17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47059-CBE3-7040-9310-DC9DC97B1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89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5F7D5-84C8-9C46-B6F6-EE06C2999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5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D8EED-481A-D34D-90BF-299C9C44F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41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D60EC-2750-AB42-9798-F6E79B86A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5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5875" y="152400"/>
            <a:ext cx="9159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  <a:ea typeface="ＭＳ Ｐゴシック" charset="-128"/>
                <a:cs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charset="0"/>
              </a:defRPr>
            </a:lvl1pPr>
          </a:lstStyle>
          <a:p>
            <a:fld id="{D8B07430-DD64-004D-B23B-0C5C3911C1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2FB0DC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116F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65734" y="457200"/>
            <a:ext cx="8812531" cy="723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Arial" charset="0"/>
                <a:cs typeface="Arial" charset="0"/>
              </a:rPr>
              <a:t>Amino Acids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>
                <a:latin typeface="Arial" charset="0"/>
                <a:cs typeface="Arial" charset="0"/>
              </a:rPr>
              <a:t>	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An amino acid contains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7030A0"/>
                </a:solidFill>
                <a:latin typeface="Arial" charset="0"/>
                <a:cs typeface="Arial" charset="0"/>
              </a:rPr>
              <a:t>an amine group,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a carboxylic acid group</a:t>
            </a:r>
            <a:r>
              <a:rPr lang="en-US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, </a:t>
            </a:r>
          </a:p>
          <a:p>
            <a:r>
              <a:rPr lang="en-US" dirty="0">
                <a:latin typeface="Arial" charset="0"/>
                <a:cs typeface="Arial" charset="0"/>
              </a:rPr>
              <a:t>		</a:t>
            </a:r>
            <a:r>
              <a:rPr lang="en-US" dirty="0">
                <a:solidFill>
                  <a:srgbClr val="C15516"/>
                </a:solidFill>
                <a:latin typeface="Arial" charset="0"/>
                <a:cs typeface="Arial" charset="0"/>
              </a:rPr>
              <a:t>a side-chain </a:t>
            </a:r>
            <a:r>
              <a:rPr lang="en-US" dirty="0">
                <a:latin typeface="Arial" charset="0"/>
                <a:cs typeface="Arial" charset="0"/>
              </a:rPr>
              <a:t>(or R-group),</a:t>
            </a:r>
          </a:p>
          <a:p>
            <a:r>
              <a:rPr lang="en-US" dirty="0">
                <a:latin typeface="Arial" charset="0"/>
                <a:cs typeface="Arial" charset="0"/>
              </a:rPr>
              <a:t>		all attached to a common chiral carbon atom (Cα),</a:t>
            </a:r>
          </a:p>
          <a:p>
            <a:r>
              <a:rPr lang="en-US" dirty="0">
                <a:latin typeface="Arial" charset="0"/>
                <a:cs typeface="Arial" charset="0"/>
              </a:rPr>
              <a:t>		with L stereochemistry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There are twenty proteinogenic* amino acids, which are encoded by the genetic code, which is universal throughout the tree of life. Amino acids are distinguished by their sidechains.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charset="0"/>
                <a:cs typeface="Arial" charset="0"/>
              </a:rPr>
              <a:t>Selenocysteine is encoded (by UGA, normally a stop) and is said to be the 21</a:t>
            </a:r>
            <a:r>
              <a:rPr lang="en-US" sz="1200" baseline="30000" dirty="0">
                <a:latin typeface="Arial" charset="0"/>
                <a:cs typeface="Arial" charset="0"/>
              </a:rPr>
              <a:t>st</a:t>
            </a:r>
            <a:r>
              <a:rPr lang="en-US" sz="1200" dirty="0">
                <a:latin typeface="Arial" charset="0"/>
                <a:cs typeface="Arial" charset="0"/>
              </a:rPr>
              <a:t> proteinogenic amino acid but is rare (in only 25 proteins in humans).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Arial" charset="0"/>
                <a:cs typeface="Arial" charset="0"/>
              </a:rPr>
              <a:t>Pyrrolysine</a:t>
            </a:r>
            <a:r>
              <a:rPr lang="en-US" sz="1200" dirty="0">
                <a:latin typeface="Arial" charset="0"/>
                <a:cs typeface="Arial" charset="0"/>
              </a:rPr>
              <a:t> is encoded (by UAG, normally a stop) and is said to be the 22</a:t>
            </a:r>
            <a:r>
              <a:rPr lang="en-US" sz="1200" baseline="30000" dirty="0">
                <a:latin typeface="Arial" charset="0"/>
                <a:cs typeface="Arial" charset="0"/>
              </a:rPr>
              <a:t>nd</a:t>
            </a:r>
            <a:r>
              <a:rPr lang="en-US" sz="1200" dirty="0">
                <a:latin typeface="Arial" charset="0"/>
                <a:cs typeface="Arial" charset="0"/>
              </a:rPr>
              <a:t> amino acid but is very rare (only found in some bacteria).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  <a:p>
            <a:endParaRPr lang="en-US" sz="2000" dirty="0"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9A2D0-24CB-E641-849C-C6717078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09600"/>
            <a:ext cx="33574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0" y="28177"/>
            <a:ext cx="565611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Histidine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(protonation state)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685800" y="1828800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&gt;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521116" y="1366837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pH &lt;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8AE07-DD5B-0F41-8D4F-6E7FB1CCC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676400"/>
            <a:ext cx="8280400" cy="528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E6B39F-54CE-424D-8CD7-BEFDD0F84B9C}"/>
              </a:ext>
            </a:extLst>
          </p:cNvPr>
          <p:cNvSpPr txBox="1"/>
          <p:nvPr/>
        </p:nvSpPr>
        <p:spPr>
          <a:xfrm>
            <a:off x="3657600" y="4800600"/>
            <a:ext cx="1739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pKa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=6.05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96722C-BE28-D74A-B050-9FB2C50E403D}"/>
              </a:ext>
            </a:extLst>
          </p:cNvPr>
          <p:cNvSpPr/>
          <p:nvPr/>
        </p:nvSpPr>
        <p:spPr bwMode="auto">
          <a:xfrm>
            <a:off x="6477000" y="6096000"/>
            <a:ext cx="25908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4F5F50-E6A8-769E-2D0D-90DE36D9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64256" y="3095910"/>
            <a:ext cx="2727826" cy="3655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C2EB2C-6998-B2C8-7435-97FA4DF21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505" y="3095910"/>
            <a:ext cx="3694927" cy="3655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E8D8E-6233-F804-AA26-563BA3EB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292216" y="-242370"/>
            <a:ext cx="2981632" cy="36551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E2A748-430F-389D-F675-1040038CC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65711" y="-242370"/>
            <a:ext cx="2475757" cy="36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2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C9561-D0FC-2077-C095-C4FF334E4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87594" y="31806"/>
            <a:ext cx="39498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8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93C47-EA25-4B0F-A391-C333C621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7844" y="146273"/>
            <a:ext cx="2006111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1A8FAF-ADA4-D28C-89BA-522F4E303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43806" y="77801"/>
            <a:ext cx="2791691" cy="297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EAF97-77F3-50B8-FC01-E079BE07B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8527" y="146273"/>
            <a:ext cx="265474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FEFFB-11D5-90A3-7D41-FD55406FA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8213" y="-263927"/>
            <a:ext cx="3854144" cy="4381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48147-DD98-A124-0CC1-B420140A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9292" y="-379375"/>
            <a:ext cx="3623251" cy="43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4124F2-CC65-7941-A96A-3018AA81E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" y="328068"/>
            <a:ext cx="8703415" cy="59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D3E2DF-669E-1742-B563-8D252B9C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0"/>
            <a:ext cx="855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15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tab_06_01">
            <a:extLst>
              <a:ext uri="{FF2B5EF4-FFF2-40B4-BE49-F238E27FC236}">
                <a16:creationId xmlns:a16="http://schemas.microsoft.com/office/drawing/2014/main" id="{94AE77BD-B694-1F46-A7F1-6161518CE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17500"/>
            <a:ext cx="5886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3">
            <a:extLst>
              <a:ext uri="{FF2B5EF4-FFF2-40B4-BE49-F238E27FC236}">
                <a16:creationId xmlns:a16="http://schemas.microsoft.com/office/drawing/2014/main" id="{90E41CBD-6099-364A-83E3-5C2DF79E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tab_06_03">
            <a:extLst>
              <a:ext uri="{FF2B5EF4-FFF2-40B4-BE49-F238E27FC236}">
                <a16:creationId xmlns:a16="http://schemas.microsoft.com/office/drawing/2014/main" id="{3D6AFEFF-3DBD-0944-82BF-C4FCE9AE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17500"/>
            <a:ext cx="36131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3">
            <a:extLst>
              <a:ext uri="{FF2B5EF4-FFF2-40B4-BE49-F238E27FC236}">
                <a16:creationId xmlns:a16="http://schemas.microsoft.com/office/drawing/2014/main" id="{7A50D1AB-DF2F-FE45-97EB-D2FA5D3F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Table 6-3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fig_06_35">
            <a:extLst>
              <a:ext uri="{FF2B5EF4-FFF2-40B4-BE49-F238E27FC236}">
                <a16:creationId xmlns:a16="http://schemas.microsoft.com/office/drawing/2014/main" id="{461B19A0-8391-2144-9794-C1B69D01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8000"/>
            <a:ext cx="85312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 Box 3">
            <a:extLst>
              <a:ext uri="{FF2B5EF4-FFF2-40B4-BE49-F238E27FC236}">
                <a16:creationId xmlns:a16="http://schemas.microsoft.com/office/drawing/2014/main" id="{DBA8A023-5169-FF4E-AEEC-37AD443A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>
                <a:latin typeface="Arial" panose="020B0604020202020204" pitchFamily="34" charset="0"/>
              </a:rPr>
              <a:t>Figure 6-35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49228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alanine 	 	Ala	 A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arginine 	 	Arg	 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asparagine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aspartic acid 	Asp	 D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cysteine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Cys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C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glutamic acid 	Glu	 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glutamine 	Gln	 Q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glycine 	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G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histidine 	His	 H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isoleucine 	Ile	 I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leucine 	 	Leu	 L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5562F4-0F53-664B-862B-09E2D5DCA233}"/>
              </a:ext>
            </a:extLst>
          </p:cNvPr>
          <p:cNvSpPr txBox="1">
            <a:spLocks/>
          </p:cNvSpPr>
          <p:nvPr/>
        </p:nvSpPr>
        <p:spPr>
          <a:xfrm>
            <a:off x="-15875" y="-76200"/>
            <a:ext cx="915987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FB0DC"/>
                </a:solidFill>
                <a:latin typeface="Calibri" pitchFamily="34" charset="0"/>
                <a:ea typeface="MS PGothic" pitchFamily="34" charset="-128"/>
                <a:cs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116F0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latin typeface="Calibri" charset="0"/>
                <a:ea typeface="MS PGothic" charset="-128"/>
              </a:rPr>
              <a:t>Amino Acids Differ Only in the </a:t>
            </a:r>
            <a:r>
              <a:rPr lang="en-US" altLang="en-US" kern="0" dirty="0">
                <a:solidFill>
                  <a:srgbClr val="CC0099"/>
                </a:solidFill>
                <a:latin typeface="Calibri" charset="0"/>
                <a:ea typeface="MS PGothic" charset="-128"/>
              </a:rPr>
              <a:t>R</a:t>
            </a:r>
            <a:r>
              <a:rPr lang="en-US" altLang="en-US" kern="0" dirty="0">
                <a:latin typeface="Calibri" charset="0"/>
                <a:ea typeface="MS PGothic" charset="-128"/>
              </a:rPr>
              <a:t> Groups </a:t>
            </a:r>
            <a:br>
              <a:rPr lang="en-US" altLang="en-US" kern="0" dirty="0">
                <a:latin typeface="Calibri" charset="0"/>
                <a:ea typeface="MS PGothic" charset="-128"/>
              </a:rPr>
            </a:br>
            <a:r>
              <a:rPr lang="en-US" altLang="en-US" kern="0" dirty="0">
                <a:latin typeface="Calibri" charset="0"/>
                <a:ea typeface="MS PGothic" charset="-128"/>
              </a:rPr>
              <a:t>(aka Sidechains)</a:t>
            </a: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48137E70-DE3F-D84B-94AD-942F054B0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2192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1A0DD-C4C3-4E4F-B5AD-536A84A42356}"/>
              </a:ext>
            </a:extLst>
          </p:cNvPr>
          <p:cNvSpPr txBox="1"/>
          <p:nvPr/>
        </p:nvSpPr>
        <p:spPr>
          <a:xfrm>
            <a:off x="4604657" y="1676401"/>
            <a:ext cx="49228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lysine 	 	Lys	 K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methionine 	Met	 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phenylalanine	Phe	 F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proline 	 	Pro	 P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serine 	 	Ser	 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threonine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T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tryptophan 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 W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tyrosine 	 	Tyr	 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valine 	 	Val	 V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CBF919-B4F9-3340-BEFA-C46F6C68B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38" y="4778311"/>
            <a:ext cx="2743200" cy="19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0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EE749-0B37-6D41-AEFA-F276F1A28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91" y="-10886"/>
            <a:ext cx="55673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5C28DD-4072-F54E-97EA-2FAE1A6293D7}"/>
              </a:ext>
            </a:extLst>
          </p:cNvPr>
          <p:cNvSpPr txBox="1"/>
          <p:nvPr/>
        </p:nvSpPr>
        <p:spPr>
          <a:xfrm>
            <a:off x="457200" y="2228671"/>
            <a:ext cx="218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Never draw amino acids like this</a:t>
            </a:r>
          </a:p>
        </p:txBody>
      </p:sp>
    </p:spTree>
    <p:extLst>
      <p:ext uri="{BB962C8B-B14F-4D97-AF65-F5344CB8AC3E}">
        <p14:creationId xmlns:p14="http://schemas.microsoft.com/office/powerpoint/2010/main" val="27737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59875" cy="1143000"/>
          </a:xfrm>
        </p:spPr>
        <p:txBody>
          <a:bodyPr/>
          <a:lstStyle/>
          <a:p>
            <a:r>
              <a:rPr lang="en-US" altLang="en-US" dirty="0">
                <a:latin typeface="Calibri" charset="0"/>
                <a:ea typeface="MS PGothic" charset="-128"/>
              </a:rPr>
              <a:t>Amino Acids are Chiral</a:t>
            </a:r>
          </a:p>
        </p:txBody>
      </p:sp>
      <p:sp>
        <p:nvSpPr>
          <p:cNvPr id="53250" name="Line 4"/>
          <p:cNvSpPr>
            <a:spLocks noChangeShapeType="1"/>
          </p:cNvSpPr>
          <p:nvPr/>
        </p:nvSpPr>
        <p:spPr bwMode="auto">
          <a:xfrm>
            <a:off x="601662" y="990600"/>
            <a:ext cx="7924800" cy="0"/>
          </a:xfrm>
          <a:prstGeom prst="line">
            <a:avLst/>
          </a:prstGeom>
          <a:noFill/>
          <a:ln w="57150" cmpd="thinThick">
            <a:solidFill>
              <a:srgbClr val="2FB0D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284A2C-D17F-484C-8C52-FB06171BA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93" y="1981200"/>
            <a:ext cx="6184582" cy="47849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D225D1-A101-CF4D-AFBF-9D34F63816D5}"/>
              </a:ext>
            </a:extLst>
          </p:cNvPr>
          <p:cNvSpPr/>
          <p:nvPr/>
        </p:nvSpPr>
        <p:spPr>
          <a:xfrm>
            <a:off x="5029200" y="5562600"/>
            <a:ext cx="3737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Proteinogenic amino acids are L (not D</a:t>
            </a:r>
            <a:r>
              <a:rPr lang="en-US" sz="2000" cap="small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[glycine (R=H) is not chiral]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111A0-20F7-7542-9F9E-2DFE17CAB0AC}"/>
              </a:ext>
            </a:extLst>
          </p:cNvPr>
          <p:cNvSpPr/>
          <p:nvPr/>
        </p:nvSpPr>
        <p:spPr>
          <a:xfrm>
            <a:off x="1037519" y="1066800"/>
            <a:ext cx="6385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Always draw proteinogenic amino acids like this.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) N to C (left to right)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(ii) R group up and out (or down and back)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87AE2-C496-6149-23F6-C7B0F156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51653" y="0"/>
            <a:ext cx="544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0C3263-75F1-E0B3-ACD9-CC322B42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26423" y="150378"/>
            <a:ext cx="3294281" cy="2993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A8325-B671-257D-554D-8A13B4399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3830" y="174229"/>
            <a:ext cx="3385341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5BA-DB13-1787-044E-5EEF5C8D8C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157434" y="3210824"/>
            <a:ext cx="3116298" cy="3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D7F48-D149-A86B-83E8-74EC23CF7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2899" y="970120"/>
            <a:ext cx="30672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7B739-76D3-5F1D-A8B2-020C6DBA3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67197" y="471606"/>
            <a:ext cx="3259255" cy="36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6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A7702-50A9-003F-4D3E-B4DB27D3A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2748" y="165148"/>
            <a:ext cx="4277476" cy="4251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01944-CB50-3CA0-F9EF-D0BCA425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50091" y="121911"/>
            <a:ext cx="4191001" cy="42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3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C8755-0FDC-BB1D-F50C-ECB311CD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2734" y="337189"/>
            <a:ext cx="2940932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CF57D-5882-744C-9689-195ADDB6E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3270" y="-13144"/>
            <a:ext cx="355511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FEA751-8332-BC10-759E-29DC52FD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1325" y="3847733"/>
            <a:ext cx="3886200" cy="297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02405-C158-8C26-A807-6BE80389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84720" y="3576127"/>
            <a:ext cx="3886200" cy="328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0355A-1F78-30C4-96BC-9D544D796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2329" y="2574"/>
            <a:ext cx="3886200" cy="342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A9BC7-6097-F149-98C1-61C985F1F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99633" y="5767"/>
            <a:ext cx="3886200" cy="296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404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8246</TotalTime>
  <Words>460</Words>
  <Application>Microsoft Macintosh PowerPoint</Application>
  <PresentationFormat>On-screen Show (4:3)</PresentationFormat>
  <Paragraphs>68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Symbol</vt:lpstr>
      <vt:lpstr>Times</vt:lpstr>
      <vt:lpstr>Blank Presentation</vt:lpstr>
      <vt:lpstr>PowerPoint Presentation</vt:lpstr>
      <vt:lpstr>PowerPoint Presentation</vt:lpstr>
      <vt:lpstr>Amino Acids are Chiral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Amino Acids</dc:title>
  <dc:subject>Biochemistry</dc:subject>
  <dc:creator>Dr. Kalju Kahn</dc:creator>
  <cp:lastModifiedBy>Williams, Loren D</cp:lastModifiedBy>
  <cp:revision>292</cp:revision>
  <cp:lastPrinted>2017-10-18T10:03:09Z</cp:lastPrinted>
  <dcterms:created xsi:type="dcterms:W3CDTF">2008-08-27T14:03:10Z</dcterms:created>
  <dcterms:modified xsi:type="dcterms:W3CDTF">2023-02-07T04:47:38Z</dcterms:modified>
</cp:coreProperties>
</file>