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426" r:id="rId2"/>
    <p:sldId id="440" r:id="rId3"/>
    <p:sldId id="415" r:id="rId4"/>
    <p:sldId id="427" r:id="rId5"/>
    <p:sldId id="434" r:id="rId6"/>
    <p:sldId id="441" r:id="rId7"/>
    <p:sldId id="439" r:id="rId8"/>
    <p:sldId id="445" r:id="rId9"/>
    <p:sldId id="444" r:id="rId10"/>
    <p:sldId id="442" r:id="rId11"/>
    <p:sldId id="438" r:id="rId12"/>
    <p:sldId id="433" r:id="rId13"/>
    <p:sldId id="443" r:id="rId14"/>
    <p:sldId id="421" r:id="rId15"/>
    <p:sldId id="422" r:id="rId16"/>
    <p:sldId id="423" r:id="rId17"/>
    <p:sldId id="44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74"/>
    <p:restoredTop sz="94906"/>
  </p:normalViewPr>
  <p:slideViewPr>
    <p:cSldViewPr snapToGrid="0">
      <p:cViewPr varScale="1">
        <p:scale>
          <a:sx n="88" d="100"/>
          <a:sy n="88" d="100"/>
        </p:scale>
        <p:origin x="19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58D910-B240-3445-B4D7-B2634108438F}" type="datetimeFigureOut">
              <a:rPr lang="en-US" smtClean="0"/>
              <a:t>2/13/24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58F949-D430-A148-9F25-1900962A1C64}" type="slidenum">
              <a:rPr lang="en-US" smtClean="0"/>
              <a:t>‹#›</a:t>
            </a:fld>
            <a:endParaRPr lang="en-US"/>
          </a:p>
        </p:txBody>
      </p:sp>
    </p:spTree>
    <p:extLst>
      <p:ext uri="{BB962C8B-B14F-4D97-AF65-F5344CB8AC3E}">
        <p14:creationId xmlns:p14="http://schemas.microsoft.com/office/powerpoint/2010/main" val="224318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a:extLst>
              <a:ext uri="{FF2B5EF4-FFF2-40B4-BE49-F238E27FC236}">
                <a16:creationId xmlns:a16="http://schemas.microsoft.com/office/drawing/2014/main" id="{8BE31B33-0F79-3C4B-97CD-D80F5BDE7C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E3434C72-BBC3-0D40-AD74-A4E8DA688276}" type="slidenum">
              <a:rPr lang="en-US" altLang="en-US" sz="1200"/>
              <a:pPr/>
              <a:t>3</a:t>
            </a:fld>
            <a:endParaRPr lang="en-US" altLang="en-US" sz="1200"/>
          </a:p>
        </p:txBody>
      </p:sp>
      <p:sp>
        <p:nvSpPr>
          <p:cNvPr id="142338" name="Rectangle 2">
            <a:extLst>
              <a:ext uri="{FF2B5EF4-FFF2-40B4-BE49-F238E27FC236}">
                <a16:creationId xmlns:a16="http://schemas.microsoft.com/office/drawing/2014/main" id="{28D852D0-D63D-5C46-A1D4-3D90CC95EF30}"/>
              </a:ext>
            </a:extLst>
          </p:cNvPr>
          <p:cNvSpPr>
            <a:spLocks noGrp="1" noRot="1" noChangeAspect="1" noChangeArrowheads="1" noTextEdit="1"/>
          </p:cNvSpPr>
          <p:nvPr>
            <p:ph type="sldImg"/>
          </p:nvPr>
        </p:nvSpPr>
        <p:spPr>
          <a:ln/>
        </p:spPr>
      </p:sp>
      <p:sp>
        <p:nvSpPr>
          <p:cNvPr id="142339" name="Rectangle 3">
            <a:extLst>
              <a:ext uri="{FF2B5EF4-FFF2-40B4-BE49-F238E27FC236}">
                <a16:creationId xmlns:a16="http://schemas.microsoft.com/office/drawing/2014/main" id="{531C924D-0E25-6D40-9BE5-090E32170F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F119B-4645-FDA1-619D-A81442700FB3}"/>
            </a:ext>
          </a:extLst>
        </p:cNvPr>
        <p:cNvGrpSpPr/>
        <p:nvPr/>
      </p:nvGrpSpPr>
      <p:grpSpPr>
        <a:xfrm>
          <a:off x="0" y="0"/>
          <a:ext cx="0" cy="0"/>
          <a:chOff x="0" y="0"/>
          <a:chExt cx="0" cy="0"/>
        </a:xfrm>
      </p:grpSpPr>
      <p:sp>
        <p:nvSpPr>
          <p:cNvPr id="146433" name="Rectangle 7">
            <a:extLst>
              <a:ext uri="{FF2B5EF4-FFF2-40B4-BE49-F238E27FC236}">
                <a16:creationId xmlns:a16="http://schemas.microsoft.com/office/drawing/2014/main" id="{1FC42170-856A-5DC9-C2B4-B03DC51AC6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FE00D5B9-2AD0-CE45-B119-AD36AA3F8382}" type="slidenum">
              <a:rPr lang="en-US" altLang="en-US" sz="1200"/>
              <a:pPr/>
              <a:t>4</a:t>
            </a:fld>
            <a:endParaRPr lang="en-US" altLang="en-US" sz="1200"/>
          </a:p>
        </p:txBody>
      </p:sp>
      <p:sp>
        <p:nvSpPr>
          <p:cNvPr id="146434" name="Rectangle 2">
            <a:extLst>
              <a:ext uri="{FF2B5EF4-FFF2-40B4-BE49-F238E27FC236}">
                <a16:creationId xmlns:a16="http://schemas.microsoft.com/office/drawing/2014/main" id="{98134111-E428-180E-60CD-859F495F740A}"/>
              </a:ext>
            </a:extLst>
          </p:cNvPr>
          <p:cNvSpPr>
            <a:spLocks noGrp="1" noRot="1" noChangeAspect="1" noChangeArrowheads="1" noTextEdit="1"/>
          </p:cNvSpPr>
          <p:nvPr>
            <p:ph type="sldImg"/>
          </p:nvPr>
        </p:nvSpPr>
        <p:spPr>
          <a:ln/>
        </p:spPr>
      </p:sp>
      <p:sp>
        <p:nvSpPr>
          <p:cNvPr id="146435" name="Rectangle 3">
            <a:extLst>
              <a:ext uri="{FF2B5EF4-FFF2-40B4-BE49-F238E27FC236}">
                <a16:creationId xmlns:a16="http://schemas.microsoft.com/office/drawing/2014/main" id="{D11C9046-E72C-A861-F0FF-63DAD8F76E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3461607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a:extLst>
              <a:ext uri="{FF2B5EF4-FFF2-40B4-BE49-F238E27FC236}">
                <a16:creationId xmlns:a16="http://schemas.microsoft.com/office/drawing/2014/main" id="{AF847C37-D18A-CF42-9F18-FC0DB435F2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22B43470-F9C7-2F42-BCD5-FA35E2AF03CE}" type="slidenum">
              <a:rPr lang="en-US" altLang="en-US" sz="1200"/>
              <a:pPr/>
              <a:t>12</a:t>
            </a:fld>
            <a:endParaRPr lang="en-US" altLang="en-US" sz="1200"/>
          </a:p>
        </p:txBody>
      </p:sp>
      <p:sp>
        <p:nvSpPr>
          <p:cNvPr id="144386" name="Rectangle 2">
            <a:extLst>
              <a:ext uri="{FF2B5EF4-FFF2-40B4-BE49-F238E27FC236}">
                <a16:creationId xmlns:a16="http://schemas.microsoft.com/office/drawing/2014/main" id="{0CB94E26-B210-474B-B26F-E8D35340F28A}"/>
              </a:ext>
            </a:extLst>
          </p:cNvPr>
          <p:cNvSpPr>
            <a:spLocks noGrp="1" noRot="1" noChangeAspect="1" noChangeArrowheads="1" noTextEdit="1"/>
          </p:cNvSpPr>
          <p:nvPr>
            <p:ph type="sldImg"/>
          </p:nvPr>
        </p:nvSpPr>
        <p:spPr>
          <a:ln/>
        </p:spPr>
      </p:sp>
      <p:sp>
        <p:nvSpPr>
          <p:cNvPr id="144387" name="Rectangle 3">
            <a:extLst>
              <a:ext uri="{FF2B5EF4-FFF2-40B4-BE49-F238E27FC236}">
                <a16:creationId xmlns:a16="http://schemas.microsoft.com/office/drawing/2014/main" id="{82A9BEDA-AA4E-594E-87E2-CD7BDB4B64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a:extLst>
              <a:ext uri="{FF2B5EF4-FFF2-40B4-BE49-F238E27FC236}">
                <a16:creationId xmlns:a16="http://schemas.microsoft.com/office/drawing/2014/main" id="{5F71CE44-D606-764B-9DDD-A54622D003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A0E9A563-EAE6-A742-A6F2-FF594649FEF7}" type="slidenum">
              <a:rPr lang="en-US" altLang="en-US" sz="1200"/>
              <a:pPr/>
              <a:t>14</a:t>
            </a:fld>
            <a:endParaRPr lang="en-US" altLang="en-US" sz="1200"/>
          </a:p>
        </p:txBody>
      </p:sp>
      <p:sp>
        <p:nvSpPr>
          <p:cNvPr id="150530" name="Rectangle 2">
            <a:extLst>
              <a:ext uri="{FF2B5EF4-FFF2-40B4-BE49-F238E27FC236}">
                <a16:creationId xmlns:a16="http://schemas.microsoft.com/office/drawing/2014/main" id="{2F8BF884-C514-F24F-8DE6-DF1CEED239C1}"/>
              </a:ext>
            </a:extLst>
          </p:cNvPr>
          <p:cNvSpPr>
            <a:spLocks noGrp="1" noRot="1" noChangeAspect="1" noChangeArrowheads="1" noTextEdit="1"/>
          </p:cNvSpPr>
          <p:nvPr>
            <p:ph type="sldImg"/>
          </p:nvPr>
        </p:nvSpPr>
        <p:spPr>
          <a:ln/>
        </p:spPr>
      </p:sp>
      <p:sp>
        <p:nvSpPr>
          <p:cNvPr id="150531" name="Rectangle 3">
            <a:extLst>
              <a:ext uri="{FF2B5EF4-FFF2-40B4-BE49-F238E27FC236}">
                <a16:creationId xmlns:a16="http://schemas.microsoft.com/office/drawing/2014/main" id="{D359BBB0-D6AE-C64E-8636-BB53479C9B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a:extLst>
              <a:ext uri="{FF2B5EF4-FFF2-40B4-BE49-F238E27FC236}">
                <a16:creationId xmlns:a16="http://schemas.microsoft.com/office/drawing/2014/main" id="{518C1B94-F99A-9941-8D03-216D334024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DEF93C2A-B1BF-2D4C-9C16-6744038B6796}" type="slidenum">
              <a:rPr lang="en-US" altLang="en-US" sz="1200"/>
              <a:pPr/>
              <a:t>15</a:t>
            </a:fld>
            <a:endParaRPr lang="en-US" altLang="en-US" sz="1200"/>
          </a:p>
        </p:txBody>
      </p:sp>
      <p:sp>
        <p:nvSpPr>
          <p:cNvPr id="152578" name="Rectangle 2">
            <a:extLst>
              <a:ext uri="{FF2B5EF4-FFF2-40B4-BE49-F238E27FC236}">
                <a16:creationId xmlns:a16="http://schemas.microsoft.com/office/drawing/2014/main" id="{BC9F4AB8-F073-1A47-80AF-E478B266A6F5}"/>
              </a:ext>
            </a:extLst>
          </p:cNvPr>
          <p:cNvSpPr>
            <a:spLocks noGrp="1" noRot="1" noChangeAspect="1" noChangeArrowheads="1" noTextEdit="1"/>
          </p:cNvSpPr>
          <p:nvPr>
            <p:ph type="sldImg"/>
          </p:nvPr>
        </p:nvSpPr>
        <p:spPr>
          <a:ln/>
        </p:spPr>
      </p:sp>
      <p:sp>
        <p:nvSpPr>
          <p:cNvPr id="152579" name="Rectangle 3">
            <a:extLst>
              <a:ext uri="{FF2B5EF4-FFF2-40B4-BE49-F238E27FC236}">
                <a16:creationId xmlns:a16="http://schemas.microsoft.com/office/drawing/2014/main" id="{1CDAB595-63F5-294A-8FA0-5204574593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a:extLst>
              <a:ext uri="{FF2B5EF4-FFF2-40B4-BE49-F238E27FC236}">
                <a16:creationId xmlns:a16="http://schemas.microsoft.com/office/drawing/2014/main" id="{EA3B1576-B323-3C44-99E1-07430ED6B9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C5C9D697-211B-1F43-8401-935DFA833934}" type="slidenum">
              <a:rPr lang="en-US" altLang="en-US" sz="1200"/>
              <a:pPr/>
              <a:t>16</a:t>
            </a:fld>
            <a:endParaRPr lang="en-US" altLang="en-US" sz="1200"/>
          </a:p>
        </p:txBody>
      </p:sp>
      <p:sp>
        <p:nvSpPr>
          <p:cNvPr id="154626" name="Rectangle 2">
            <a:extLst>
              <a:ext uri="{FF2B5EF4-FFF2-40B4-BE49-F238E27FC236}">
                <a16:creationId xmlns:a16="http://schemas.microsoft.com/office/drawing/2014/main" id="{6187BD19-210F-2A41-BF99-7874DF674730}"/>
              </a:ext>
            </a:extLst>
          </p:cNvPr>
          <p:cNvSpPr>
            <a:spLocks noGrp="1" noRot="1" noChangeAspect="1" noChangeArrowheads="1" noTextEdit="1"/>
          </p:cNvSpPr>
          <p:nvPr>
            <p:ph type="sldImg"/>
          </p:nvPr>
        </p:nvSpPr>
        <p:spPr>
          <a:ln/>
        </p:spPr>
      </p:sp>
      <p:sp>
        <p:nvSpPr>
          <p:cNvPr id="154627" name="Rectangle 3">
            <a:extLst>
              <a:ext uri="{FF2B5EF4-FFF2-40B4-BE49-F238E27FC236}">
                <a16:creationId xmlns:a16="http://schemas.microsoft.com/office/drawing/2014/main" id="{746A7EDF-DA1F-F742-A6D6-C45EF7CE53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BF101-C8F0-D9DC-057D-81EC422A60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9AFABD-FAB0-2AC5-8808-17A5B9C413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B6F988-2429-D7B6-37B0-5D900B52BA07}"/>
              </a:ext>
            </a:extLst>
          </p:cNvPr>
          <p:cNvSpPr>
            <a:spLocks noGrp="1"/>
          </p:cNvSpPr>
          <p:nvPr>
            <p:ph type="dt" sz="half" idx="10"/>
          </p:nvPr>
        </p:nvSpPr>
        <p:spPr/>
        <p:txBody>
          <a:bodyPr/>
          <a:lstStyle/>
          <a:p>
            <a:fld id="{B30817D0-7305-4C4D-986B-061009CA16E4}" type="datetimeFigureOut">
              <a:rPr lang="en-US" smtClean="0"/>
              <a:t>2/13/24</a:t>
            </a:fld>
            <a:endParaRPr lang="en-US"/>
          </a:p>
        </p:txBody>
      </p:sp>
      <p:sp>
        <p:nvSpPr>
          <p:cNvPr id="5" name="Footer Placeholder 4">
            <a:extLst>
              <a:ext uri="{FF2B5EF4-FFF2-40B4-BE49-F238E27FC236}">
                <a16:creationId xmlns:a16="http://schemas.microsoft.com/office/drawing/2014/main" id="{2F41ED0D-971E-74D3-C139-BECA8B2DDA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2A433F-25DF-E777-DDF5-326F8B20EDBC}"/>
              </a:ext>
            </a:extLst>
          </p:cNvPr>
          <p:cNvSpPr>
            <a:spLocks noGrp="1"/>
          </p:cNvSpPr>
          <p:nvPr>
            <p:ph type="sldNum" sz="quarter" idx="12"/>
          </p:nvPr>
        </p:nvSpPr>
        <p:spPr/>
        <p:txBody>
          <a:bodyPr/>
          <a:lstStyle/>
          <a:p>
            <a:fld id="{4C0F7AE5-3F72-C649-9555-B01D5ACE4B39}" type="slidenum">
              <a:rPr lang="en-US" smtClean="0"/>
              <a:t>‹#›</a:t>
            </a:fld>
            <a:endParaRPr lang="en-US"/>
          </a:p>
        </p:txBody>
      </p:sp>
    </p:spTree>
    <p:extLst>
      <p:ext uri="{BB962C8B-B14F-4D97-AF65-F5344CB8AC3E}">
        <p14:creationId xmlns:p14="http://schemas.microsoft.com/office/powerpoint/2010/main" val="447685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2BC14-1D76-E14D-B8D1-E1696F3F79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1F4163-04C4-F6C0-A164-DE1341BBEB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527F7-9074-26D7-AA4A-EC14E74DDC22}"/>
              </a:ext>
            </a:extLst>
          </p:cNvPr>
          <p:cNvSpPr>
            <a:spLocks noGrp="1"/>
          </p:cNvSpPr>
          <p:nvPr>
            <p:ph type="dt" sz="half" idx="10"/>
          </p:nvPr>
        </p:nvSpPr>
        <p:spPr/>
        <p:txBody>
          <a:bodyPr/>
          <a:lstStyle/>
          <a:p>
            <a:fld id="{B30817D0-7305-4C4D-986B-061009CA16E4}" type="datetimeFigureOut">
              <a:rPr lang="en-US" smtClean="0"/>
              <a:t>2/13/24</a:t>
            </a:fld>
            <a:endParaRPr lang="en-US"/>
          </a:p>
        </p:txBody>
      </p:sp>
      <p:sp>
        <p:nvSpPr>
          <p:cNvPr id="5" name="Footer Placeholder 4">
            <a:extLst>
              <a:ext uri="{FF2B5EF4-FFF2-40B4-BE49-F238E27FC236}">
                <a16:creationId xmlns:a16="http://schemas.microsoft.com/office/drawing/2014/main" id="{6B606157-849E-8680-BA36-601206DD3F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A1F028-95FD-857F-4D4D-4CEC72875A43}"/>
              </a:ext>
            </a:extLst>
          </p:cNvPr>
          <p:cNvSpPr>
            <a:spLocks noGrp="1"/>
          </p:cNvSpPr>
          <p:nvPr>
            <p:ph type="sldNum" sz="quarter" idx="12"/>
          </p:nvPr>
        </p:nvSpPr>
        <p:spPr/>
        <p:txBody>
          <a:bodyPr/>
          <a:lstStyle/>
          <a:p>
            <a:fld id="{4C0F7AE5-3F72-C649-9555-B01D5ACE4B39}" type="slidenum">
              <a:rPr lang="en-US" smtClean="0"/>
              <a:t>‹#›</a:t>
            </a:fld>
            <a:endParaRPr lang="en-US"/>
          </a:p>
        </p:txBody>
      </p:sp>
    </p:spTree>
    <p:extLst>
      <p:ext uri="{BB962C8B-B14F-4D97-AF65-F5344CB8AC3E}">
        <p14:creationId xmlns:p14="http://schemas.microsoft.com/office/powerpoint/2010/main" val="3619032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31E782-B3FC-1AE2-CBAA-4D1BA6A601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71E11F-5350-138C-EF40-F7532F34BD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8023F-3445-0DA3-8969-ADE7B99924F1}"/>
              </a:ext>
            </a:extLst>
          </p:cNvPr>
          <p:cNvSpPr>
            <a:spLocks noGrp="1"/>
          </p:cNvSpPr>
          <p:nvPr>
            <p:ph type="dt" sz="half" idx="10"/>
          </p:nvPr>
        </p:nvSpPr>
        <p:spPr/>
        <p:txBody>
          <a:bodyPr/>
          <a:lstStyle/>
          <a:p>
            <a:fld id="{B30817D0-7305-4C4D-986B-061009CA16E4}" type="datetimeFigureOut">
              <a:rPr lang="en-US" smtClean="0"/>
              <a:t>2/13/24</a:t>
            </a:fld>
            <a:endParaRPr lang="en-US"/>
          </a:p>
        </p:txBody>
      </p:sp>
      <p:sp>
        <p:nvSpPr>
          <p:cNvPr id="5" name="Footer Placeholder 4">
            <a:extLst>
              <a:ext uri="{FF2B5EF4-FFF2-40B4-BE49-F238E27FC236}">
                <a16:creationId xmlns:a16="http://schemas.microsoft.com/office/drawing/2014/main" id="{CBDE04F5-1471-09AE-0988-ED5F97337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722258-0B82-DA71-B043-7F5B8F0F3673}"/>
              </a:ext>
            </a:extLst>
          </p:cNvPr>
          <p:cNvSpPr>
            <a:spLocks noGrp="1"/>
          </p:cNvSpPr>
          <p:nvPr>
            <p:ph type="sldNum" sz="quarter" idx="12"/>
          </p:nvPr>
        </p:nvSpPr>
        <p:spPr/>
        <p:txBody>
          <a:bodyPr/>
          <a:lstStyle/>
          <a:p>
            <a:fld id="{4C0F7AE5-3F72-C649-9555-B01D5ACE4B39}" type="slidenum">
              <a:rPr lang="en-US" smtClean="0"/>
              <a:t>‹#›</a:t>
            </a:fld>
            <a:endParaRPr lang="en-US"/>
          </a:p>
        </p:txBody>
      </p:sp>
    </p:spTree>
    <p:extLst>
      <p:ext uri="{BB962C8B-B14F-4D97-AF65-F5344CB8AC3E}">
        <p14:creationId xmlns:p14="http://schemas.microsoft.com/office/powerpoint/2010/main" val="2228459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3B4D8-CD22-3DAA-F55B-CF32E21669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3C7231-3D80-E039-CF02-926DAD6FA1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DA47F3-C66B-2EAF-EF74-DA250EDD35DA}"/>
              </a:ext>
            </a:extLst>
          </p:cNvPr>
          <p:cNvSpPr>
            <a:spLocks noGrp="1"/>
          </p:cNvSpPr>
          <p:nvPr>
            <p:ph type="dt" sz="half" idx="10"/>
          </p:nvPr>
        </p:nvSpPr>
        <p:spPr/>
        <p:txBody>
          <a:bodyPr/>
          <a:lstStyle/>
          <a:p>
            <a:fld id="{B30817D0-7305-4C4D-986B-061009CA16E4}" type="datetimeFigureOut">
              <a:rPr lang="en-US" smtClean="0"/>
              <a:t>2/13/24</a:t>
            </a:fld>
            <a:endParaRPr lang="en-US"/>
          </a:p>
        </p:txBody>
      </p:sp>
      <p:sp>
        <p:nvSpPr>
          <p:cNvPr id="5" name="Footer Placeholder 4">
            <a:extLst>
              <a:ext uri="{FF2B5EF4-FFF2-40B4-BE49-F238E27FC236}">
                <a16:creationId xmlns:a16="http://schemas.microsoft.com/office/drawing/2014/main" id="{95C0FD44-AA47-B60D-6DC5-E129E09DA2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F28C38-7A63-4E53-15D2-8B9AF6B690F4}"/>
              </a:ext>
            </a:extLst>
          </p:cNvPr>
          <p:cNvSpPr>
            <a:spLocks noGrp="1"/>
          </p:cNvSpPr>
          <p:nvPr>
            <p:ph type="sldNum" sz="quarter" idx="12"/>
          </p:nvPr>
        </p:nvSpPr>
        <p:spPr/>
        <p:txBody>
          <a:bodyPr/>
          <a:lstStyle/>
          <a:p>
            <a:fld id="{4C0F7AE5-3F72-C649-9555-B01D5ACE4B39}" type="slidenum">
              <a:rPr lang="en-US" smtClean="0"/>
              <a:t>‹#›</a:t>
            </a:fld>
            <a:endParaRPr lang="en-US"/>
          </a:p>
        </p:txBody>
      </p:sp>
    </p:spTree>
    <p:extLst>
      <p:ext uri="{BB962C8B-B14F-4D97-AF65-F5344CB8AC3E}">
        <p14:creationId xmlns:p14="http://schemas.microsoft.com/office/powerpoint/2010/main" val="2331481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00F62-5512-DA3D-22FA-54B4C47CFB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7101D5-0F3D-D29C-B5C3-728B1AD280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4188E6-E68C-CEFA-93A9-02814AE1298B}"/>
              </a:ext>
            </a:extLst>
          </p:cNvPr>
          <p:cNvSpPr>
            <a:spLocks noGrp="1"/>
          </p:cNvSpPr>
          <p:nvPr>
            <p:ph type="dt" sz="half" idx="10"/>
          </p:nvPr>
        </p:nvSpPr>
        <p:spPr/>
        <p:txBody>
          <a:bodyPr/>
          <a:lstStyle/>
          <a:p>
            <a:fld id="{B30817D0-7305-4C4D-986B-061009CA16E4}" type="datetimeFigureOut">
              <a:rPr lang="en-US" smtClean="0"/>
              <a:t>2/13/24</a:t>
            </a:fld>
            <a:endParaRPr lang="en-US"/>
          </a:p>
        </p:txBody>
      </p:sp>
      <p:sp>
        <p:nvSpPr>
          <p:cNvPr id="5" name="Footer Placeholder 4">
            <a:extLst>
              <a:ext uri="{FF2B5EF4-FFF2-40B4-BE49-F238E27FC236}">
                <a16:creationId xmlns:a16="http://schemas.microsoft.com/office/drawing/2014/main" id="{DC88A06C-EB95-259F-13ED-864F7AADAD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EB7626-A906-53F0-0F80-8E4F4E417E10}"/>
              </a:ext>
            </a:extLst>
          </p:cNvPr>
          <p:cNvSpPr>
            <a:spLocks noGrp="1"/>
          </p:cNvSpPr>
          <p:nvPr>
            <p:ph type="sldNum" sz="quarter" idx="12"/>
          </p:nvPr>
        </p:nvSpPr>
        <p:spPr/>
        <p:txBody>
          <a:bodyPr/>
          <a:lstStyle/>
          <a:p>
            <a:fld id="{4C0F7AE5-3F72-C649-9555-B01D5ACE4B39}" type="slidenum">
              <a:rPr lang="en-US" smtClean="0"/>
              <a:t>‹#›</a:t>
            </a:fld>
            <a:endParaRPr lang="en-US"/>
          </a:p>
        </p:txBody>
      </p:sp>
    </p:spTree>
    <p:extLst>
      <p:ext uri="{BB962C8B-B14F-4D97-AF65-F5344CB8AC3E}">
        <p14:creationId xmlns:p14="http://schemas.microsoft.com/office/powerpoint/2010/main" val="4093210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FD4B5-8AD2-24D2-5958-1F63CAEE97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C0EA32-CAD0-1229-86FC-D42E0D3192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35C0F2-E40E-DBBD-0B51-8016DCE17E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EFCDDB-B4AD-DA50-0285-2D6F5DEA89FF}"/>
              </a:ext>
            </a:extLst>
          </p:cNvPr>
          <p:cNvSpPr>
            <a:spLocks noGrp="1"/>
          </p:cNvSpPr>
          <p:nvPr>
            <p:ph type="dt" sz="half" idx="10"/>
          </p:nvPr>
        </p:nvSpPr>
        <p:spPr/>
        <p:txBody>
          <a:bodyPr/>
          <a:lstStyle/>
          <a:p>
            <a:fld id="{B30817D0-7305-4C4D-986B-061009CA16E4}" type="datetimeFigureOut">
              <a:rPr lang="en-US" smtClean="0"/>
              <a:t>2/13/24</a:t>
            </a:fld>
            <a:endParaRPr lang="en-US"/>
          </a:p>
        </p:txBody>
      </p:sp>
      <p:sp>
        <p:nvSpPr>
          <p:cNvPr id="6" name="Footer Placeholder 5">
            <a:extLst>
              <a:ext uri="{FF2B5EF4-FFF2-40B4-BE49-F238E27FC236}">
                <a16:creationId xmlns:a16="http://schemas.microsoft.com/office/drawing/2014/main" id="{7A85B0B3-2AA8-6482-312E-51BDFDF249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84E4EF-5D9A-FDCE-D52D-7D05362BF357}"/>
              </a:ext>
            </a:extLst>
          </p:cNvPr>
          <p:cNvSpPr>
            <a:spLocks noGrp="1"/>
          </p:cNvSpPr>
          <p:nvPr>
            <p:ph type="sldNum" sz="quarter" idx="12"/>
          </p:nvPr>
        </p:nvSpPr>
        <p:spPr/>
        <p:txBody>
          <a:bodyPr/>
          <a:lstStyle/>
          <a:p>
            <a:fld id="{4C0F7AE5-3F72-C649-9555-B01D5ACE4B39}" type="slidenum">
              <a:rPr lang="en-US" smtClean="0"/>
              <a:t>‹#›</a:t>
            </a:fld>
            <a:endParaRPr lang="en-US"/>
          </a:p>
        </p:txBody>
      </p:sp>
    </p:spTree>
    <p:extLst>
      <p:ext uri="{BB962C8B-B14F-4D97-AF65-F5344CB8AC3E}">
        <p14:creationId xmlns:p14="http://schemas.microsoft.com/office/powerpoint/2010/main" val="814015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E3163-3CFA-EA98-B5FA-3E6C6E42B6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AFAC44-A687-BFA8-7C31-76E66B2C5F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DD1AAE-C765-4C56-617D-B49AEAA6BA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A87559-FE30-56EA-B1F6-6EE61AE12B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E45AB3-9C9F-27EC-3880-B695B19A8A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CCBAE9-F5DA-12D5-9996-CD542D4EC105}"/>
              </a:ext>
            </a:extLst>
          </p:cNvPr>
          <p:cNvSpPr>
            <a:spLocks noGrp="1"/>
          </p:cNvSpPr>
          <p:nvPr>
            <p:ph type="dt" sz="half" idx="10"/>
          </p:nvPr>
        </p:nvSpPr>
        <p:spPr/>
        <p:txBody>
          <a:bodyPr/>
          <a:lstStyle/>
          <a:p>
            <a:fld id="{B30817D0-7305-4C4D-986B-061009CA16E4}" type="datetimeFigureOut">
              <a:rPr lang="en-US" smtClean="0"/>
              <a:t>2/13/24</a:t>
            </a:fld>
            <a:endParaRPr lang="en-US"/>
          </a:p>
        </p:txBody>
      </p:sp>
      <p:sp>
        <p:nvSpPr>
          <p:cNvPr id="8" name="Footer Placeholder 7">
            <a:extLst>
              <a:ext uri="{FF2B5EF4-FFF2-40B4-BE49-F238E27FC236}">
                <a16:creationId xmlns:a16="http://schemas.microsoft.com/office/drawing/2014/main" id="{E06C1B2F-2F98-02E5-6F5C-1C35BE9291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D48A18-D722-2DA2-57B1-84CD2F302A77}"/>
              </a:ext>
            </a:extLst>
          </p:cNvPr>
          <p:cNvSpPr>
            <a:spLocks noGrp="1"/>
          </p:cNvSpPr>
          <p:nvPr>
            <p:ph type="sldNum" sz="quarter" idx="12"/>
          </p:nvPr>
        </p:nvSpPr>
        <p:spPr/>
        <p:txBody>
          <a:bodyPr/>
          <a:lstStyle/>
          <a:p>
            <a:fld id="{4C0F7AE5-3F72-C649-9555-B01D5ACE4B39}" type="slidenum">
              <a:rPr lang="en-US" smtClean="0"/>
              <a:t>‹#›</a:t>
            </a:fld>
            <a:endParaRPr lang="en-US"/>
          </a:p>
        </p:txBody>
      </p:sp>
    </p:spTree>
    <p:extLst>
      <p:ext uri="{BB962C8B-B14F-4D97-AF65-F5344CB8AC3E}">
        <p14:creationId xmlns:p14="http://schemas.microsoft.com/office/powerpoint/2010/main" val="2690733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EE1E8-0B05-3606-1163-6905E3156F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803D76-5D35-2D2C-27C0-AC5FAAF5A36F}"/>
              </a:ext>
            </a:extLst>
          </p:cNvPr>
          <p:cNvSpPr>
            <a:spLocks noGrp="1"/>
          </p:cNvSpPr>
          <p:nvPr>
            <p:ph type="dt" sz="half" idx="10"/>
          </p:nvPr>
        </p:nvSpPr>
        <p:spPr/>
        <p:txBody>
          <a:bodyPr/>
          <a:lstStyle/>
          <a:p>
            <a:fld id="{B30817D0-7305-4C4D-986B-061009CA16E4}" type="datetimeFigureOut">
              <a:rPr lang="en-US" smtClean="0"/>
              <a:t>2/13/24</a:t>
            </a:fld>
            <a:endParaRPr lang="en-US"/>
          </a:p>
        </p:txBody>
      </p:sp>
      <p:sp>
        <p:nvSpPr>
          <p:cNvPr id="4" name="Footer Placeholder 3">
            <a:extLst>
              <a:ext uri="{FF2B5EF4-FFF2-40B4-BE49-F238E27FC236}">
                <a16:creationId xmlns:a16="http://schemas.microsoft.com/office/drawing/2014/main" id="{F8984F93-639E-22B6-0FC2-B3F7F8D6AC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C85715-39E0-5D34-5632-0840EF0D572A}"/>
              </a:ext>
            </a:extLst>
          </p:cNvPr>
          <p:cNvSpPr>
            <a:spLocks noGrp="1"/>
          </p:cNvSpPr>
          <p:nvPr>
            <p:ph type="sldNum" sz="quarter" idx="12"/>
          </p:nvPr>
        </p:nvSpPr>
        <p:spPr/>
        <p:txBody>
          <a:bodyPr/>
          <a:lstStyle/>
          <a:p>
            <a:fld id="{4C0F7AE5-3F72-C649-9555-B01D5ACE4B39}" type="slidenum">
              <a:rPr lang="en-US" smtClean="0"/>
              <a:t>‹#›</a:t>
            </a:fld>
            <a:endParaRPr lang="en-US"/>
          </a:p>
        </p:txBody>
      </p:sp>
    </p:spTree>
    <p:extLst>
      <p:ext uri="{BB962C8B-B14F-4D97-AF65-F5344CB8AC3E}">
        <p14:creationId xmlns:p14="http://schemas.microsoft.com/office/powerpoint/2010/main" val="3179130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056065-E4DC-3C5D-B0B7-25203BDDD144}"/>
              </a:ext>
            </a:extLst>
          </p:cNvPr>
          <p:cNvSpPr>
            <a:spLocks noGrp="1"/>
          </p:cNvSpPr>
          <p:nvPr>
            <p:ph type="dt" sz="half" idx="10"/>
          </p:nvPr>
        </p:nvSpPr>
        <p:spPr/>
        <p:txBody>
          <a:bodyPr/>
          <a:lstStyle/>
          <a:p>
            <a:fld id="{B30817D0-7305-4C4D-986B-061009CA16E4}" type="datetimeFigureOut">
              <a:rPr lang="en-US" smtClean="0"/>
              <a:t>2/13/24</a:t>
            </a:fld>
            <a:endParaRPr lang="en-US"/>
          </a:p>
        </p:txBody>
      </p:sp>
      <p:sp>
        <p:nvSpPr>
          <p:cNvPr id="3" name="Footer Placeholder 2">
            <a:extLst>
              <a:ext uri="{FF2B5EF4-FFF2-40B4-BE49-F238E27FC236}">
                <a16:creationId xmlns:a16="http://schemas.microsoft.com/office/drawing/2014/main" id="{1F7FE5E4-B8B7-B863-AA6D-46A5CFE808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33A75A-A950-6D7C-2A8B-C7A028AA1F97}"/>
              </a:ext>
            </a:extLst>
          </p:cNvPr>
          <p:cNvSpPr>
            <a:spLocks noGrp="1"/>
          </p:cNvSpPr>
          <p:nvPr>
            <p:ph type="sldNum" sz="quarter" idx="12"/>
          </p:nvPr>
        </p:nvSpPr>
        <p:spPr/>
        <p:txBody>
          <a:bodyPr/>
          <a:lstStyle/>
          <a:p>
            <a:fld id="{4C0F7AE5-3F72-C649-9555-B01D5ACE4B39}" type="slidenum">
              <a:rPr lang="en-US" smtClean="0"/>
              <a:t>‹#›</a:t>
            </a:fld>
            <a:endParaRPr lang="en-US"/>
          </a:p>
        </p:txBody>
      </p:sp>
    </p:spTree>
    <p:extLst>
      <p:ext uri="{BB962C8B-B14F-4D97-AF65-F5344CB8AC3E}">
        <p14:creationId xmlns:p14="http://schemas.microsoft.com/office/powerpoint/2010/main" val="1732894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5C262-DB62-CAE2-E2AA-E50519F34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E26DCA-C396-0B68-D378-85E4A337A3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5D11AD-936F-CCD9-6DB3-A3D65CCEC5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5B6628-F1FB-2DCF-1B99-B2C944CA7360}"/>
              </a:ext>
            </a:extLst>
          </p:cNvPr>
          <p:cNvSpPr>
            <a:spLocks noGrp="1"/>
          </p:cNvSpPr>
          <p:nvPr>
            <p:ph type="dt" sz="half" idx="10"/>
          </p:nvPr>
        </p:nvSpPr>
        <p:spPr/>
        <p:txBody>
          <a:bodyPr/>
          <a:lstStyle/>
          <a:p>
            <a:fld id="{B30817D0-7305-4C4D-986B-061009CA16E4}" type="datetimeFigureOut">
              <a:rPr lang="en-US" smtClean="0"/>
              <a:t>2/13/24</a:t>
            </a:fld>
            <a:endParaRPr lang="en-US"/>
          </a:p>
        </p:txBody>
      </p:sp>
      <p:sp>
        <p:nvSpPr>
          <p:cNvPr id="6" name="Footer Placeholder 5">
            <a:extLst>
              <a:ext uri="{FF2B5EF4-FFF2-40B4-BE49-F238E27FC236}">
                <a16:creationId xmlns:a16="http://schemas.microsoft.com/office/drawing/2014/main" id="{DE82407C-1254-5643-7250-0638E54B5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3F48F5-E567-811C-6BBC-E0D841198B9C}"/>
              </a:ext>
            </a:extLst>
          </p:cNvPr>
          <p:cNvSpPr>
            <a:spLocks noGrp="1"/>
          </p:cNvSpPr>
          <p:nvPr>
            <p:ph type="sldNum" sz="quarter" idx="12"/>
          </p:nvPr>
        </p:nvSpPr>
        <p:spPr/>
        <p:txBody>
          <a:bodyPr/>
          <a:lstStyle/>
          <a:p>
            <a:fld id="{4C0F7AE5-3F72-C649-9555-B01D5ACE4B39}" type="slidenum">
              <a:rPr lang="en-US" smtClean="0"/>
              <a:t>‹#›</a:t>
            </a:fld>
            <a:endParaRPr lang="en-US"/>
          </a:p>
        </p:txBody>
      </p:sp>
    </p:spTree>
    <p:extLst>
      <p:ext uri="{BB962C8B-B14F-4D97-AF65-F5344CB8AC3E}">
        <p14:creationId xmlns:p14="http://schemas.microsoft.com/office/powerpoint/2010/main" val="91721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AC68C-F466-F874-294E-F3634B453B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AD04D3-4ACE-DF8B-5C37-94E9211A23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7D9BE5-8CAF-0E76-9469-3D4AB912D5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A4E54A-4C1A-7CFC-97D8-437E9EACA5A5}"/>
              </a:ext>
            </a:extLst>
          </p:cNvPr>
          <p:cNvSpPr>
            <a:spLocks noGrp="1"/>
          </p:cNvSpPr>
          <p:nvPr>
            <p:ph type="dt" sz="half" idx="10"/>
          </p:nvPr>
        </p:nvSpPr>
        <p:spPr/>
        <p:txBody>
          <a:bodyPr/>
          <a:lstStyle/>
          <a:p>
            <a:fld id="{B30817D0-7305-4C4D-986B-061009CA16E4}" type="datetimeFigureOut">
              <a:rPr lang="en-US" smtClean="0"/>
              <a:t>2/13/24</a:t>
            </a:fld>
            <a:endParaRPr lang="en-US"/>
          </a:p>
        </p:txBody>
      </p:sp>
      <p:sp>
        <p:nvSpPr>
          <p:cNvPr id="6" name="Footer Placeholder 5">
            <a:extLst>
              <a:ext uri="{FF2B5EF4-FFF2-40B4-BE49-F238E27FC236}">
                <a16:creationId xmlns:a16="http://schemas.microsoft.com/office/drawing/2014/main" id="{B628035C-DA34-D726-ECDE-EAB40F0EB3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51377C-C7CF-2D77-00A8-F877A10D1CD6}"/>
              </a:ext>
            </a:extLst>
          </p:cNvPr>
          <p:cNvSpPr>
            <a:spLocks noGrp="1"/>
          </p:cNvSpPr>
          <p:nvPr>
            <p:ph type="sldNum" sz="quarter" idx="12"/>
          </p:nvPr>
        </p:nvSpPr>
        <p:spPr/>
        <p:txBody>
          <a:bodyPr/>
          <a:lstStyle/>
          <a:p>
            <a:fld id="{4C0F7AE5-3F72-C649-9555-B01D5ACE4B39}" type="slidenum">
              <a:rPr lang="en-US" smtClean="0"/>
              <a:t>‹#›</a:t>
            </a:fld>
            <a:endParaRPr lang="en-US"/>
          </a:p>
        </p:txBody>
      </p:sp>
    </p:spTree>
    <p:extLst>
      <p:ext uri="{BB962C8B-B14F-4D97-AF65-F5344CB8AC3E}">
        <p14:creationId xmlns:p14="http://schemas.microsoft.com/office/powerpoint/2010/main" val="1765123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B04042-ADBE-0F2B-11D4-9A38ED9923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3C9DF6-5217-CFA3-9130-8CCB101225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D7FEBD-E6EA-EE05-1A04-42B0294754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0817D0-7305-4C4D-986B-061009CA16E4}" type="datetimeFigureOut">
              <a:rPr lang="en-US" smtClean="0"/>
              <a:t>2/13/24</a:t>
            </a:fld>
            <a:endParaRPr lang="en-US"/>
          </a:p>
        </p:txBody>
      </p:sp>
      <p:sp>
        <p:nvSpPr>
          <p:cNvPr id="5" name="Footer Placeholder 4">
            <a:extLst>
              <a:ext uri="{FF2B5EF4-FFF2-40B4-BE49-F238E27FC236}">
                <a16:creationId xmlns:a16="http://schemas.microsoft.com/office/drawing/2014/main" id="{5E0DBCD1-C132-7A11-FD0A-CE031F7ACD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047E48-132D-C8A9-4975-09D7606B90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F7AE5-3F72-C649-9555-B01D5ACE4B39}" type="slidenum">
              <a:rPr lang="en-US" smtClean="0"/>
              <a:t>‹#›</a:t>
            </a:fld>
            <a:endParaRPr lang="en-US"/>
          </a:p>
        </p:txBody>
      </p:sp>
    </p:spTree>
    <p:extLst>
      <p:ext uri="{BB962C8B-B14F-4D97-AF65-F5344CB8AC3E}">
        <p14:creationId xmlns:p14="http://schemas.microsoft.com/office/powerpoint/2010/main" val="2182937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nature.com/articles/s42254-023-00598-9#ref-CR3"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hyperlink" Target="https://www.nature.com/articles/s42254-023-00598-9#ref-CR6" TargetMode="External"/><Relationship Id="rId5" Type="http://schemas.openxmlformats.org/officeDocument/2006/relationships/hyperlink" Target="https://www.nature.com/articles/s42254-023-00598-9#ref-CR5" TargetMode="External"/><Relationship Id="rId4" Type="http://schemas.openxmlformats.org/officeDocument/2006/relationships/hyperlink" Target="https://www.nature.com/articles/s42254-023-00598-9#ref-CR4"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science.org/doi/full/10.1126/science.1219021?casa_token=WnnDdfk7nLYAAAAA%3AlU0A0CLxIOJcgwnq4D88pY1WJynqUCjRojd24Viij9Ew9iX6E3MEuL7j1pZ1VWFOKcng2HUlqqh8#con1" TargetMode="External"/><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hyperlink" Target="https://doi.org/10.1126/science.1219021" TargetMode="External"/><Relationship Id="rId4" Type="http://schemas.openxmlformats.org/officeDocument/2006/relationships/hyperlink" Target="https://www.science.org/doi/full/10.1126/science.1219021?casa_token=WnnDdfk7nLYAAAAA%3AlU0A0CLxIOJcgwnq4D88pY1WJynqUCjRojd24Viij9Ew9iX6E3MEuL7j1pZ1VWFOKcng2HUlqqh8#con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02AE4F-0E01-C04F-B586-74E5EF9C3C3C}"/>
              </a:ext>
            </a:extLst>
          </p:cNvPr>
          <p:cNvSpPr/>
          <p:nvPr/>
        </p:nvSpPr>
        <p:spPr>
          <a:xfrm>
            <a:off x="3464510" y="1942099"/>
            <a:ext cx="5262979" cy="1661993"/>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a:ea typeface="ＭＳ Ｐゴシック" charset="0"/>
                <a:cs typeface="Arial"/>
              </a:rPr>
              <a:t>Protein Folding</a:t>
            </a:r>
          </a:p>
          <a:p>
            <a:pPr algn="ctr">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a:ea typeface="ＭＳ Ｐゴシック" charset="0"/>
                <a:cs typeface="Arial"/>
              </a:rPr>
              <a:t>&amp; Misfolding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A2B57D-8F80-E4A5-F795-E2B75D8DDBAD}"/>
              </a:ext>
            </a:extLst>
          </p:cNvPr>
          <p:cNvPicPr>
            <a:picLocks noChangeAspect="1"/>
          </p:cNvPicPr>
          <p:nvPr/>
        </p:nvPicPr>
        <p:blipFill>
          <a:blip r:embed="rId2"/>
          <a:stretch>
            <a:fillRect/>
          </a:stretch>
        </p:blipFill>
        <p:spPr>
          <a:xfrm>
            <a:off x="484909" y="2729345"/>
            <a:ext cx="11489162" cy="3632431"/>
          </a:xfrm>
          <a:prstGeom prst="rect">
            <a:avLst/>
          </a:prstGeom>
        </p:spPr>
      </p:pic>
      <p:sp>
        <p:nvSpPr>
          <p:cNvPr id="4" name="TextBox 3">
            <a:extLst>
              <a:ext uri="{FF2B5EF4-FFF2-40B4-BE49-F238E27FC236}">
                <a16:creationId xmlns:a16="http://schemas.microsoft.com/office/drawing/2014/main" id="{5DEDA078-0EF3-B7B7-318B-10AE2E1ECBF8}"/>
              </a:ext>
            </a:extLst>
          </p:cNvPr>
          <p:cNvSpPr txBox="1"/>
          <p:nvPr/>
        </p:nvSpPr>
        <p:spPr>
          <a:xfrm>
            <a:off x="1039089" y="496224"/>
            <a:ext cx="9462655" cy="1569660"/>
          </a:xfrm>
          <a:prstGeom prst="rect">
            <a:avLst/>
          </a:prstGeom>
          <a:noFill/>
        </p:spPr>
        <p:txBody>
          <a:bodyPr wrap="square">
            <a:spAutoFit/>
          </a:bodyPr>
          <a:lstStyle/>
          <a:p>
            <a:r>
              <a:rPr lang="en-US" sz="2400" dirty="0"/>
              <a:t>Amyloid fibrils are involved in human disorders including Alzheimer and Parkinson diseases, type 2 diabetes and systemic amyloidosis</a:t>
            </a:r>
            <a:r>
              <a:rPr lang="en-US" sz="2400" baseline="30000" dirty="0">
                <a:hlinkClick r:id="rId3" tooltip="Hardy, J. &amp; Selkoe, D. J. The amyloid hypothesis of Alzheimer’s disease: progress and problems on the road to therapeutics. Science 297, 353–356 (2002)."/>
              </a:rPr>
              <a:t>3</a:t>
            </a:r>
            <a:r>
              <a:rPr lang="en-US" sz="2400" baseline="30000" dirty="0"/>
              <a:t>,</a:t>
            </a:r>
            <a:r>
              <a:rPr lang="en-US" sz="2400" baseline="30000" dirty="0">
                <a:hlinkClick r:id="rId4" tooltip="Selkoe, D. J. Cell biology of protein misfolding: the examples of Alzheimer’s and Parkinson’s diseases. Nat. Cell Biol. 6, 1054–1061 (2004)."/>
              </a:rPr>
              <a:t>4</a:t>
            </a:r>
            <a:r>
              <a:rPr lang="en-US" sz="2400" baseline="30000" dirty="0"/>
              <a:t>,</a:t>
            </a:r>
            <a:r>
              <a:rPr lang="en-US" sz="2400" baseline="30000" dirty="0">
                <a:hlinkClick r:id="rId5" tooltip="Ashraf, G. et al. Protein misfolding and aggregation in Alzheimer’s disease and type 2 diabetes mellitus. CNS Neurol. Disord. Drug Targets 13, 1280–1293 (2014)."/>
              </a:rPr>
              <a:t>5</a:t>
            </a:r>
            <a:r>
              <a:rPr lang="en-US" sz="2400" baseline="30000" dirty="0"/>
              <a:t>,</a:t>
            </a:r>
            <a:r>
              <a:rPr lang="en-US" sz="2400" baseline="30000" dirty="0">
                <a:hlinkClick r:id="rId6" tooltip="Vendruscolo, M. &amp; Fuxreiter, M. Protein condensation diseases: therapeutic opportunities. Nat. Commun. 13, 5550 (2022)."/>
              </a:rPr>
              <a:t>6</a:t>
            </a:r>
            <a:r>
              <a:rPr lang="en-US" sz="2400" dirty="0"/>
              <a:t>. In these diseases, peptides and proteins transition from dilute solution states to aberrant (misfolded) solid structures called amyloid fibrils.</a:t>
            </a:r>
          </a:p>
        </p:txBody>
      </p:sp>
    </p:spTree>
    <p:extLst>
      <p:ext uri="{BB962C8B-B14F-4D97-AF65-F5344CB8AC3E}">
        <p14:creationId xmlns:p14="http://schemas.microsoft.com/office/powerpoint/2010/main" val="1451069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7A53F4-B7EC-A4F1-21D1-B5E7462211B7}"/>
              </a:ext>
            </a:extLst>
          </p:cNvPr>
          <p:cNvSpPr txBox="1"/>
          <p:nvPr/>
        </p:nvSpPr>
        <p:spPr>
          <a:xfrm>
            <a:off x="0" y="0"/>
            <a:ext cx="4668982" cy="7571303"/>
          </a:xfrm>
          <a:prstGeom prst="rect">
            <a:avLst/>
          </a:prstGeom>
          <a:noFill/>
        </p:spPr>
        <p:txBody>
          <a:bodyPr wrap="square">
            <a:spAutoFit/>
          </a:bodyPr>
          <a:lstStyle/>
          <a:p>
            <a:r>
              <a:rPr lang="en-US" dirty="0"/>
              <a:t>a) Proteins that are destined for synthesis in the endoplasmic reticulum are recognized, through signal peptides, by the signal recognition particle (SRP), which associates with the ribosome. The complex diffuses too the </a:t>
            </a:r>
            <a:r>
              <a:rPr lang="en-US" dirty="0" err="1"/>
              <a:t>translocon</a:t>
            </a:r>
            <a:r>
              <a:rPr lang="en-US" dirty="0"/>
              <a:t>, where the SRP docks with the SRP receptor (SR). a) Passage of the growing peptide through the </a:t>
            </a:r>
            <a:r>
              <a:rPr lang="en-US" dirty="0" err="1"/>
              <a:t>translocon</a:t>
            </a:r>
            <a:r>
              <a:rPr lang="en-US" dirty="0"/>
              <a:t> is coupled with the ATPase activity of binding Ig protein (</a:t>
            </a:r>
            <a:r>
              <a:rPr lang="en-US" dirty="0" err="1"/>
              <a:t>BiP</a:t>
            </a:r>
            <a:r>
              <a:rPr lang="en-US" dirty="0"/>
              <a:t>). c | </a:t>
            </a:r>
            <a:r>
              <a:rPr lang="en-US" dirty="0" err="1"/>
              <a:t>BiP</a:t>
            </a:r>
            <a:r>
              <a:rPr lang="en-US" dirty="0"/>
              <a:t> functions as a chaperone to fold substrates, as do the lectins calnexin</a:t>
            </a:r>
          </a:p>
          <a:p>
            <a:r>
              <a:rPr lang="en-US" dirty="0"/>
              <a:t>(CNX) and calreticulin (CRT). </a:t>
            </a:r>
            <a:r>
              <a:rPr lang="en-US" dirty="0" err="1"/>
              <a:t>Disulphide</a:t>
            </a:r>
            <a:r>
              <a:rPr lang="en-US" dirty="0"/>
              <a:t>-bond formation is regulated by the activity of Ero1 through the protein </a:t>
            </a:r>
            <a:r>
              <a:rPr lang="en-US" dirty="0" err="1"/>
              <a:t>disulphide</a:t>
            </a:r>
            <a:r>
              <a:rPr lang="en-US" dirty="0"/>
              <a:t> isomerase</a:t>
            </a:r>
          </a:p>
          <a:p>
            <a:r>
              <a:rPr lang="en-US" dirty="0"/>
              <a:t>(PDI) — the function of Ero1 depends on FADH2. The bonds that are formed are modified by the activity of ERp57, which gains access to its folding substrate through its association with CXN or CRT. d) Properly folded proteins exit the ER through coat protein (COP)II-coated vesicles. e) Misfolded proteins can associate with </a:t>
            </a:r>
            <a:r>
              <a:rPr lang="en-US" dirty="0" err="1"/>
              <a:t>BiP</a:t>
            </a:r>
            <a:r>
              <a:rPr lang="en-US" dirty="0"/>
              <a:t>, CNX and PDI for  </a:t>
            </a:r>
            <a:r>
              <a:rPr lang="en-US" dirty="0" err="1"/>
              <a:t>retrotranslocation</a:t>
            </a:r>
            <a:r>
              <a:rPr lang="en-US" dirty="0"/>
              <a:t>, ATP-dependent ubiquitylation and digestion by the proteasome, another ATP-dependent process. ATP is required for the Ca2+ ATPase to maintain a calcium gradient.</a:t>
            </a:r>
          </a:p>
        </p:txBody>
      </p:sp>
      <p:pic>
        <p:nvPicPr>
          <p:cNvPr id="4" name="Picture 3">
            <a:extLst>
              <a:ext uri="{FF2B5EF4-FFF2-40B4-BE49-F238E27FC236}">
                <a16:creationId xmlns:a16="http://schemas.microsoft.com/office/drawing/2014/main" id="{D6E8F303-310F-3B96-D227-A8954982669C}"/>
              </a:ext>
            </a:extLst>
          </p:cNvPr>
          <p:cNvPicPr>
            <a:picLocks noChangeAspect="1"/>
          </p:cNvPicPr>
          <p:nvPr/>
        </p:nvPicPr>
        <p:blipFill>
          <a:blip r:embed="rId2"/>
          <a:stretch>
            <a:fillRect/>
          </a:stretch>
        </p:blipFill>
        <p:spPr>
          <a:xfrm>
            <a:off x="3997036" y="712139"/>
            <a:ext cx="7772400" cy="4630157"/>
          </a:xfrm>
          <a:prstGeom prst="rect">
            <a:avLst/>
          </a:prstGeom>
        </p:spPr>
      </p:pic>
      <p:sp>
        <p:nvSpPr>
          <p:cNvPr id="6" name="TextBox 5">
            <a:extLst>
              <a:ext uri="{FF2B5EF4-FFF2-40B4-BE49-F238E27FC236}">
                <a16:creationId xmlns:a16="http://schemas.microsoft.com/office/drawing/2014/main" id="{BFC49088-F1B7-EA55-A14B-537666469075}"/>
              </a:ext>
            </a:extLst>
          </p:cNvPr>
          <p:cNvSpPr txBox="1"/>
          <p:nvPr/>
        </p:nvSpPr>
        <p:spPr>
          <a:xfrm>
            <a:off x="5250873" y="6488668"/>
            <a:ext cx="7121236" cy="369332"/>
          </a:xfrm>
          <a:prstGeom prst="rect">
            <a:avLst/>
          </a:prstGeom>
          <a:noFill/>
        </p:spPr>
        <p:txBody>
          <a:bodyPr wrap="square">
            <a:spAutoFit/>
          </a:bodyPr>
          <a:lstStyle/>
          <a:p>
            <a:r>
              <a:rPr lang="en-US" dirty="0"/>
              <a:t>NATURE REVIEWS | MOLECUL AR CELL BIOLOGY VOLUME 3 | JUNE 2002 </a:t>
            </a:r>
          </a:p>
        </p:txBody>
      </p:sp>
    </p:spTree>
    <p:extLst>
      <p:ext uri="{BB962C8B-B14F-4D97-AF65-F5344CB8AC3E}">
        <p14:creationId xmlns:p14="http://schemas.microsoft.com/office/powerpoint/2010/main" val="924557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2" descr="figun_06_p159">
            <a:extLst>
              <a:ext uri="{FF2B5EF4-FFF2-40B4-BE49-F238E27FC236}">
                <a16:creationId xmlns:a16="http://schemas.microsoft.com/office/drawing/2014/main" id="{20BFEE33-9174-4B41-B5A4-2D146A528D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1943100"/>
            <a:ext cx="8531225"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F343B5-F02D-AA7E-138B-1A231D906E12}"/>
              </a:ext>
            </a:extLst>
          </p:cNvPr>
          <p:cNvPicPr>
            <a:picLocks noChangeAspect="1"/>
          </p:cNvPicPr>
          <p:nvPr/>
        </p:nvPicPr>
        <p:blipFill>
          <a:blip r:embed="rId2"/>
          <a:stretch>
            <a:fillRect/>
          </a:stretch>
        </p:blipFill>
        <p:spPr>
          <a:xfrm>
            <a:off x="265449" y="674412"/>
            <a:ext cx="4571594" cy="5950567"/>
          </a:xfrm>
          <a:prstGeom prst="rect">
            <a:avLst/>
          </a:prstGeom>
        </p:spPr>
      </p:pic>
      <p:sp>
        <p:nvSpPr>
          <p:cNvPr id="4" name="TextBox 3">
            <a:extLst>
              <a:ext uri="{FF2B5EF4-FFF2-40B4-BE49-F238E27FC236}">
                <a16:creationId xmlns:a16="http://schemas.microsoft.com/office/drawing/2014/main" id="{62273ECB-DA00-A5A1-4036-F53316F614B9}"/>
              </a:ext>
            </a:extLst>
          </p:cNvPr>
          <p:cNvSpPr txBox="1"/>
          <p:nvPr/>
        </p:nvSpPr>
        <p:spPr>
          <a:xfrm>
            <a:off x="6096000" y="674413"/>
            <a:ext cx="6275667" cy="5355312"/>
          </a:xfrm>
          <a:prstGeom prst="rect">
            <a:avLst/>
          </a:prstGeom>
          <a:noFill/>
        </p:spPr>
        <p:txBody>
          <a:bodyPr wrap="square">
            <a:spAutoFit/>
          </a:bodyPr>
          <a:lstStyle/>
          <a:p>
            <a:r>
              <a:rPr lang="en-US" dirty="0"/>
              <a:t>LEHNINGER, FIGURE 4-26 Protein denaturation (unfolding). Proteins can be</a:t>
            </a:r>
          </a:p>
          <a:p>
            <a:r>
              <a:rPr lang="en-US" dirty="0"/>
              <a:t>Denatured by increasing temperature or by addition of chemical denaturants (guanidinium hydrochloride; </a:t>
            </a:r>
            <a:r>
              <a:rPr lang="en-US" dirty="0" err="1"/>
              <a:t>GdnHCl</a:t>
            </a:r>
            <a:r>
              <a:rPr lang="en-US" dirty="0"/>
              <a:t>, urea is also a good denaturant). The transition from folded state to unfolded state is cooperative (note sigmoidal curve). </a:t>
            </a:r>
          </a:p>
          <a:p>
            <a:endParaRPr lang="en-US" dirty="0"/>
          </a:p>
          <a:p>
            <a:r>
              <a:rPr lang="en-US" dirty="0"/>
              <a:t>Denaturation does not disrupt disulfide bonds. That is a redox effect. </a:t>
            </a:r>
          </a:p>
          <a:p>
            <a:endParaRPr lang="en-US" dirty="0"/>
          </a:p>
          <a:p>
            <a:r>
              <a:rPr lang="en-US" dirty="0"/>
              <a:t>The midpoint of the temperature range over which denaturation occurs is</a:t>
            </a:r>
          </a:p>
          <a:p>
            <a:r>
              <a:rPr lang="en-US" dirty="0"/>
              <a:t>called the melting temperature, or Tm</a:t>
            </a:r>
          </a:p>
          <a:p>
            <a:endParaRPr lang="en-US" dirty="0"/>
          </a:p>
          <a:p>
            <a:r>
              <a:rPr lang="en-US" dirty="0"/>
              <a:t>(a) Data from R.A. Sendak et al., Biochemistry 35:12,978, 1996; I. Nishii et al., J. Mol.</a:t>
            </a:r>
          </a:p>
          <a:p>
            <a:r>
              <a:rPr lang="en-US" dirty="0"/>
              <a:t>Biol. 250:223, 1995. (b) Data from W. A. </a:t>
            </a:r>
            <a:r>
              <a:rPr lang="en-US" dirty="0" err="1"/>
              <a:t>Houry</a:t>
            </a:r>
            <a:r>
              <a:rPr lang="en-US" dirty="0"/>
              <a:t> et al., Biochemistry</a:t>
            </a:r>
          </a:p>
          <a:p>
            <a:r>
              <a:rPr lang="en-US" dirty="0"/>
              <a:t>35:10,125, 1996.]</a:t>
            </a:r>
          </a:p>
        </p:txBody>
      </p:sp>
    </p:spTree>
    <p:extLst>
      <p:ext uri="{BB962C8B-B14F-4D97-AF65-F5344CB8AC3E}">
        <p14:creationId xmlns:p14="http://schemas.microsoft.com/office/powerpoint/2010/main" val="3949923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2" descr="fig_06_43ab">
            <a:extLst>
              <a:ext uri="{FF2B5EF4-FFF2-40B4-BE49-F238E27FC236}">
                <a16:creationId xmlns:a16="http://schemas.microsoft.com/office/drawing/2014/main" id="{F34A813D-2279-8443-867B-C72FFE01EE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508000"/>
            <a:ext cx="8531225" cy="584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6" name="Text Box 3">
            <a:extLst>
              <a:ext uri="{FF2B5EF4-FFF2-40B4-BE49-F238E27FC236}">
                <a16:creationId xmlns:a16="http://schemas.microsoft.com/office/drawing/2014/main" id="{11BF8228-2C82-4E4F-AF7F-2D093C861529}"/>
              </a:ext>
            </a:extLst>
          </p:cNvPr>
          <p:cNvSpPr txBox="1">
            <a:spLocks noChangeArrowheads="1"/>
          </p:cNvSpPr>
          <p:nvPr/>
        </p:nvSpPr>
        <p:spPr bwMode="auto">
          <a:xfrm>
            <a:off x="152400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6-43a,b</a:t>
            </a:r>
          </a:p>
        </p:txBody>
      </p:sp>
      <p:sp>
        <p:nvSpPr>
          <p:cNvPr id="2" name="TextBox 1">
            <a:extLst>
              <a:ext uri="{FF2B5EF4-FFF2-40B4-BE49-F238E27FC236}">
                <a16:creationId xmlns:a16="http://schemas.microsoft.com/office/drawing/2014/main" id="{2E93EDA2-E717-3DE6-1288-78F03C30E140}"/>
              </a:ext>
            </a:extLst>
          </p:cNvPr>
          <p:cNvSpPr txBox="1"/>
          <p:nvPr/>
        </p:nvSpPr>
        <p:spPr>
          <a:xfrm>
            <a:off x="8309113" y="384313"/>
            <a:ext cx="1961371" cy="369332"/>
          </a:xfrm>
          <a:prstGeom prst="rect">
            <a:avLst/>
          </a:prstGeom>
          <a:noFill/>
        </p:spPr>
        <p:txBody>
          <a:bodyPr wrap="none" rtlCol="0">
            <a:spAutoFit/>
          </a:bodyPr>
          <a:lstStyle/>
          <a:p>
            <a:r>
              <a:rPr lang="en-US" dirty="0" err="1"/>
              <a:t>GroEL</a:t>
            </a:r>
            <a:r>
              <a:rPr lang="en-US" dirty="0"/>
              <a:t> (Chaperone)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2" descr="fig_06_43c">
            <a:extLst>
              <a:ext uri="{FF2B5EF4-FFF2-40B4-BE49-F238E27FC236}">
                <a16:creationId xmlns:a16="http://schemas.microsoft.com/office/drawing/2014/main" id="{B66F3CF0-C47D-A04E-ADC5-31CAC1D4A6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1" y="317501"/>
            <a:ext cx="4583113"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4" name="Text Box 3">
            <a:extLst>
              <a:ext uri="{FF2B5EF4-FFF2-40B4-BE49-F238E27FC236}">
                <a16:creationId xmlns:a16="http://schemas.microsoft.com/office/drawing/2014/main" id="{BC8C904C-7C05-B941-805F-6CE8C1B57FAC}"/>
              </a:ext>
            </a:extLst>
          </p:cNvPr>
          <p:cNvSpPr txBox="1">
            <a:spLocks noChangeArrowheads="1"/>
          </p:cNvSpPr>
          <p:nvPr/>
        </p:nvSpPr>
        <p:spPr bwMode="auto">
          <a:xfrm>
            <a:off x="152400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6-43c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3">
            <a:extLst>
              <a:ext uri="{FF2B5EF4-FFF2-40B4-BE49-F238E27FC236}">
                <a16:creationId xmlns:a16="http://schemas.microsoft.com/office/drawing/2014/main" id="{1D201905-2C50-4B4C-91B7-033C6528A76B}"/>
              </a:ext>
            </a:extLst>
          </p:cNvPr>
          <p:cNvSpPr txBox="1">
            <a:spLocks noChangeArrowheads="1"/>
          </p:cNvSpPr>
          <p:nvPr/>
        </p:nvSpPr>
        <p:spPr bwMode="auto">
          <a:xfrm>
            <a:off x="152400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6-44</a:t>
            </a:r>
          </a:p>
        </p:txBody>
      </p:sp>
      <p:pic>
        <p:nvPicPr>
          <p:cNvPr id="3074" name="Picture 2" descr="GroEL - an overview | ScienceDirect Topics">
            <a:extLst>
              <a:ext uri="{FF2B5EF4-FFF2-40B4-BE49-F238E27FC236}">
                <a16:creationId xmlns:a16="http://schemas.microsoft.com/office/drawing/2014/main" id="{55C10D2A-A664-CAD3-43F4-7D41E06ADB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00" y="844550"/>
            <a:ext cx="8483600" cy="5168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333E45-6E7A-C712-84EF-0C939BE2EEE4}"/>
              </a:ext>
            </a:extLst>
          </p:cNvPr>
          <p:cNvSpPr txBox="1"/>
          <p:nvPr/>
        </p:nvSpPr>
        <p:spPr>
          <a:xfrm>
            <a:off x="543339" y="751344"/>
            <a:ext cx="11648661" cy="5632311"/>
          </a:xfrm>
          <a:prstGeom prst="rect">
            <a:avLst/>
          </a:prstGeom>
          <a:noFill/>
        </p:spPr>
        <p:txBody>
          <a:bodyPr wrap="square">
            <a:spAutoFit/>
          </a:bodyPr>
          <a:lstStyle/>
          <a:p>
            <a:r>
              <a:rPr lang="en-US" sz="2400" dirty="0"/>
              <a:t>SUMMARY</a:t>
            </a:r>
          </a:p>
          <a:p>
            <a:pPr marL="285750" indent="-285750">
              <a:buFont typeface="Courier New" panose="02070309020205020404" pitchFamily="49" charset="0"/>
              <a:buChar char="o"/>
            </a:pPr>
            <a:r>
              <a:rPr lang="en-US" sz="2400" dirty="0"/>
              <a:t>The maintenance of the steady-state collection of active cellular proteins —called </a:t>
            </a:r>
            <a:r>
              <a:rPr lang="en-US" sz="2400" dirty="0" err="1"/>
              <a:t>proteostasis</a:t>
            </a:r>
            <a:r>
              <a:rPr lang="en-US" sz="2400" dirty="0"/>
              <a:t>— involves an elaborate set of pathways and processes that synthesize, fold, refold, and degrade polypeptide chains.</a:t>
            </a:r>
          </a:p>
          <a:p>
            <a:pPr marL="285750" indent="-285750">
              <a:buFont typeface="Courier New" panose="02070309020205020404" pitchFamily="49" charset="0"/>
              <a:buChar char="o"/>
            </a:pPr>
            <a:r>
              <a:rPr lang="en-US" sz="2400" dirty="0"/>
              <a:t>Protein folding in cells is generally hierarchical. Initially, regions of secondary structure may form, followed by folding into motifs and domains. Large ensembles of folding intermediates are rapidly brought to a single native conformation.</a:t>
            </a:r>
          </a:p>
          <a:p>
            <a:pPr marL="285750" indent="-285750">
              <a:buFont typeface="Courier New" panose="02070309020205020404" pitchFamily="49" charset="0"/>
              <a:buChar char="o"/>
            </a:pPr>
            <a:r>
              <a:rPr lang="en-US" sz="2400" dirty="0"/>
              <a:t>The native structure and the function of most proteins can be destroyed by denaturation, Some denatured proteins can renature spontaneously to form biologically active proteins, others form fibrils.</a:t>
            </a:r>
          </a:p>
          <a:p>
            <a:pPr marL="285750" indent="-285750">
              <a:buFont typeface="Courier New" panose="02070309020205020404" pitchFamily="49" charset="0"/>
              <a:buChar char="o"/>
            </a:pPr>
            <a:r>
              <a:rPr lang="en-US" sz="2400" dirty="0"/>
              <a:t>For many proteins, folding is facilitated by Hsp70 chaperones and by chaperonins. </a:t>
            </a:r>
          </a:p>
          <a:p>
            <a:pPr marL="285750" indent="-285750">
              <a:buFont typeface="Courier New" panose="02070309020205020404" pitchFamily="49" charset="0"/>
              <a:buChar char="o"/>
            </a:pPr>
            <a:r>
              <a:rPr lang="en-US" sz="2400" dirty="0"/>
              <a:t>Disulfide-bond formation and the cis-trans isomerization of Pro peptide bonds are catalyzed by specific enzymes.</a:t>
            </a:r>
          </a:p>
          <a:p>
            <a:pPr marL="285750" indent="-285750">
              <a:buFont typeface="Courier New" panose="02070309020205020404" pitchFamily="49" charset="0"/>
              <a:buChar char="o"/>
            </a:pPr>
            <a:r>
              <a:rPr lang="en-US" sz="2400" dirty="0"/>
              <a:t>Protein misfolding is the molecular basis of a wide range of human diseases, including the </a:t>
            </a:r>
            <a:r>
              <a:rPr lang="en-US" sz="2400" dirty="0" err="1"/>
              <a:t>amyloidoses</a:t>
            </a:r>
            <a:endParaRPr lang="en-US" sz="2400" dirty="0"/>
          </a:p>
        </p:txBody>
      </p:sp>
    </p:spTree>
    <p:extLst>
      <p:ext uri="{BB962C8B-B14F-4D97-AF65-F5344CB8AC3E}">
        <p14:creationId xmlns:p14="http://schemas.microsoft.com/office/powerpoint/2010/main" val="421642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A87B0F-6D15-DDA5-2056-49677A1F14BB}"/>
              </a:ext>
            </a:extLst>
          </p:cNvPr>
          <p:cNvSpPr txBox="1"/>
          <p:nvPr/>
        </p:nvSpPr>
        <p:spPr>
          <a:xfrm>
            <a:off x="478971" y="216265"/>
            <a:ext cx="7503885" cy="2308324"/>
          </a:xfrm>
          <a:prstGeom prst="rect">
            <a:avLst/>
          </a:prstGeom>
          <a:noFill/>
        </p:spPr>
        <p:txBody>
          <a:bodyPr wrap="square">
            <a:spAutoFit/>
          </a:bodyPr>
          <a:lstStyle/>
          <a:p>
            <a:r>
              <a:rPr lang="en-US" sz="3600" dirty="0"/>
              <a:t>Most proteins are in marginally stable folded states in a tenuous balance between folded and unfolded states and misfolded state. </a:t>
            </a:r>
          </a:p>
        </p:txBody>
      </p:sp>
      <p:pic>
        <p:nvPicPr>
          <p:cNvPr id="2" name="Picture 1">
            <a:extLst>
              <a:ext uri="{FF2B5EF4-FFF2-40B4-BE49-F238E27FC236}">
                <a16:creationId xmlns:a16="http://schemas.microsoft.com/office/drawing/2014/main" id="{54774905-4865-9C08-65EC-20E7C6F0F271}"/>
              </a:ext>
            </a:extLst>
          </p:cNvPr>
          <p:cNvPicPr>
            <a:picLocks noChangeAspect="1"/>
          </p:cNvPicPr>
          <p:nvPr/>
        </p:nvPicPr>
        <p:blipFill>
          <a:blip r:embed="rId2"/>
          <a:stretch>
            <a:fillRect/>
          </a:stretch>
        </p:blipFill>
        <p:spPr>
          <a:xfrm>
            <a:off x="8133940" y="38795"/>
            <a:ext cx="2389909" cy="6858000"/>
          </a:xfrm>
          <a:prstGeom prst="rect">
            <a:avLst/>
          </a:prstGeom>
        </p:spPr>
      </p:pic>
      <p:sp>
        <p:nvSpPr>
          <p:cNvPr id="5" name="TextBox 4">
            <a:extLst>
              <a:ext uri="{FF2B5EF4-FFF2-40B4-BE49-F238E27FC236}">
                <a16:creationId xmlns:a16="http://schemas.microsoft.com/office/drawing/2014/main" id="{599CD303-E39E-91FD-9913-8C061C2E89E9}"/>
              </a:ext>
            </a:extLst>
          </p:cNvPr>
          <p:cNvSpPr txBox="1"/>
          <p:nvPr/>
        </p:nvSpPr>
        <p:spPr>
          <a:xfrm>
            <a:off x="10163629" y="5570249"/>
            <a:ext cx="2028371" cy="923330"/>
          </a:xfrm>
          <a:prstGeom prst="rect">
            <a:avLst/>
          </a:prstGeom>
          <a:noFill/>
        </p:spPr>
        <p:txBody>
          <a:bodyPr wrap="square">
            <a:spAutoFit/>
          </a:bodyPr>
          <a:lstStyle/>
          <a:p>
            <a:r>
              <a:rPr lang="en-US" i="1" dirty="0"/>
              <a:t>Glycolytic enzymes from the PDB Gallery.</a:t>
            </a:r>
            <a:endParaRPr lang="en-US" dirty="0"/>
          </a:p>
        </p:txBody>
      </p:sp>
      <p:pic>
        <p:nvPicPr>
          <p:cNvPr id="6" name="Picture 5">
            <a:extLst>
              <a:ext uri="{FF2B5EF4-FFF2-40B4-BE49-F238E27FC236}">
                <a16:creationId xmlns:a16="http://schemas.microsoft.com/office/drawing/2014/main" id="{E6D79CF3-B98D-1114-F92A-1A755E3BCFE2}"/>
              </a:ext>
            </a:extLst>
          </p:cNvPr>
          <p:cNvPicPr>
            <a:picLocks noChangeAspect="1"/>
          </p:cNvPicPr>
          <p:nvPr/>
        </p:nvPicPr>
        <p:blipFill>
          <a:blip r:embed="rId3"/>
          <a:stretch>
            <a:fillRect/>
          </a:stretch>
        </p:blipFill>
        <p:spPr>
          <a:xfrm>
            <a:off x="2728685" y="2524589"/>
            <a:ext cx="4556691" cy="4109708"/>
          </a:xfrm>
          <a:prstGeom prst="rect">
            <a:avLst/>
          </a:prstGeom>
        </p:spPr>
      </p:pic>
      <p:sp>
        <p:nvSpPr>
          <p:cNvPr id="8" name="TextBox 7">
            <a:extLst>
              <a:ext uri="{FF2B5EF4-FFF2-40B4-BE49-F238E27FC236}">
                <a16:creationId xmlns:a16="http://schemas.microsoft.com/office/drawing/2014/main" id="{A475C4F5-6DCB-B332-2B87-3829E08128C6}"/>
              </a:ext>
            </a:extLst>
          </p:cNvPr>
          <p:cNvSpPr txBox="1"/>
          <p:nvPr/>
        </p:nvSpPr>
        <p:spPr>
          <a:xfrm>
            <a:off x="710873" y="4887409"/>
            <a:ext cx="3520040" cy="1754326"/>
          </a:xfrm>
          <a:prstGeom prst="rect">
            <a:avLst/>
          </a:prstGeom>
          <a:noFill/>
        </p:spPr>
        <p:txBody>
          <a:bodyPr wrap="square">
            <a:spAutoFit/>
          </a:bodyPr>
          <a:lstStyle/>
          <a:p>
            <a:r>
              <a:rPr lang="en-US" i="1" dirty="0"/>
              <a:t>Sequences of myoglobin from five different animals are compared to create a phylogenetic tree. Each molecule is colored to show differences from the human protein. From the PDB Gallery.</a:t>
            </a:r>
            <a:endParaRPr lang="en-US" dirty="0"/>
          </a:p>
        </p:txBody>
      </p:sp>
    </p:spTree>
    <p:extLst>
      <p:ext uri="{BB962C8B-B14F-4D97-AF65-F5344CB8AC3E}">
        <p14:creationId xmlns:p14="http://schemas.microsoft.com/office/powerpoint/2010/main" val="4005499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2" descr="fig_06_40">
            <a:extLst>
              <a:ext uri="{FF2B5EF4-FFF2-40B4-BE49-F238E27FC236}">
                <a16:creationId xmlns:a16="http://schemas.microsoft.com/office/drawing/2014/main" id="{0A31FC2B-A3F1-6942-9D84-3F73F8AC5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846" y="308768"/>
            <a:ext cx="2827338"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4" name="Text Box 3">
            <a:extLst>
              <a:ext uri="{FF2B5EF4-FFF2-40B4-BE49-F238E27FC236}">
                <a16:creationId xmlns:a16="http://schemas.microsoft.com/office/drawing/2014/main" id="{0F707194-B866-8747-AAD3-CFB0C81FE65D}"/>
              </a:ext>
            </a:extLst>
          </p:cNvPr>
          <p:cNvSpPr txBox="1">
            <a:spLocks noChangeArrowheads="1"/>
          </p:cNvSpPr>
          <p:nvPr/>
        </p:nvSpPr>
        <p:spPr bwMode="auto">
          <a:xfrm>
            <a:off x="152400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6-40</a:t>
            </a:r>
          </a:p>
        </p:txBody>
      </p:sp>
      <p:sp>
        <p:nvSpPr>
          <p:cNvPr id="3" name="TextBox 2">
            <a:extLst>
              <a:ext uri="{FF2B5EF4-FFF2-40B4-BE49-F238E27FC236}">
                <a16:creationId xmlns:a16="http://schemas.microsoft.com/office/drawing/2014/main" id="{5056D06B-46C3-5043-7829-2DB25BB71903}"/>
              </a:ext>
            </a:extLst>
          </p:cNvPr>
          <p:cNvSpPr txBox="1"/>
          <p:nvPr/>
        </p:nvSpPr>
        <p:spPr>
          <a:xfrm>
            <a:off x="3842184" y="740402"/>
            <a:ext cx="7615525" cy="3785652"/>
          </a:xfrm>
          <a:prstGeom prst="rect">
            <a:avLst/>
          </a:prstGeom>
          <a:noFill/>
        </p:spPr>
        <p:txBody>
          <a:bodyPr wrap="square">
            <a:spAutoFit/>
          </a:bodyPr>
          <a:lstStyle/>
          <a:p>
            <a:pPr algn="ctr"/>
            <a:r>
              <a:rPr lang="en-US" sz="2400" dirty="0"/>
              <a:t>In the olden days we were taught </a:t>
            </a:r>
            <a:r>
              <a:rPr lang="en-US" sz="2400" dirty="0">
                <a:solidFill>
                  <a:srgbClr val="FF0000"/>
                </a:solidFill>
              </a:rPr>
              <a:t>Anfinsen’s Dogma</a:t>
            </a:r>
            <a:r>
              <a:rPr lang="en-US" sz="2400" dirty="0"/>
              <a:t>, </a:t>
            </a:r>
          </a:p>
          <a:p>
            <a:pPr algn="ctr"/>
            <a:r>
              <a:rPr lang="en-US" sz="2400" dirty="0"/>
              <a:t>(aka the thermodynamic hypothesis) </a:t>
            </a:r>
          </a:p>
          <a:p>
            <a:endParaRPr lang="en-US" sz="2400" dirty="0"/>
          </a:p>
          <a:p>
            <a:r>
              <a:rPr lang="en-US" sz="2400" dirty="0"/>
              <a:t>the Native State</a:t>
            </a:r>
          </a:p>
          <a:p>
            <a:pPr marL="514350" indent="-514350">
              <a:buAutoNum type="alphaLcParenR"/>
            </a:pPr>
            <a:r>
              <a:rPr lang="en-US" sz="2400" dirty="0"/>
              <a:t>is unique,</a:t>
            </a:r>
          </a:p>
          <a:p>
            <a:pPr marL="514350" indent="-514350">
              <a:buAutoNum type="alphaLcParenR"/>
            </a:pPr>
            <a:r>
              <a:rPr lang="en-US" sz="2400" dirty="0"/>
              <a:t>is the functional state,</a:t>
            </a:r>
          </a:p>
          <a:p>
            <a:pPr marL="514350" indent="-514350">
              <a:buAutoNum type="alphaLcParenR"/>
            </a:pPr>
            <a:r>
              <a:rPr lang="en-US" sz="2400" dirty="0"/>
              <a:t>is the thermodynamic ground state,</a:t>
            </a:r>
          </a:p>
          <a:p>
            <a:pPr marL="514350" indent="-514350">
              <a:buAutoNum type="alphaLcParenR"/>
            </a:pPr>
            <a:r>
              <a:rPr lang="en-US" sz="2400" dirty="0"/>
              <a:t>is kinetically accessible (no knots etc.),</a:t>
            </a:r>
          </a:p>
          <a:p>
            <a:pPr marL="514350" indent="-514350">
              <a:buAutoNum type="alphaLcParenR"/>
            </a:pPr>
            <a:r>
              <a:rPr lang="en-US" sz="2400" dirty="0"/>
              <a:t>is determined only by the protein's amino acid sequence.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390B1-287B-C5CD-E319-2E6F5A2CFBDD}"/>
            </a:ext>
          </a:extLst>
        </p:cNvPr>
        <p:cNvGrpSpPr/>
        <p:nvPr/>
      </p:nvGrpSpPr>
      <p:grpSpPr>
        <a:xfrm>
          <a:off x="0" y="0"/>
          <a:ext cx="0" cy="0"/>
          <a:chOff x="0" y="0"/>
          <a:chExt cx="0" cy="0"/>
        </a:xfrm>
      </p:grpSpPr>
      <p:pic>
        <p:nvPicPr>
          <p:cNvPr id="145409" name="Picture 2" descr="fig_06_28d">
            <a:extLst>
              <a:ext uri="{FF2B5EF4-FFF2-40B4-BE49-F238E27FC236}">
                <a16:creationId xmlns:a16="http://schemas.microsoft.com/office/drawing/2014/main" id="{27503B79-35DE-FB23-FA5D-EC185DD03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1" y="317501"/>
            <a:ext cx="7026275"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483091D-9A85-2B0B-7F8A-4514BF235CE2}"/>
              </a:ext>
            </a:extLst>
          </p:cNvPr>
          <p:cNvSpPr txBox="1"/>
          <p:nvPr/>
        </p:nvSpPr>
        <p:spPr>
          <a:xfrm>
            <a:off x="7228115" y="664420"/>
            <a:ext cx="6096000" cy="369332"/>
          </a:xfrm>
          <a:prstGeom prst="rect">
            <a:avLst/>
          </a:prstGeom>
          <a:noFill/>
        </p:spPr>
        <p:txBody>
          <a:bodyPr wrap="square">
            <a:spAutoFit/>
          </a:bodyPr>
          <a:lstStyle/>
          <a:p>
            <a:r>
              <a:rPr lang="en-US" sz="1800" dirty="0"/>
              <a:t>kinetically accessible </a:t>
            </a:r>
            <a:endParaRPr lang="en-US" dirty="0"/>
          </a:p>
        </p:txBody>
      </p:sp>
    </p:spTree>
    <p:extLst>
      <p:ext uri="{BB962C8B-B14F-4D97-AF65-F5344CB8AC3E}">
        <p14:creationId xmlns:p14="http://schemas.microsoft.com/office/powerpoint/2010/main" val="249840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FB335FC-9280-3A94-59F1-2FBC30DAC6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125" y="0"/>
            <a:ext cx="815816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6BBC26B-7569-1131-D544-40C2BE8DEB79}"/>
              </a:ext>
            </a:extLst>
          </p:cNvPr>
          <p:cNvSpPr txBox="1"/>
          <p:nvPr/>
        </p:nvSpPr>
        <p:spPr>
          <a:xfrm>
            <a:off x="0" y="5412708"/>
            <a:ext cx="4932218" cy="1200329"/>
          </a:xfrm>
          <a:prstGeom prst="rect">
            <a:avLst/>
          </a:prstGeom>
          <a:noFill/>
        </p:spPr>
        <p:txBody>
          <a:bodyPr wrap="square">
            <a:spAutoFit/>
          </a:bodyPr>
          <a:lstStyle/>
          <a:p>
            <a:r>
              <a:rPr lang="en-US" dirty="0"/>
              <a:t>Proteins have a funnel-shaped energy landscape with many high-energy, unfolded structures and only a few low-energy, folded structures. Folding occurs via alternative microscopic trajectories.</a:t>
            </a:r>
          </a:p>
        </p:txBody>
      </p:sp>
      <p:sp>
        <p:nvSpPr>
          <p:cNvPr id="5" name="TextBox 4">
            <a:extLst>
              <a:ext uri="{FF2B5EF4-FFF2-40B4-BE49-F238E27FC236}">
                <a16:creationId xmlns:a16="http://schemas.microsoft.com/office/drawing/2014/main" id="{F9754EF3-1886-AD53-61B7-40195CB8D05B}"/>
              </a:ext>
            </a:extLst>
          </p:cNvPr>
          <p:cNvSpPr txBox="1"/>
          <p:nvPr/>
        </p:nvSpPr>
        <p:spPr>
          <a:xfrm>
            <a:off x="7910945" y="4965035"/>
            <a:ext cx="6123708" cy="1754326"/>
          </a:xfrm>
          <a:prstGeom prst="rect">
            <a:avLst/>
          </a:prstGeom>
          <a:noFill/>
        </p:spPr>
        <p:txBody>
          <a:bodyPr wrap="square">
            <a:spAutoFit/>
          </a:bodyPr>
          <a:lstStyle/>
          <a:p>
            <a:r>
              <a:rPr lang="en-US" b="1" dirty="0"/>
              <a:t>The Protein-Folding Problem, 50 Years On</a:t>
            </a:r>
          </a:p>
          <a:p>
            <a:r>
              <a:rPr lang="en-US" dirty="0">
                <a:hlinkClick r:id="rId3"/>
              </a:rPr>
              <a:t>Ken A. Dill</a:t>
            </a:r>
            <a:r>
              <a:rPr lang="en-US" dirty="0"/>
              <a:t> and </a:t>
            </a:r>
            <a:r>
              <a:rPr lang="en-US" dirty="0">
                <a:hlinkClick r:id="rId4"/>
              </a:rPr>
              <a:t>Justin L. MacCallum</a:t>
            </a:r>
            <a:endParaRPr lang="en-US" dirty="0"/>
          </a:p>
          <a:p>
            <a:r>
              <a:rPr lang="en-US" dirty="0"/>
              <a:t>Science, 23 Nov 2012</a:t>
            </a:r>
          </a:p>
          <a:p>
            <a:r>
              <a:rPr lang="en-US" dirty="0"/>
              <a:t>Vol 338, Issue 6110</a:t>
            </a:r>
          </a:p>
          <a:p>
            <a:r>
              <a:rPr lang="en-US" dirty="0"/>
              <a:t>pp. 1042-1046</a:t>
            </a:r>
          </a:p>
          <a:p>
            <a:r>
              <a:rPr lang="en-US" dirty="0">
                <a:hlinkClick r:id="rId5"/>
              </a:rPr>
              <a:t>DOI: 10.1126/science.1219021</a:t>
            </a:r>
            <a:endParaRPr lang="en-US" dirty="0"/>
          </a:p>
        </p:txBody>
      </p:sp>
    </p:spTree>
    <p:extLst>
      <p:ext uri="{BB962C8B-B14F-4D97-AF65-F5344CB8AC3E}">
        <p14:creationId xmlns:p14="http://schemas.microsoft.com/office/powerpoint/2010/main" val="3397164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F01B482-706F-4D26-0365-4BD7629005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0" y="321696"/>
            <a:ext cx="10509827" cy="62146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7FC8240-EBCE-EF54-B360-108BA7BB2353}"/>
              </a:ext>
            </a:extLst>
          </p:cNvPr>
          <p:cNvPicPr>
            <a:picLocks noChangeAspect="1"/>
          </p:cNvPicPr>
          <p:nvPr/>
        </p:nvPicPr>
        <p:blipFill>
          <a:blip r:embed="rId3"/>
          <a:stretch>
            <a:fillRect/>
          </a:stretch>
        </p:blipFill>
        <p:spPr>
          <a:xfrm>
            <a:off x="8305800" y="5434462"/>
            <a:ext cx="3886200" cy="1423538"/>
          </a:xfrm>
          <a:prstGeom prst="rect">
            <a:avLst/>
          </a:prstGeom>
        </p:spPr>
      </p:pic>
    </p:spTree>
    <p:extLst>
      <p:ext uri="{BB962C8B-B14F-4D97-AF65-F5344CB8AC3E}">
        <p14:creationId xmlns:p14="http://schemas.microsoft.com/office/powerpoint/2010/main" val="1718051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802327-D639-3045-6C8E-F85E3484766E}"/>
              </a:ext>
            </a:extLst>
          </p:cNvPr>
          <p:cNvPicPr>
            <a:picLocks noChangeAspect="1"/>
          </p:cNvPicPr>
          <p:nvPr/>
        </p:nvPicPr>
        <p:blipFill>
          <a:blip r:embed="rId2"/>
          <a:stretch>
            <a:fillRect/>
          </a:stretch>
        </p:blipFill>
        <p:spPr>
          <a:xfrm>
            <a:off x="275348" y="0"/>
            <a:ext cx="6653665" cy="6858000"/>
          </a:xfrm>
          <a:prstGeom prst="rect">
            <a:avLst/>
          </a:prstGeom>
        </p:spPr>
      </p:pic>
      <p:sp>
        <p:nvSpPr>
          <p:cNvPr id="4" name="TextBox 3">
            <a:extLst>
              <a:ext uri="{FF2B5EF4-FFF2-40B4-BE49-F238E27FC236}">
                <a16:creationId xmlns:a16="http://schemas.microsoft.com/office/drawing/2014/main" id="{B9526DCD-2D21-DBD5-521C-16C56701C92D}"/>
              </a:ext>
            </a:extLst>
          </p:cNvPr>
          <p:cNvSpPr txBox="1"/>
          <p:nvPr/>
        </p:nvSpPr>
        <p:spPr>
          <a:xfrm>
            <a:off x="6650182" y="0"/>
            <a:ext cx="5266470" cy="6463308"/>
          </a:xfrm>
          <a:prstGeom prst="rect">
            <a:avLst/>
          </a:prstGeom>
          <a:noFill/>
        </p:spPr>
        <p:txBody>
          <a:bodyPr wrap="square">
            <a:spAutoFit/>
          </a:bodyPr>
          <a:lstStyle/>
          <a:p>
            <a:r>
              <a:rPr lang="en-US" dirty="0"/>
              <a:t>LEHNINGER FIGURE 4-25 </a:t>
            </a:r>
          </a:p>
          <a:p>
            <a:r>
              <a:rPr lang="en-US" dirty="0" err="1"/>
              <a:t>Proteostasis</a:t>
            </a:r>
            <a:r>
              <a:rPr lang="en-US" dirty="0"/>
              <a:t>. Dynamic </a:t>
            </a:r>
            <a:r>
              <a:rPr lang="en-US" dirty="0" err="1"/>
              <a:t>maintainence</a:t>
            </a:r>
            <a:r>
              <a:rPr lang="en-US" dirty="0"/>
              <a:t> of a functional proteome</a:t>
            </a:r>
          </a:p>
          <a:p>
            <a:endParaRPr lang="en-US" dirty="0"/>
          </a:p>
          <a:p>
            <a:r>
              <a:rPr lang="en-US" dirty="0"/>
              <a:t>1) Proteins are synthesized by the ribosome. </a:t>
            </a:r>
          </a:p>
          <a:p>
            <a:r>
              <a:rPr lang="en-US" dirty="0"/>
              <a:t>Protein folding</a:t>
            </a:r>
            <a:r>
              <a:rPr lang="en-US" dirty="0">
                <a:solidFill>
                  <a:srgbClr val="FF0000"/>
                </a:solidFill>
              </a:rPr>
              <a:t>*</a:t>
            </a:r>
            <a:r>
              <a:rPr lang="en-US" dirty="0"/>
              <a:t> initiates within the exit tunnel of the ribosome (not shown here). The exit tunnel is a chaperone for </a:t>
            </a:r>
            <a:r>
              <a:rPr lang="en-US" dirty="0">
                <a:latin typeface="Symbol" pitchFamily="2" charset="2"/>
              </a:rPr>
              <a:t>a</a:t>
            </a:r>
            <a:r>
              <a:rPr lang="en-US" dirty="0"/>
              <a:t>-helices (no room for </a:t>
            </a:r>
            <a:r>
              <a:rPr lang="en-US" dirty="0">
                <a:latin typeface="Symbol" pitchFamily="2" charset="2"/>
              </a:rPr>
              <a:t>b</a:t>
            </a:r>
            <a:r>
              <a:rPr lang="en-US" dirty="0"/>
              <a:t>-sheets).</a:t>
            </a:r>
          </a:p>
          <a:p>
            <a:endParaRPr lang="en-US" dirty="0"/>
          </a:p>
          <a:p>
            <a:r>
              <a:rPr lang="en-US" dirty="0"/>
              <a:t>2) Chaperones (and chaperonins) can refold proteins that are partially and transiently unfolded or misfolded. </a:t>
            </a:r>
          </a:p>
          <a:p>
            <a:endParaRPr lang="en-US" dirty="0"/>
          </a:p>
          <a:p>
            <a:r>
              <a:rPr lang="en-US" dirty="0"/>
              <a:t>2) Some proteins irreversibly unfold or misfold</a:t>
            </a:r>
          </a:p>
          <a:p>
            <a:r>
              <a:rPr lang="en-US" dirty="0"/>
              <a:t>a) These proteins are sequestered and degraded in the proteasome,</a:t>
            </a:r>
          </a:p>
          <a:p>
            <a:r>
              <a:rPr lang="en-US" dirty="0"/>
              <a:t>b) Or cause disease (mad cow, </a:t>
            </a:r>
            <a:r>
              <a:rPr lang="en-US" dirty="0" err="1"/>
              <a:t>etc</a:t>
            </a:r>
            <a:r>
              <a:rPr lang="en-US" dirty="0"/>
              <a:t>)</a:t>
            </a:r>
          </a:p>
          <a:p>
            <a:endParaRPr lang="en-US" dirty="0"/>
          </a:p>
          <a:p>
            <a:r>
              <a:rPr lang="en-US" dirty="0">
                <a:solidFill>
                  <a:srgbClr val="FF0000"/>
                </a:solidFill>
              </a:rPr>
              <a:t>* Some proteins and are intrinsically disordered (do not fold).</a:t>
            </a:r>
          </a:p>
          <a:p>
            <a:endParaRPr lang="en-US" dirty="0"/>
          </a:p>
          <a:p>
            <a:r>
              <a:rPr lang="en-US" dirty="0"/>
              <a:t>[See F. U. </a:t>
            </a:r>
            <a:r>
              <a:rPr lang="en-US" dirty="0" err="1"/>
              <a:t>Hartl</a:t>
            </a:r>
            <a:r>
              <a:rPr lang="en-US" dirty="0"/>
              <a:t> et al., Nature 475:324, 2011, Fig.</a:t>
            </a:r>
          </a:p>
          <a:p>
            <a:r>
              <a:rPr lang="en-US" dirty="0"/>
              <a:t>6.]</a:t>
            </a:r>
          </a:p>
        </p:txBody>
      </p:sp>
    </p:spTree>
    <p:extLst>
      <p:ext uri="{BB962C8B-B14F-4D97-AF65-F5344CB8AC3E}">
        <p14:creationId xmlns:p14="http://schemas.microsoft.com/office/powerpoint/2010/main" val="2518973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89CF23-9B47-3053-682F-D9D1E93C21A4}"/>
              </a:ext>
            </a:extLst>
          </p:cNvPr>
          <p:cNvPicPr>
            <a:picLocks noChangeAspect="1"/>
          </p:cNvPicPr>
          <p:nvPr/>
        </p:nvPicPr>
        <p:blipFill>
          <a:blip r:embed="rId2"/>
          <a:stretch>
            <a:fillRect/>
          </a:stretch>
        </p:blipFill>
        <p:spPr>
          <a:xfrm>
            <a:off x="-449558" y="0"/>
            <a:ext cx="5325341" cy="6858000"/>
          </a:xfrm>
          <a:prstGeom prst="rect">
            <a:avLst/>
          </a:prstGeom>
        </p:spPr>
      </p:pic>
      <p:sp>
        <p:nvSpPr>
          <p:cNvPr id="4" name="TextBox 3">
            <a:extLst>
              <a:ext uri="{FF2B5EF4-FFF2-40B4-BE49-F238E27FC236}">
                <a16:creationId xmlns:a16="http://schemas.microsoft.com/office/drawing/2014/main" id="{BD3C9580-7A5B-0B55-E297-9B2442E74CAA}"/>
              </a:ext>
            </a:extLst>
          </p:cNvPr>
          <p:cNvSpPr txBox="1"/>
          <p:nvPr/>
        </p:nvSpPr>
        <p:spPr>
          <a:xfrm>
            <a:off x="5632174" y="1161585"/>
            <a:ext cx="6096000" cy="2308324"/>
          </a:xfrm>
          <a:prstGeom prst="rect">
            <a:avLst/>
          </a:prstGeom>
          <a:noFill/>
        </p:spPr>
        <p:txBody>
          <a:bodyPr wrap="square">
            <a:spAutoFit/>
          </a:bodyPr>
          <a:lstStyle/>
          <a:p>
            <a:r>
              <a:rPr lang="en-US" dirty="0"/>
              <a:t>LEHNINGER FIGURE 4-32 </a:t>
            </a:r>
          </a:p>
          <a:p>
            <a:r>
              <a:rPr lang="en-US" dirty="0"/>
              <a:t>Formation of disease-causing amyloid fibrils. (a) Protein molecules whose normal structure includes regions of β sheet undergo partial folding. Before folding is complete, the β-sheet regions of one polypeptide associate with the same region in another polypeptide, forming the nucleus of an</a:t>
            </a:r>
          </a:p>
          <a:p>
            <a:r>
              <a:rPr lang="en-US" dirty="0"/>
              <a:t>amyloid. Additional protein molecules associate with the</a:t>
            </a:r>
          </a:p>
          <a:p>
            <a:r>
              <a:rPr lang="en-US" dirty="0"/>
              <a:t>amyloid and extend it to form a fibril.</a:t>
            </a:r>
          </a:p>
        </p:txBody>
      </p:sp>
    </p:spTree>
    <p:extLst>
      <p:ext uri="{BB962C8B-B14F-4D97-AF65-F5344CB8AC3E}">
        <p14:creationId xmlns:p14="http://schemas.microsoft.com/office/powerpoint/2010/main" val="1561638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F0FFB8-5B7A-22DC-B025-12688C4AF133}"/>
              </a:ext>
            </a:extLst>
          </p:cNvPr>
          <p:cNvSpPr txBox="1"/>
          <p:nvPr/>
        </p:nvSpPr>
        <p:spPr>
          <a:xfrm>
            <a:off x="1298713" y="1524000"/>
            <a:ext cx="2782957" cy="1477328"/>
          </a:xfrm>
          <a:prstGeom prst="rect">
            <a:avLst/>
          </a:prstGeom>
          <a:noFill/>
        </p:spPr>
        <p:txBody>
          <a:bodyPr wrap="square" rtlCol="0">
            <a:spAutoFit/>
          </a:bodyPr>
          <a:lstStyle/>
          <a:p>
            <a:r>
              <a:rPr lang="en-US" dirty="0"/>
              <a:t>Crystal</a:t>
            </a:r>
          </a:p>
          <a:p>
            <a:r>
              <a:rPr lang="en-US" dirty="0"/>
              <a:t>Bubble</a:t>
            </a:r>
          </a:p>
          <a:p>
            <a:r>
              <a:rPr lang="en-US" dirty="0"/>
              <a:t>Amyloid</a:t>
            </a:r>
          </a:p>
          <a:p>
            <a:endParaRPr lang="en-US" dirty="0"/>
          </a:p>
          <a:p>
            <a:r>
              <a:rPr lang="en-US" dirty="0"/>
              <a:t>Nucleation -&gt; Growth</a:t>
            </a:r>
          </a:p>
        </p:txBody>
      </p:sp>
      <p:sp>
        <p:nvSpPr>
          <p:cNvPr id="4" name="TextBox 3">
            <a:extLst>
              <a:ext uri="{FF2B5EF4-FFF2-40B4-BE49-F238E27FC236}">
                <a16:creationId xmlns:a16="http://schemas.microsoft.com/office/drawing/2014/main" id="{82954D91-D22B-AC1F-EFD7-9881D9D8337F}"/>
              </a:ext>
            </a:extLst>
          </p:cNvPr>
          <p:cNvSpPr txBox="1"/>
          <p:nvPr/>
        </p:nvSpPr>
        <p:spPr>
          <a:xfrm>
            <a:off x="1948069" y="3844575"/>
            <a:ext cx="8295861" cy="1477328"/>
          </a:xfrm>
          <a:prstGeom prst="rect">
            <a:avLst/>
          </a:prstGeom>
          <a:noFill/>
        </p:spPr>
        <p:txBody>
          <a:bodyPr wrap="square">
            <a:spAutoFit/>
          </a:bodyPr>
          <a:lstStyle/>
          <a:p>
            <a:r>
              <a:rPr lang="en-US" dirty="0"/>
              <a:t>https://</a:t>
            </a:r>
            <a:r>
              <a:rPr lang="en-US" dirty="0" err="1"/>
              <a:t>www.google.com</a:t>
            </a:r>
            <a:r>
              <a:rPr lang="en-US" dirty="0"/>
              <a:t>/</a:t>
            </a:r>
            <a:r>
              <a:rPr lang="en-US" dirty="0" err="1"/>
              <a:t>search?client</a:t>
            </a:r>
            <a:r>
              <a:rPr lang="en-US" dirty="0"/>
              <a:t>=firefox-b-1-d&amp;sca_esv=40ad471a4e6b196f&amp;sca_upv=1&amp;sxsrf=ACQVn0_s7WOsmcN6ZSJkKQ8wlCnvR2RCbg:1707830065258&amp;q=</a:t>
            </a:r>
            <a:r>
              <a:rPr lang="en-US" dirty="0" err="1"/>
              <a:t>coke+mento&amp;tbm</a:t>
            </a:r>
            <a:r>
              <a:rPr lang="en-US" dirty="0"/>
              <a:t>=</a:t>
            </a:r>
            <a:r>
              <a:rPr lang="en-US" dirty="0" err="1"/>
              <a:t>vid&amp;source</a:t>
            </a:r>
            <a:r>
              <a:rPr lang="en-US" dirty="0"/>
              <a:t>=</a:t>
            </a:r>
            <a:r>
              <a:rPr lang="en-US" dirty="0" err="1"/>
              <a:t>lnms&amp;sa</a:t>
            </a:r>
            <a:r>
              <a:rPr lang="en-US" dirty="0"/>
              <a:t>=</a:t>
            </a:r>
            <a:r>
              <a:rPr lang="en-US" dirty="0" err="1"/>
              <a:t>X&amp;ved</a:t>
            </a:r>
            <a:r>
              <a:rPr lang="en-US" dirty="0"/>
              <a:t>=2ahUKEwirlYHjsqiEAxV3IUQIHRH_BqkQ0pQJegQICRAB&amp;biw=973&amp;bih=512&amp;dpr=2.4#fpstate=</a:t>
            </a:r>
            <a:r>
              <a:rPr lang="en-US" dirty="0" err="1"/>
              <a:t>ive&amp;vld</a:t>
            </a:r>
            <a:r>
              <a:rPr lang="en-US" dirty="0"/>
              <a:t>=cid:6252bb40,vid:ZwyMcV9emmc,st:0</a:t>
            </a:r>
          </a:p>
        </p:txBody>
      </p:sp>
    </p:spTree>
    <p:extLst>
      <p:ext uri="{BB962C8B-B14F-4D97-AF65-F5344CB8AC3E}">
        <p14:creationId xmlns:p14="http://schemas.microsoft.com/office/powerpoint/2010/main" val="1088618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3717</TotalTime>
  <Words>1043</Words>
  <Application>Microsoft Macintosh PowerPoint</Application>
  <PresentationFormat>Widescreen</PresentationFormat>
  <Paragraphs>82</Paragraphs>
  <Slides>17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Courier New</vt:lpstr>
      <vt:lpstr>Symbol</vt:lpstr>
      <vt:lpstr>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Loren D</dc:creator>
  <cp:lastModifiedBy>Williams, Loren D</cp:lastModifiedBy>
  <cp:revision>34</cp:revision>
  <dcterms:created xsi:type="dcterms:W3CDTF">2023-02-07T04:50:42Z</dcterms:created>
  <dcterms:modified xsi:type="dcterms:W3CDTF">2024-02-13T19:02:49Z</dcterms:modified>
</cp:coreProperties>
</file>