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66" r:id="rId2"/>
    <p:sldId id="420" r:id="rId3"/>
    <p:sldId id="422" r:id="rId4"/>
    <p:sldId id="442" r:id="rId5"/>
    <p:sldId id="426" r:id="rId6"/>
    <p:sldId id="425" r:id="rId7"/>
    <p:sldId id="423" r:id="rId8"/>
    <p:sldId id="285" r:id="rId9"/>
    <p:sldId id="290" r:id="rId10"/>
    <p:sldId id="428" r:id="rId11"/>
    <p:sldId id="385" r:id="rId12"/>
    <p:sldId id="291" r:id="rId13"/>
    <p:sldId id="441" r:id="rId14"/>
    <p:sldId id="386" r:id="rId15"/>
    <p:sldId id="415" r:id="rId16"/>
    <p:sldId id="261" r:id="rId17"/>
    <p:sldId id="368" r:id="rId18"/>
    <p:sldId id="364" r:id="rId19"/>
    <p:sldId id="376" r:id="rId20"/>
    <p:sldId id="377" r:id="rId21"/>
    <p:sldId id="417" r:id="rId22"/>
    <p:sldId id="370" r:id="rId23"/>
    <p:sldId id="414" r:id="rId24"/>
    <p:sldId id="416" r:id="rId25"/>
    <p:sldId id="349" r:id="rId26"/>
    <p:sldId id="350" r:id="rId27"/>
    <p:sldId id="262" r:id="rId28"/>
    <p:sldId id="263" r:id="rId29"/>
    <p:sldId id="419" r:id="rId30"/>
    <p:sldId id="429" r:id="rId31"/>
    <p:sldId id="365" r:id="rId32"/>
    <p:sldId id="267" r:id="rId33"/>
    <p:sldId id="266" r:id="rId34"/>
    <p:sldId id="433" r:id="rId35"/>
    <p:sldId id="446" r:id="rId36"/>
    <p:sldId id="447" r:id="rId37"/>
    <p:sldId id="369" r:id="rId38"/>
    <p:sldId id="352" r:id="rId39"/>
    <p:sldId id="271" r:id="rId40"/>
    <p:sldId id="274" r:id="rId41"/>
    <p:sldId id="381" r:id="rId42"/>
    <p:sldId id="273" r:id="rId43"/>
    <p:sldId id="351" r:id="rId44"/>
    <p:sldId id="379"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5AC"/>
    <a:srgbClr val="72A173"/>
    <a:srgbClr val="427037"/>
    <a:srgbClr val="1D5629"/>
    <a:srgbClr val="2564A2"/>
    <a:srgbClr val="AACB2B"/>
    <a:srgbClr val="335B32"/>
    <a:srgbClr val="1249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6T10:42:56.583"/>
    </inkml:context>
    <inkml:brush xml:id="br0">
      <inkml:brushProperty name="width" value="0.05" units="cm"/>
      <inkml:brushProperty name="height" value="0.05" units="cm"/>
      <inkml:brushProperty name="color" value="#E71224"/>
    </inkml:brush>
  </inkml:definitions>
  <inkml:trace contextRef="#ctx0" brushRef="#br0">6899 726 24575,'-8'-11'0,"-3"-4"0,-1 5 0,-2-2 0,1 1 0,1 3 0,-2-3 0,3 4 0,2-1 0,-1 0 0,0 1 0,-2 0 0,-1-1 0,2 0 0,2 1 0,-1 0 0,0-1 0,-2 1 0,-1-1 0,0 3 0,0 0 0,-1-2 0,1-1 0,3 2 0,-2-1 0,2 2 0,-3-2 0,-2-3 0,-2 1 0,1 2 0,0 1 0,3 1 0,0 0 0,0 0 0,-1 0 0,1 0 0,0 1 0,0 2 0,0-1 0,0 1 0,-3-3 0,-2 0 0,0 0 0,2-1 0,1 1 0,2 0 0,0 0 0,0 0 0,-1 2 0,1 1 0,0-1 0,-3-1 0,2-1 0,-5-2 0,0 2 0,-4-2 0,-3 2 0,3 1 0,3 0 0,4 1 0,3 0 0,-1 1 0,1 0 0,0-1 0,0 0 0,0 3 0,0 0 0,0 0 0,0 0 0,2-2 0,2 0 0,2-1 0,1 1 0,-3 1 0,-1 1 0,0-1 0,1-2 0,3 1 0,0 0 0,-4-1 0,-2 0 0,-2 0 0,-5-1 0,0-1 0,0-2 0,3 0 0,4 2 0,2 3 0,-2 0 0,-1-1 0,0-1 0,0-1 0,0 0 0,0 0 0,0 2 0,0 0 0,-1 1 0,1-1 0,2-1 0,2-1 0,0 0 0,-1 1 0,-2 0 0,-1 2 0,2 0 0,2-1 0,-1 1 0,0 0 0,-3-1 0,-2-1 0,0-1 0,-3 0 0,-2 0 0,-3 1 0,-3-1 0,3 0 0,4 3 0,0-2 0,2 1 0,-1 0 0,1 0 0,2 2 0,2 1 0,-2 0 0,-2 0 0,-1 0 0,1 0 0,0 0 0,-1 0 0,-2 0 0,-1 0 0,1 0 0,4 0 0,-2-2 0,1-1 0,-5 0 0,1 1 0,2 1 0,-2 1 0,3 0 0,-9-2 0,-2-4 0,-4 1 0,2-2 0,7 2 0,1 1 0,6-1 0,-1 0 0,1-1 0,0 1 0,0 0 0,-3 1 0,-2 1 0,3 1 0,3-1 0,-2-1 0,1-2 0,-4 3 0,0 0 0,-1 1 0,1-1 0,-1 0 0,1 0 0,2 3 0,2 0 0,0 0 0,-4-2 0,2 0 0,-7-1 0,2-2 0,-7 1 0,-1 0 0,8 0 0,4 1 0,7 0 0,-2 2 0,-3 1 0,-2-1 0,-1-2 0,2 0 0,2 0 0,-1 2 0,1 1 0,-4 0 0,0 0 0,3 0 0,1 0 0,0 0 0,-1 0 0,0-1 0,1-2 0,0 0 0,0 1 0,-1 2 0,1 0 0,-1 0 0,-3 0 0,3 0 0,-8 0 0,-2 0 0,-4 0 0,-2 0 0,7 0 0,4 0 0,2 0 0,-1 0 0,1 0 0,-1 0 0,1 0 0,-1 0 0,1 0 0,2 0 0,2 0 0,-1 0 0,1 0 0,-4 0 0,0 0 0,-1 0 0,1 0 0,2 0 0,2 0 0,-1 0 0,1 0 0,-1 0 0,-3 0 0,3 0 0,-6 0 0,0 0 0,-4 0 0,0 0 0,4 0 0,4 0 0,7 0 0,-2 0 0,-2 0 0,-1 0 0,1 0 0,0 0 0,0 0 0,-1 0 0,1 0 0,3 0 0,1 0 0,-3 0 0,-2 0 0,0 0 0,1 0 0,0 0 0,0 0 0,-1 0 0,1 0 0,0 0 0,-1 0 0,0 0 0,-3 1 0,2 1 0,-5 1 0,-3 0 0,-6 1 0,-2-1 0,3 0 0,5 0 0,6 0 0,-1 0 0,1 0 0,0-1 0,-1 1 0,0 0 0,1-1 0,-4 1 0,-1 0 0,-1 0 0,1 0 0,0 0 0,0 0 0,-5 2 0,0 1 0,3-2 0,3-2 0,-2 1 0,1 0 0,-6 3 0,-4 1 0,8-1 0,-7 2 0,-2 1 0,-5 0 0,-2 1 0,8-1 0,9-3 0,6 0 0,-1-1 0,1 1 0,-1-1 0,1 0 0,0 1 0,-1-1 0,3 0 0,2 1 0,3-3 0,1-1 0,2 0 0,2 1 0,2-1 0,1 0 0,0 0 0,0 1 0,-1-1 0,1 0 0,0-2 0,0 1 0,3 1 0,-3 1 0,0 1 0,-6 2 0,-4 0 0,-1 1 0,1-1 0,3-1 0,0 0 0,0 0 0,0 0 0,0 0 0,0 0 0,0 0 0,-1 1 0,1 2 0,0-1 0,0 0 0,0-1 0,0-1 0,0 0 0,0 0 0,-1 0 0,1 0 0,0 0 0,0 0 0,2-1 0,2 1 0,-1 0 0,-2 1 0,-2-1 0,-2 2 0,1 0 0,-2-1 0,1-2 0,0 0 0,3-2 0,1 2 0,3 1 0,2-1 0,1 1 0,-2-2 0,-2-1 0,0 0 0,1 0 0,2 2 0,1 1 0,0-2 0,0-1 0,0 0 0,0 0 0,-3 0 0,-1 1 0,0-1 0,1 0 0,2 0 0,1 0 0,0 1 0,-1-1 0,1 0 0,-3 2 0,0-1 0,-1 1 0,-3 1 0,1-3 0,0 1 0,3 0 0,2 0 0,1 2 0,0-2 0,0-1 0,0 0 0,0 0 0,-2 2 0,-2 1 0,0 0 0,1 0 0,2-1 0,1 1 0,-1-1 0,2 1 0,-4-3 0,5 2 0,-4-1 0,4 2 0,1 1 0,-2 0 0,2 0 0,-2-1 0,-1 0 0,1-1 0,-1 1 0,-2 1 0,-2 1 0,-2 4 0,-2 2 0,2 1 0,2-2 0,0-1 0,0-1 0,0-2 0,1-1 0,2-1 0,1-2 0,2 0 0,1 1 0,0-1 0,0 1 0,0-1 0,0 2 0,3-1 0,0 1 0,-3-1 0,-3 0 0,-3 2 0,-2 2 0,2 3 0,-2 2 0,1-1 0,0-2 0,0-1 0,3 0 0,0-1 0,0 1 0,1 0 0,-1 0 0,1 0 0,-1-2 0,1-1 0,2-1 0,1-2 0,2 1 0,1-1 0,0 1 0,0-1 0,0 1 0,0-1 0,0 0 0,-2 2 0,-4 1 0,-1 7 0,0 2 0,1 0 0,0-1 0,0-5 0,-1 2 0,0 1 0,2 1 0,1-2 0,1 1 0,-1 0 0,-2 1 0,-1-1 0,0-2 0,1-1 0,1 0 0,2 0 0,0 0 0,0 0 0,-1 0 0,1-1 0,0 1 0,-2 2 0,-2-1 0,1 1 0,2 0 0,0 2 0,0 0 0,1-2 0,0-4 0,3-3 0,0 1 0,0 1 0,-2 2 0,-1 1 0,-1 0 0,1-1 0,2 1 0,1 0 0,0 0 0,0 0 0,0-2 0,0-1 0,0 1 0,0-1 0,0 2 0,0 1 0,0-2 0,0-1 0,0-2 0,0 0 0,0 0 0,0 2 0,0-1 0,0 2 0,0 1 0,0-1 0,0-1 0,0-2 0,0 0 0,0-1 0,0 0 0,0 1 0,0-1 0,0 1 0,0-1 0,0 4 0,0 1 0,0-1 0,0 2 0,0-3 0,2 3 0,2 0 0,1-2 0,1-1 0,0 0 0,2 1 0,-2 0 0,3 3 0,1-1 0,0 1 0,1 0 0,-2-5 0,-2 1 0,-1 0 0,0 1 0,0-1 0,0-2 0,0 0 0,0 1 0,0 1 0,1 1 0,-1-1 0,-1-2 0,1-1 0,0 1 0,0-1 0,0 1 0,0-1 0,0 1 0,-1-1 0,1 1 0,0-1 0,0 1 0,0-1 0,0-1 0,1 0 0,-1-1 0,2 2 0,1 1 0,1 0 0,2 2 0,-2-1 0,-1 1 0,0-3 0,0-2 0,2 1 0,1-1 0,-2 2 0,2 1 0,-4-3 0,0 0 0,-2-2 0,0 0 0,0 0 0,0 0 0,0 0 0,0 0 0,-1 0 0,1 0 0,1 0 0,0 0 0,4 2 0,9 1 0,5 0 0,3 0 0,-5 0 0,-4-1 0,-2 1 0,0-3 0,0 0 0,-3 2 0,-1 0 0,0 1 0,0-1 0,0-1 0,0-1 0,0 0 0,0 0 0,0 0 0,0 0 0,0 0 0,0 0 0,0 0 0,0 0 0,4 0 0,0 0 0,1 0 0,3 0 0,-2 0 0,4 0 0,4 2 0,2 1 0,1 0 0,-3 0 0,-6-3 0,-4 0 0,-1 1 0,2 2 0,-1 0 0,0-1 0,-3-1 0,-1-1 0,3 0 0,1 0 0,0 0 0,0 0 0,0 0 0,0 0 0,1 0 0,-1 0 0,-3 0 0,-1 0 0,3 0 0,2 0 0,0 0 0,3 0 0,-3 0 0,5 0 0,5 0 0,1 0 0,5 0 0,0 0 0,-6 0 0,-4 0 0,-7 0 0,0 0 0,0 0 0,3 0 0,1 0 0,1 0 0,-1 0 0,0 0 0,0 0 0,1 0 0,-1 0 0,1 0 0,-1 0 0,1 0 0,-1 0 0,4 0 0,2 0 0,0 0 0,-2 0 0,-3 0 0,5 0 0,1 0 0,8 0 0,5 0 0,1 0 0,-5 0 0,-7 0 0,-8 0 0,-1 0 0,0 0 0,3 0 0,2 0 0,1 0 0,-1 0 0,-3 0 0,-2 0 0,3 0 0,2 0 0,1 0 0,-2 0 0,1 0 0,0 0 0,5 0 0,0 0 0,1 0 0,-1 0 0,0 0 0,0 0 0,0 0 0,4 0 0,-6 0 0,10 0 0,-1 0 0,5 0 0,3 0 0,-7 2 0,-8 0 0,-4 1 0,-6 0 0,1-2 0,-1-1 0,-2 0 0,-2 0 0,0 0 0,0 0 0,4 0 0,0 0 0,0 0 0,0 0 0,1 0 0,-1 0 0,1 0 0,-1 0 0,-3 0 0,-1 0 0,1 0 0,4 0 0,1 0 0,7 0 0,2 0 0,10 0 0,1 1 0,-6 2 0,-6 0 0,-10 0 0,0-2 0,0-1 0,1 0 0,-1 0 0,3 0 0,4 0 0,-1 0 0,1 0 0,-7 0 0,1 0 0,-1 0 0,0 0 0,1 0 0,-1 0 0,0 0 0,5 0 0,0 0 0,1 0 0,3 0 0,-6 0 0,6 0 0,3 0 0,9 0 0,1 0 0,-6 0 0,-8 0 0,-12 0 0,0 0 0,0 0 0,3 0 0,1 0 0,0 0 0,0 0 0,1 0 0,-1 0 0,0 0 0,0 0 0,1 0 0,-1 0 0,1 0 0,-1 0 0,1 0 0,-1 0 0,5 0 0,0 0 0,1-3 0,-1 1 0,-4-2 0,3 2 0,-2 2 0,8-3 0,1 0 0,2-2 0,3 0 0,-3 0 0,-6 0 0,-4 2 0,-7 1 0,0-1 0,0 0 0,4 0 0,0 1 0,-3-1 0,-1 1 0,0-1 0,0 1 0,3 1 0,2 1 0,-4-2 0,-1-1 0,-2 0 0,-3 1 0,5 2 0,1 0 0,0-2 0,1-1 0,-5 0 0,4 1 0,2 2 0,-2-2 0,-2 0 0,-4 0 0,-3-1 0,3 3 0,1 0 0,2 0 0,2 0 0,1-2 0,-1-1 0,0 1 0,0-1 0,3 1 0,1-1 0,1 0 0,-1 0 0,-2 1 0,-2-1 0,0 0 0,0 1 0,1 2 0,-2 0 0,2-3 0,2 0 0,-1 0 0,3-1 0,-6 1 0,3-2 0,0 0 0,-3 2 0,0-1 0,-3 2 0,0-1 0,0 1 0,2-1 0,3 0 0,-1-1 0,0-1 0,-3 0 0,-1 0 0,3 1 0,1 2 0,0-1 0,0 1 0,-3-3 0,-1 0 0,0 0 0,0 0 0,0 0 0,0 0 0,0 2 0,0 1 0,1-1 0,-1 0 0,0-2 0,4-1 0,1 1 0,5-3 0,4-2 0,0-1 0,-3 0 0,-4 2 0,-8 4 0,1 0 0,0 0 0,0 0 0,0 0 0,-2 0 0,-2 0 0,-2 0 0,-1 1 0,0-1 0,0 1 0,-1 0 0,1 2 0,0 0 0,0 0 0,0-2 0,0-1 0,0 0 0,-1 1 0,2-3 0,-1-1 0,0 2 0,1 0 0,0 0 0,5-3 0,1-6 0,1 0 0,1-2 0,-2 0 0,-1 2 0,-1 1 0,-2 5 0,-1 3 0,-2 2 0,0-1 0,-1 0 0,2-1 0,-2-1 0,2-5 0,-1-1 0,2-4 0,-1 1 0,0-1 0,1-5 0,0 1 0,3-7 0,4-3 0,5-4 0,2-1 0,-1 4 0,-8 11 0,-5 6 0,-1 5 0,-3 0 0,-1 0 0,0 1 0,0 2 0,0 2 0,0 0 0,-2 0 0,-1 1 0,0-1 0,0 1 0,0-2 0,0-2 0,0-2 0,0 0 0,0-3 0,0-3 0,0 2 0,0-6 0,0-1 0,0-2 0,0 2 0,0 6 0,0 5 0,0 1 0,0 2 0,0 1 0,0 2 0,0-1 0,0 1 0,0-1 0,0 0 0,0 1 0,0-1 0,0 1 0,0-1 0,-3-1 0,0-2 0,-3-2 0,-1 0 0,0 0 0,1 0 0,-1-3 0,-1-3 0,0 2 0,-2-6 0,0 2 0,-4-3 0,-2 0 0,3 6 0,2 4 0,5 4 0,-1 1 0,2 2 0,0-1 0,2 0 0,0 2 0,0 1 0,-2 0 0,-1-1 0,0 1 0,0 0 0,0 1 0,0 1 0,0-2 0,0 0 0,0-1 0,0 1 0,0 0 0,0 0 0,0-1 0,1 1 0,0 2 0,0 0 0,-1 9 0,-1 7 0,2-3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72595A65-A3F4-F043-A8BB-9E55E4FF49A9}" type="slidenum">
              <a:rPr lang="en-US"/>
              <a:pPr>
                <a:defRPr/>
              </a:pPr>
              <a:t>‹#›</a:t>
            </a:fld>
            <a:endParaRPr lang="en-US" dirty="0"/>
          </a:p>
        </p:txBody>
      </p:sp>
    </p:spTree>
    <p:extLst>
      <p:ext uri="{BB962C8B-B14F-4D97-AF65-F5344CB8AC3E}">
        <p14:creationId xmlns:p14="http://schemas.microsoft.com/office/powerpoint/2010/main" val="2030705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6D7146C-BC1D-5E47-9AF3-83ABE3CC8D8E}" type="slidenum">
              <a:rPr lang="en-US" sz="1200">
                <a:latin typeface="Arial" charset="0"/>
              </a:rPr>
              <a:pPr/>
              <a:t>1</a:t>
            </a:fld>
            <a:endParaRPr lang="en-US" sz="1200">
              <a:latin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5176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7F2895-2E6F-2543-A8CF-6611C4CED774}" type="slidenum">
              <a:rPr lang="en-US" sz="1200">
                <a:latin typeface="Arial" charset="0"/>
              </a:rPr>
              <a:pPr/>
              <a:t>27</a:t>
            </a:fld>
            <a:endParaRPr lang="en-US" sz="120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9EE762-C9DE-2B4F-BEB1-AE0863F722CE}" type="slidenum">
              <a:rPr lang="en-US" sz="1200">
                <a:latin typeface="Arial" charset="0"/>
              </a:rPr>
              <a:pPr/>
              <a:t>28</a:t>
            </a:fld>
            <a:endParaRPr lang="en-US" sz="1200">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4A2C4BA-CCED-9744-9FAA-2D94F0F7398A}" type="slidenum">
              <a:rPr lang="en-US" sz="1200">
                <a:latin typeface="Arial" charset="0"/>
              </a:rPr>
              <a:pPr/>
              <a:t>31</a:t>
            </a:fld>
            <a:endParaRPr lang="en-US" sz="1200">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EAF675-8143-654E-BB7F-9AD532CBB67A}" type="slidenum">
              <a:rPr lang="en-US" sz="1200">
                <a:latin typeface="Arial" charset="0"/>
              </a:rPr>
              <a:pPr/>
              <a:t>32</a:t>
            </a:fld>
            <a:endParaRPr lang="en-US" sz="1200">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8EEA14-9C12-7F42-8B16-78BFF348D077}" type="slidenum">
              <a:rPr lang="en-US" sz="1200">
                <a:latin typeface="Arial" charset="0"/>
              </a:rPr>
              <a:pPr/>
              <a:t>33</a:t>
            </a:fld>
            <a:endParaRPr lang="en-US" sz="1200">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83EC8A-69A3-5240-8FA1-D95F83B90398}" type="slidenum">
              <a:rPr lang="en-US" sz="1200">
                <a:latin typeface="Arial" charset="0"/>
              </a:rPr>
              <a:pPr/>
              <a:t>38</a:t>
            </a:fld>
            <a:endParaRPr lang="en-US" sz="120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B54C83C-103D-C84F-A5AC-12EC44E33257}" type="slidenum">
              <a:rPr lang="en-US" sz="1200">
                <a:latin typeface="Arial" charset="0"/>
              </a:rPr>
              <a:pPr/>
              <a:t>39</a:t>
            </a:fld>
            <a:endParaRPr lang="en-US" sz="120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199499-984C-904F-8DFC-78C0832992D3}" type="slidenum">
              <a:rPr lang="en-US" sz="1200">
                <a:latin typeface="Arial" charset="0"/>
              </a:rPr>
              <a:pPr/>
              <a:t>40</a:t>
            </a:fld>
            <a:endParaRPr lang="en-US"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CE47E9-74D7-2C4F-A992-2280605F59DA}" type="slidenum">
              <a:rPr lang="en-US" sz="1200">
                <a:latin typeface="Arial" charset="0"/>
              </a:rPr>
              <a:pPr/>
              <a:t>42</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ECE51EA-2F13-3C41-986F-76FCAE493C02}" type="slidenum">
              <a:rPr lang="en-US" sz="1200">
                <a:latin typeface="Arial" charset="0"/>
              </a:rPr>
              <a:pPr/>
              <a:t>43</a:t>
            </a:fld>
            <a:endParaRPr lang="en-US" sz="120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733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326E64C-6AD5-B649-BA1E-FA6D224FF1D3}" type="slidenum">
              <a:rPr lang="en-US" sz="1200">
                <a:latin typeface="Arial" charset="0"/>
              </a:rPr>
              <a:pPr/>
              <a:t>8</a:t>
            </a:fld>
            <a:endParaRPr lang="en-US" sz="1200">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7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E71ACA6-4060-FE49-BFBF-728493DB304C}" type="slidenum">
              <a:rPr lang="en-US" sz="1200">
                <a:latin typeface="Arial" charset="0"/>
              </a:rPr>
              <a:pPr/>
              <a:t>9</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30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8E4190C-A78C-444A-BCF3-733360F3B0D8}" type="slidenum">
              <a:rPr lang="en-US" sz="1200">
                <a:latin typeface="Arial" charset="0"/>
              </a:rPr>
              <a:pPr/>
              <a:t>12</a:t>
            </a:fld>
            <a:endParaRPr lang="en-US" sz="1200">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259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15</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473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16</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A0E15A4-FBB7-B644-9681-80BE6DCECB41}" type="slidenum">
              <a:rPr lang="en-US" sz="1200">
                <a:latin typeface="Arial" charset="0"/>
              </a:rPr>
              <a:pPr/>
              <a:t>18</a:t>
            </a:fld>
            <a:endParaRPr lang="en-US" sz="1200">
              <a:latin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906F7E4-BA87-5247-8AE2-DC3365B707EC}" type="slidenum">
              <a:rPr lang="en-US" sz="1200">
                <a:latin typeface="Arial" charset="0"/>
              </a:rPr>
              <a:pPr/>
              <a:t>25</a:t>
            </a:fld>
            <a:endParaRPr lang="en-US" sz="120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79F9E7-1022-5646-8C53-A074B743F03D}" type="slidenum">
              <a:rPr lang="en-US" sz="1200">
                <a:latin typeface="Arial" charset="0"/>
              </a:rPr>
              <a:pPr/>
              <a:t>26</a:t>
            </a:fld>
            <a:endParaRPr lang="en-US" sz="120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E31660-5FF7-C147-8F48-C534A52CE54C}" type="slidenum">
              <a:rPr lang="en-US"/>
              <a:pPr>
                <a:defRPr/>
              </a:pPr>
              <a:t>‹#›</a:t>
            </a:fld>
            <a:endParaRPr lang="en-US" dirty="0"/>
          </a:p>
        </p:txBody>
      </p:sp>
    </p:spTree>
    <p:extLst>
      <p:ext uri="{BB962C8B-B14F-4D97-AF65-F5344CB8AC3E}">
        <p14:creationId xmlns:p14="http://schemas.microsoft.com/office/powerpoint/2010/main" val="141587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19175-E4CC-054F-818F-77D416518262}" type="slidenum">
              <a:rPr lang="en-US"/>
              <a:pPr>
                <a:defRPr/>
              </a:pPr>
              <a:t>‹#›</a:t>
            </a:fld>
            <a:endParaRPr lang="en-US" dirty="0"/>
          </a:p>
        </p:txBody>
      </p:sp>
    </p:spTree>
    <p:extLst>
      <p:ext uri="{BB962C8B-B14F-4D97-AF65-F5344CB8AC3E}">
        <p14:creationId xmlns:p14="http://schemas.microsoft.com/office/powerpoint/2010/main" val="303572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BBBD8-6BBF-BB42-8A06-1E879F5C8EC6}" type="slidenum">
              <a:rPr lang="en-US"/>
              <a:pPr>
                <a:defRPr/>
              </a:pPr>
              <a:t>‹#›</a:t>
            </a:fld>
            <a:endParaRPr lang="en-US" dirty="0"/>
          </a:p>
        </p:txBody>
      </p:sp>
    </p:spTree>
    <p:extLst>
      <p:ext uri="{BB962C8B-B14F-4D97-AF65-F5344CB8AC3E}">
        <p14:creationId xmlns:p14="http://schemas.microsoft.com/office/powerpoint/2010/main" val="242483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2C664-9DD4-7F44-AC13-DB070BFFF0BD}" type="slidenum">
              <a:rPr lang="en-US"/>
              <a:pPr>
                <a:defRPr/>
              </a:pPr>
              <a:t>‹#›</a:t>
            </a:fld>
            <a:endParaRPr lang="en-US" dirty="0"/>
          </a:p>
        </p:txBody>
      </p:sp>
    </p:spTree>
    <p:extLst>
      <p:ext uri="{BB962C8B-B14F-4D97-AF65-F5344CB8AC3E}">
        <p14:creationId xmlns:p14="http://schemas.microsoft.com/office/powerpoint/2010/main" val="73777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0A5ED-0D20-2642-B973-4B92D256C385}" type="slidenum">
              <a:rPr lang="en-US"/>
              <a:pPr>
                <a:defRPr/>
              </a:pPr>
              <a:t>‹#›</a:t>
            </a:fld>
            <a:endParaRPr lang="en-US" dirty="0"/>
          </a:p>
        </p:txBody>
      </p:sp>
    </p:spTree>
    <p:extLst>
      <p:ext uri="{BB962C8B-B14F-4D97-AF65-F5344CB8AC3E}">
        <p14:creationId xmlns:p14="http://schemas.microsoft.com/office/powerpoint/2010/main" val="414066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ADCADB-E3EC-604F-A19B-B58E585F0697}" type="slidenum">
              <a:rPr lang="en-US"/>
              <a:pPr>
                <a:defRPr/>
              </a:pPr>
              <a:t>‹#›</a:t>
            </a:fld>
            <a:endParaRPr lang="en-US" dirty="0"/>
          </a:p>
        </p:txBody>
      </p:sp>
    </p:spTree>
    <p:extLst>
      <p:ext uri="{BB962C8B-B14F-4D97-AF65-F5344CB8AC3E}">
        <p14:creationId xmlns:p14="http://schemas.microsoft.com/office/powerpoint/2010/main" val="123609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6280F-8774-0646-9CD3-1220EC1C16E1}" type="slidenum">
              <a:rPr lang="en-US"/>
              <a:pPr>
                <a:defRPr/>
              </a:pPr>
              <a:t>‹#›</a:t>
            </a:fld>
            <a:endParaRPr lang="en-US" dirty="0"/>
          </a:p>
        </p:txBody>
      </p:sp>
    </p:spTree>
    <p:extLst>
      <p:ext uri="{BB962C8B-B14F-4D97-AF65-F5344CB8AC3E}">
        <p14:creationId xmlns:p14="http://schemas.microsoft.com/office/powerpoint/2010/main" val="63645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8EE0B0-2A35-AB41-AB0B-EBEF61CA41B0}" type="slidenum">
              <a:rPr lang="en-US"/>
              <a:pPr>
                <a:defRPr/>
              </a:pPr>
              <a:t>‹#›</a:t>
            </a:fld>
            <a:endParaRPr lang="en-US" dirty="0"/>
          </a:p>
        </p:txBody>
      </p:sp>
    </p:spTree>
    <p:extLst>
      <p:ext uri="{BB962C8B-B14F-4D97-AF65-F5344CB8AC3E}">
        <p14:creationId xmlns:p14="http://schemas.microsoft.com/office/powerpoint/2010/main" val="570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8C52B8-A6D4-4049-9B63-0180BD85CBF1}" type="slidenum">
              <a:rPr lang="en-US"/>
              <a:pPr>
                <a:defRPr/>
              </a:pPr>
              <a:t>‹#›</a:t>
            </a:fld>
            <a:endParaRPr lang="en-US" dirty="0"/>
          </a:p>
        </p:txBody>
      </p:sp>
    </p:spTree>
    <p:extLst>
      <p:ext uri="{BB962C8B-B14F-4D97-AF65-F5344CB8AC3E}">
        <p14:creationId xmlns:p14="http://schemas.microsoft.com/office/powerpoint/2010/main" val="315305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1A7FBB-F9F2-E941-B1CE-949CE1589B0C}" type="slidenum">
              <a:rPr lang="en-US"/>
              <a:pPr>
                <a:defRPr/>
              </a:pPr>
              <a:t>‹#›</a:t>
            </a:fld>
            <a:endParaRPr lang="en-US" dirty="0"/>
          </a:p>
        </p:txBody>
      </p:sp>
    </p:spTree>
    <p:extLst>
      <p:ext uri="{BB962C8B-B14F-4D97-AF65-F5344CB8AC3E}">
        <p14:creationId xmlns:p14="http://schemas.microsoft.com/office/powerpoint/2010/main" val="404466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E1976-DD2C-AD42-9730-EEE2E7367404}" type="slidenum">
              <a:rPr lang="en-US"/>
              <a:pPr>
                <a:defRPr/>
              </a:pPr>
              <a:t>‹#›</a:t>
            </a:fld>
            <a:endParaRPr lang="en-US" dirty="0"/>
          </a:p>
        </p:txBody>
      </p:sp>
    </p:spTree>
    <p:extLst>
      <p:ext uri="{BB962C8B-B14F-4D97-AF65-F5344CB8AC3E}">
        <p14:creationId xmlns:p14="http://schemas.microsoft.com/office/powerpoint/2010/main" val="2692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0B174108-EC94-DA4D-A6F1-CD2CADC644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garlandscience.com/textbooks/0815341059.asp"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600200" y="762000"/>
            <a:ext cx="7086600" cy="495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2800" dirty="0">
                <a:latin typeface="Arial"/>
                <a:cs typeface="Arial"/>
              </a:rPr>
              <a:t>Lipids</a:t>
            </a:r>
            <a:r>
              <a:rPr lang="en-US" dirty="0">
                <a:latin typeface="Arial"/>
                <a:cs typeface="Arial"/>
              </a:rPr>
              <a:t>:</a:t>
            </a:r>
          </a:p>
          <a:p>
            <a:pPr>
              <a:defRPr/>
            </a:pPr>
            <a:endParaRPr lang="en-US" dirty="0">
              <a:latin typeface="Arial"/>
              <a:cs typeface="Arial"/>
            </a:endParaRPr>
          </a:p>
          <a:p>
            <a:pPr>
              <a:defRPr/>
            </a:pPr>
            <a:r>
              <a:rPr lang="en-US" dirty="0">
                <a:latin typeface="Arial"/>
                <a:cs typeface="Arial"/>
              </a:rPr>
              <a:t>Molecules that are hydrophobic or amphiphilic </a:t>
            </a:r>
          </a:p>
          <a:p>
            <a:pPr>
              <a:defRPr/>
            </a:pPr>
            <a:endParaRPr lang="en-US" dirty="0">
              <a:latin typeface="Arial"/>
              <a:cs typeface="Arial"/>
            </a:endParaRPr>
          </a:p>
          <a:p>
            <a:pPr marL="342900" indent="-342900">
              <a:buFont typeface="Arial"/>
              <a:buChar char="•"/>
              <a:defRPr/>
            </a:pPr>
            <a:r>
              <a:rPr lang="en-US" dirty="0">
                <a:latin typeface="Arial"/>
                <a:cs typeface="Arial"/>
              </a:rPr>
              <a:t>fatty acids, </a:t>
            </a:r>
          </a:p>
          <a:p>
            <a:pPr marL="342900" indent="-342900">
              <a:buFont typeface="Arial"/>
              <a:buChar char="•"/>
              <a:defRPr/>
            </a:pPr>
            <a:r>
              <a:rPr lang="en-US" dirty="0" err="1">
                <a:latin typeface="Arial"/>
                <a:cs typeface="Arial"/>
              </a:rPr>
              <a:t>Trigycerides</a:t>
            </a:r>
            <a:r>
              <a:rPr lang="en-US" dirty="0">
                <a:latin typeface="Arial"/>
                <a:cs typeface="Arial"/>
              </a:rPr>
              <a:t> (fatty acids + glycerol), </a:t>
            </a:r>
          </a:p>
          <a:p>
            <a:pPr marL="342900" indent="-342900">
              <a:buFont typeface="Arial"/>
              <a:buChar char="•"/>
              <a:defRPr/>
            </a:pPr>
            <a:r>
              <a:rPr lang="en-US" dirty="0">
                <a:latin typeface="Arial"/>
                <a:cs typeface="Arial"/>
              </a:rPr>
              <a:t>phospholipids, </a:t>
            </a:r>
          </a:p>
          <a:p>
            <a:pPr marL="342900" indent="-342900">
              <a:buFont typeface="Arial"/>
              <a:buChar char="•"/>
              <a:defRPr/>
            </a:pPr>
            <a:r>
              <a:rPr lang="en-US" dirty="0" err="1">
                <a:latin typeface="Arial"/>
                <a:cs typeface="Arial"/>
              </a:rPr>
              <a:t>sphingolipids</a:t>
            </a:r>
            <a:r>
              <a:rPr lang="en-US" dirty="0">
                <a:latin typeface="Arial"/>
                <a:cs typeface="Arial"/>
              </a:rPr>
              <a:t>, </a:t>
            </a:r>
          </a:p>
          <a:p>
            <a:pPr marL="342900" indent="-342900">
              <a:buFont typeface="Arial"/>
              <a:buChar char="•"/>
              <a:defRPr/>
            </a:pPr>
            <a:r>
              <a:rPr lang="en-US" dirty="0" err="1">
                <a:latin typeface="Arial"/>
                <a:cs typeface="Arial"/>
              </a:rPr>
              <a:t>saccharolipids</a:t>
            </a:r>
            <a:r>
              <a:rPr lang="en-US" dirty="0">
                <a:latin typeface="Arial"/>
                <a:cs typeface="Arial"/>
              </a:rPr>
              <a:t>, </a:t>
            </a:r>
          </a:p>
          <a:p>
            <a:pPr marL="342900" indent="-342900">
              <a:buFont typeface="Arial"/>
              <a:buChar char="•"/>
              <a:defRPr/>
            </a:pPr>
            <a:r>
              <a:rPr lang="en-US" dirty="0" err="1">
                <a:latin typeface="Arial"/>
                <a:cs typeface="Arial"/>
              </a:rPr>
              <a:t>polyketides</a:t>
            </a:r>
            <a:r>
              <a:rPr lang="en-US" dirty="0">
                <a:latin typeface="Arial"/>
                <a:cs typeface="Arial"/>
              </a:rPr>
              <a:t>, </a:t>
            </a:r>
          </a:p>
          <a:p>
            <a:pPr marL="342900" indent="-342900">
              <a:buFont typeface="Arial"/>
              <a:buChar char="•"/>
              <a:defRPr/>
            </a:pPr>
            <a:r>
              <a:rPr lang="en-US" dirty="0">
                <a:latin typeface="Arial"/>
                <a:cs typeface="Arial"/>
              </a:rPr>
              <a:t>sterols,</a:t>
            </a:r>
          </a:p>
          <a:p>
            <a:pPr marL="342900" indent="-342900">
              <a:buFont typeface="Arial"/>
              <a:buChar char="•"/>
              <a:defRPr/>
            </a:pPr>
            <a:r>
              <a:rPr lang="en-US" dirty="0" err="1">
                <a:latin typeface="Arial"/>
                <a:cs typeface="Arial"/>
              </a:rPr>
              <a:t>prenols</a:t>
            </a:r>
            <a:r>
              <a:rPr lang="en-US" dirty="0">
                <a:latin typeface="Arial"/>
                <a:cs typeface="Arial"/>
              </a:rPr>
              <a:t>,</a:t>
            </a:r>
          </a:p>
          <a:p>
            <a:pPr marL="342900" indent="-342900">
              <a:buFont typeface="Arial"/>
              <a:buChar char="•"/>
              <a:defRPr/>
            </a:pPr>
            <a:r>
              <a:rPr lang="en-US" dirty="0">
                <a:latin typeface="Arial"/>
                <a:cs typeface="Arial"/>
              </a:rPr>
              <a:t>peptides (sometimes).</a:t>
            </a:r>
          </a:p>
        </p:txBody>
      </p:sp>
      <p:sp>
        <p:nvSpPr>
          <p:cNvPr id="3" name="TextBox 2">
            <a:extLst>
              <a:ext uri="{FF2B5EF4-FFF2-40B4-BE49-F238E27FC236}">
                <a16:creationId xmlns:a16="http://schemas.microsoft.com/office/drawing/2014/main" id="{BD317AAF-6657-F720-E7A9-9B8678607DE2}"/>
              </a:ext>
            </a:extLst>
          </p:cNvPr>
          <p:cNvSpPr txBox="1"/>
          <p:nvPr/>
        </p:nvSpPr>
        <p:spPr>
          <a:xfrm>
            <a:off x="228600" y="5867400"/>
            <a:ext cx="8686800"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the quiz: draw phospholipids like phosphatidylcholine or phosphatidylserine (slide 32) or sphingomyelin (slide 39).</a:t>
            </a:r>
          </a:p>
        </p:txBody>
      </p:sp>
    </p:spTree>
    <p:extLst>
      <p:ext uri="{BB962C8B-B14F-4D97-AF65-F5344CB8AC3E}">
        <p14:creationId xmlns:p14="http://schemas.microsoft.com/office/powerpoint/2010/main" val="243380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0-5. The spontaneous closure of a phospholipid bilayer to form a sealed compartment.">
            <a:extLst>
              <a:ext uri="{FF2B5EF4-FFF2-40B4-BE49-F238E27FC236}">
                <a16:creationId xmlns:a16="http://schemas.microsoft.com/office/drawing/2014/main" id="{0A897B09-ABB0-D2D8-223E-BFA9C289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28" y="152400"/>
            <a:ext cx="4191000" cy="59925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A5C4AF-242A-D31C-758C-58391FD8CF6D}"/>
              </a:ext>
            </a:extLst>
          </p:cNvPr>
          <p:cNvSpPr/>
          <p:nvPr/>
        </p:nvSpPr>
        <p:spPr>
          <a:xfrm>
            <a:off x="5105400" y="5334000"/>
            <a:ext cx="4572000" cy="738664"/>
          </a:xfrm>
          <a:prstGeom prst="rect">
            <a:avLst/>
          </a:prstGeom>
        </p:spPr>
        <p:txBody>
          <a:bodyPr>
            <a:spAutoFit/>
          </a:bodyPr>
          <a:lstStyle/>
          <a:p>
            <a:r>
              <a:rPr lang="en-US" sz="1400" dirty="0">
                <a:latin typeface="Calibri" panose="020F0502020204030204" pitchFamily="34" charset="0"/>
                <a:cs typeface="Calibri" panose="020F0502020204030204" pitchFamily="34" charset="0"/>
              </a:rPr>
              <a:t>Molecular Biology of the Cell. 4th edition.</a:t>
            </a:r>
          </a:p>
          <a:p>
            <a:r>
              <a:rPr lang="en-US" sz="1400" dirty="0">
                <a:latin typeface="Calibri" panose="020F0502020204030204" pitchFamily="34" charset="0"/>
                <a:cs typeface="Calibri" panose="020F0502020204030204" pitchFamily="34" charset="0"/>
              </a:rPr>
              <a:t>Alberts B, Johnson A, Lewis J, et al.</a:t>
            </a:r>
          </a:p>
          <a:p>
            <a:r>
              <a:rPr lang="en-US" sz="1400" dirty="0">
                <a:latin typeface="Calibri" panose="020F0502020204030204" pitchFamily="34" charset="0"/>
                <a:cs typeface="Calibri" panose="020F0502020204030204" pitchFamily="34" charset="0"/>
              </a:rPr>
              <a:t>New York: </a:t>
            </a:r>
            <a:r>
              <a:rPr lang="en-US" sz="1400" dirty="0">
                <a:latin typeface="Calibri" panose="020F0502020204030204" pitchFamily="34" charset="0"/>
                <a:cs typeface="Calibri" panose="020F0502020204030204" pitchFamily="34" charset="0"/>
                <a:hlinkClick r:id="rId3"/>
              </a:rPr>
              <a:t>Garland Science</a:t>
            </a:r>
            <a:r>
              <a:rPr lang="en-US" sz="1400" dirty="0">
                <a:latin typeface="Calibri" panose="020F0502020204030204" pitchFamily="34" charset="0"/>
                <a:cs typeface="Calibri" panose="020F0502020204030204" pitchFamily="34" charset="0"/>
              </a:rPr>
              <a:t>; 2002.</a:t>
            </a:r>
          </a:p>
        </p:txBody>
      </p:sp>
      <p:sp>
        <p:nvSpPr>
          <p:cNvPr id="3" name="Rectangle 2">
            <a:extLst>
              <a:ext uri="{FF2B5EF4-FFF2-40B4-BE49-F238E27FC236}">
                <a16:creationId xmlns:a16="http://schemas.microsoft.com/office/drawing/2014/main" id="{BEE9EF21-198E-FD62-5F05-49CB49B2D620}"/>
              </a:ext>
            </a:extLst>
          </p:cNvPr>
          <p:cNvSpPr/>
          <p:nvPr/>
        </p:nvSpPr>
        <p:spPr>
          <a:xfrm>
            <a:off x="4800600" y="1676400"/>
            <a:ext cx="4096512" cy="3416320"/>
          </a:xfrm>
          <a:prstGeom prst="rect">
            <a:avLst/>
          </a:prstGeom>
        </p:spPr>
        <p:txBody>
          <a:bodyPr wrap="square">
            <a:spAutoFit/>
          </a:bodyPr>
          <a:lstStyle/>
          <a:p>
            <a:r>
              <a:rPr lang="en-US" dirty="0">
                <a:latin typeface="Arial" charset="0"/>
                <a:cs typeface="Arial" charset="0"/>
              </a:rPr>
              <a:t>Amphipathic bilayers self-assemble in water.</a:t>
            </a:r>
          </a:p>
          <a:p>
            <a:endParaRPr lang="en-US" dirty="0">
              <a:latin typeface="Arial" charset="0"/>
              <a:cs typeface="Arial" charset="0"/>
            </a:endParaRPr>
          </a:p>
          <a:p>
            <a:r>
              <a:rPr lang="en-US" dirty="0">
                <a:latin typeface="Arial" charset="0"/>
                <a:cs typeface="Arial" charset="0"/>
              </a:rPr>
              <a:t> Hydrophobic interactions are the primary driving force for assembly.</a:t>
            </a:r>
          </a:p>
          <a:p>
            <a:endParaRPr lang="en-US" dirty="0">
              <a:latin typeface="Arial" charset="0"/>
              <a:cs typeface="Arial" charset="0"/>
            </a:endParaRPr>
          </a:p>
          <a:p>
            <a:r>
              <a:rPr lang="en-US" dirty="0">
                <a:latin typeface="Arial" charset="0"/>
                <a:cs typeface="Arial" charset="0"/>
              </a:rPr>
              <a:t>Exposed edges are unstable.</a:t>
            </a:r>
          </a:p>
        </p:txBody>
      </p:sp>
      <p:sp>
        <p:nvSpPr>
          <p:cNvPr id="4" name="TextBox 3">
            <a:extLst>
              <a:ext uri="{FF2B5EF4-FFF2-40B4-BE49-F238E27FC236}">
                <a16:creationId xmlns:a16="http://schemas.microsoft.com/office/drawing/2014/main" id="{E01FF309-E218-A3E0-3966-1AFF64A8003E}"/>
              </a:ext>
            </a:extLst>
          </p:cNvPr>
          <p:cNvSpPr txBox="1"/>
          <p:nvPr/>
        </p:nvSpPr>
        <p:spPr>
          <a:xfrm>
            <a:off x="1828800" y="4114800"/>
            <a:ext cx="1330814"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liposome</a:t>
            </a:r>
          </a:p>
        </p:txBody>
      </p:sp>
    </p:spTree>
    <p:extLst>
      <p:ext uri="{BB962C8B-B14F-4D97-AF65-F5344CB8AC3E}">
        <p14:creationId xmlns:p14="http://schemas.microsoft.com/office/powerpoint/2010/main" val="162127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646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Box 2"/>
          <p:cNvSpPr txBox="1">
            <a:spLocks noChangeArrowheads="1"/>
          </p:cNvSpPr>
          <p:nvPr/>
        </p:nvSpPr>
        <p:spPr bwMode="auto">
          <a:xfrm>
            <a:off x="228600" y="6069267"/>
            <a:ext cx="838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A liposome, with an inside and an outside: formed by phospholipids in an aqueous solution. Green: polar head groups.</a:t>
            </a:r>
          </a:p>
        </p:txBody>
      </p:sp>
      <p:sp>
        <p:nvSpPr>
          <p:cNvPr id="4" name="TextBox 3"/>
          <p:cNvSpPr txBox="1"/>
          <p:nvPr/>
        </p:nvSpPr>
        <p:spPr>
          <a:xfrm>
            <a:off x="228600" y="304800"/>
            <a:ext cx="5105400" cy="584775"/>
          </a:xfrm>
          <a:prstGeom prst="rect">
            <a:avLst/>
          </a:prstGeom>
          <a:noFill/>
        </p:spPr>
        <p:txBody>
          <a:bodyPr wrap="squar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 liposome</a:t>
            </a:r>
          </a:p>
        </p:txBody>
      </p:sp>
    </p:spTree>
    <p:extLst>
      <p:ext uri="{BB962C8B-B14F-4D97-AF65-F5344CB8AC3E}">
        <p14:creationId xmlns:p14="http://schemas.microsoft.com/office/powerpoint/2010/main" val="240538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09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6100"/>
            <a:ext cx="8531225"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9-15</a:t>
            </a:r>
          </a:p>
        </p:txBody>
      </p:sp>
    </p:spTree>
    <p:extLst>
      <p:ext uri="{BB962C8B-B14F-4D97-AF65-F5344CB8AC3E}">
        <p14:creationId xmlns:p14="http://schemas.microsoft.com/office/powerpoint/2010/main" val="119556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BE5C1-9A1A-4527-7AFC-F4DD5B0E1D22}"/>
              </a:ext>
            </a:extLst>
          </p:cNvPr>
          <p:cNvPicPr>
            <a:picLocks noChangeAspect="1"/>
          </p:cNvPicPr>
          <p:nvPr/>
        </p:nvPicPr>
        <p:blipFill>
          <a:blip r:embed="rId2"/>
          <a:stretch>
            <a:fillRect/>
          </a:stretch>
        </p:blipFill>
        <p:spPr>
          <a:xfrm>
            <a:off x="533400" y="-16239"/>
            <a:ext cx="4124650" cy="6858000"/>
          </a:xfrm>
          <a:prstGeom prst="rect">
            <a:avLst/>
          </a:prstGeom>
        </p:spPr>
      </p:pic>
      <p:pic>
        <p:nvPicPr>
          <p:cNvPr id="3" name="Picture 2">
            <a:extLst>
              <a:ext uri="{FF2B5EF4-FFF2-40B4-BE49-F238E27FC236}">
                <a16:creationId xmlns:a16="http://schemas.microsoft.com/office/drawing/2014/main" id="{58377104-48C9-1FFA-6F82-E331873C8556}"/>
              </a:ext>
            </a:extLst>
          </p:cNvPr>
          <p:cNvPicPr>
            <a:picLocks noChangeAspect="1"/>
          </p:cNvPicPr>
          <p:nvPr/>
        </p:nvPicPr>
        <p:blipFill>
          <a:blip r:embed="rId3"/>
          <a:stretch>
            <a:fillRect/>
          </a:stretch>
        </p:blipFill>
        <p:spPr>
          <a:xfrm>
            <a:off x="4572000" y="3276600"/>
            <a:ext cx="4495800" cy="1028748"/>
          </a:xfrm>
          <a:prstGeom prst="rect">
            <a:avLst/>
          </a:prstGeom>
        </p:spPr>
      </p:pic>
    </p:spTree>
    <p:extLst>
      <p:ext uri="{BB962C8B-B14F-4D97-AF65-F5344CB8AC3E}">
        <p14:creationId xmlns:p14="http://schemas.microsoft.com/office/powerpoint/2010/main" val="192125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228600" y="1066800"/>
            <a:ext cx="8666163"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A lipid bilayer is a thin membrane formed by two layers of phospholipid/sphingolipid/etc. The membrane is a flat sheet with polar surfaces that sandwich a hydrophobic core. A membrane can form a continuous barrier that is impermeable to most hydrophilic molecules and ions. </a:t>
            </a:r>
          </a:p>
          <a:p>
            <a:endParaRPr lang="en-US" dirty="0">
              <a:latin typeface="Arial" charset="0"/>
              <a:cs typeface="Arial" charset="0"/>
            </a:endParaRPr>
          </a:p>
          <a:p>
            <a:r>
              <a:rPr lang="en-US" dirty="0">
                <a:latin typeface="Arial" charset="0"/>
                <a:cs typeface="Arial" charset="0"/>
              </a:rPr>
              <a:t>The cell membranes of almost all living organisms and many viruses are made of a lipid bilayers, as are the membranes surrounding the cell nucleus and other organelles.</a:t>
            </a:r>
          </a:p>
          <a:p>
            <a:endParaRPr lang="en-US" dirty="0">
              <a:latin typeface="Arial" charset="0"/>
              <a:cs typeface="Arial" charset="0"/>
            </a:endParaRPr>
          </a:p>
          <a:p>
            <a:r>
              <a:rPr lang="en-US" dirty="0">
                <a:latin typeface="Arial" charset="0"/>
                <a:cs typeface="Arial" charset="0"/>
              </a:rPr>
              <a:t>The cell membrane (plasma membrane) separates the interior of a cell from the outside. </a:t>
            </a:r>
          </a:p>
        </p:txBody>
      </p:sp>
      <p:sp>
        <p:nvSpPr>
          <p:cNvPr id="3" name="TextBox 2"/>
          <p:cNvSpPr txBox="1"/>
          <p:nvPr/>
        </p:nvSpPr>
        <p:spPr>
          <a:xfrm>
            <a:off x="228600" y="304800"/>
            <a:ext cx="2875707"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a:t>
            </a:r>
          </a:p>
        </p:txBody>
      </p:sp>
    </p:spTree>
    <p:extLst>
      <p:ext uri="{BB962C8B-B14F-4D97-AF65-F5344CB8AC3E}">
        <p14:creationId xmlns:p14="http://schemas.microsoft.com/office/powerpoint/2010/main" val="367537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5"/>
          <p:cNvSpPr txBox="1">
            <a:spLocks noChangeArrowheads="1"/>
          </p:cNvSpPr>
          <p:nvPr/>
        </p:nvSpPr>
        <p:spPr bwMode="auto">
          <a:xfrm>
            <a:off x="3505200" y="381000"/>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a:latin typeface="Calibri" panose="020F0502020204030204" pitchFamily="34" charset="0"/>
                <a:cs typeface="Calibri" panose="020F0502020204030204" pitchFamily="34" charset="0"/>
              </a:rPr>
              <a:t>Fatty acids:</a:t>
            </a:r>
          </a:p>
        </p:txBody>
      </p:sp>
      <p:sp>
        <p:nvSpPr>
          <p:cNvPr id="2" name="Rectangle 1">
            <a:extLst>
              <a:ext uri="{FF2B5EF4-FFF2-40B4-BE49-F238E27FC236}">
                <a16:creationId xmlns:a16="http://schemas.microsoft.com/office/drawing/2014/main" id="{3FE679B6-B699-794B-A64E-13C4D8912A96}"/>
              </a:ext>
            </a:extLst>
          </p:cNvPr>
          <p:cNvSpPr/>
          <p:nvPr/>
        </p:nvSpPr>
        <p:spPr>
          <a:xfrm>
            <a:off x="381000" y="990600"/>
            <a:ext cx="8915400" cy="267765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Carboxylic acids of long chain hydrocarbons,</a:t>
            </a:r>
          </a:p>
          <a:p>
            <a:r>
              <a:rPr lang="en-US" dirty="0">
                <a:latin typeface="Calibri" panose="020F0502020204030204" pitchFamily="34" charset="0"/>
                <a:cs typeface="Calibri" panose="020F0502020204030204" pitchFamily="34" charset="0"/>
              </a:rPr>
              <a:t>	Amphipaths, surfactants</a:t>
            </a:r>
          </a:p>
          <a:p>
            <a:r>
              <a:rPr lang="en-US" dirty="0">
                <a:latin typeface="Calibri" panose="020F0502020204030204" pitchFamily="34" charset="0"/>
                <a:cs typeface="Calibri" panose="020F0502020204030204" pitchFamily="34" charset="0"/>
              </a:rPr>
              <a:t>	With wide spectrum of biological function </a:t>
            </a:r>
          </a:p>
          <a:p>
            <a:r>
              <a:rPr lang="en-US" dirty="0">
                <a:latin typeface="Calibri" panose="020F0502020204030204" pitchFamily="34" charset="0"/>
                <a:cs typeface="Calibri" panose="020F0502020204030204" pitchFamily="34" charset="0"/>
              </a:rPr>
              <a:t>		energy storage</a:t>
            </a:r>
          </a:p>
          <a:p>
            <a:r>
              <a:rPr lang="en-US" dirty="0">
                <a:latin typeface="Calibri" panose="020F0502020204030204" pitchFamily="34" charset="0"/>
                <a:cs typeface="Calibri" panose="020F0502020204030204" pitchFamily="34" charset="0"/>
              </a:rPr>
              <a:t>		structure (cell membranes in phospholipids)</a:t>
            </a:r>
          </a:p>
          <a:p>
            <a:r>
              <a:rPr lang="en-US" dirty="0">
                <a:latin typeface="Calibri" panose="020F0502020204030204" pitchFamily="34" charset="0"/>
                <a:cs typeface="Calibri" panose="020F0502020204030204" pitchFamily="34" charset="0"/>
              </a:rPr>
              <a:t>		precursors of hormones and bile salts, </a:t>
            </a:r>
          </a:p>
          <a:p>
            <a:r>
              <a:rPr lang="en-US" dirty="0">
                <a:latin typeface="Calibri" panose="020F0502020204030204" pitchFamily="34" charset="0"/>
                <a:cs typeface="Calibri" panose="020F0502020204030204" pitchFamily="34" charset="0"/>
              </a:rPr>
              <a:t>		facilitate absorption of fat-soluble vitamins (vitamin A)</a:t>
            </a:r>
          </a:p>
        </p:txBody>
      </p:sp>
    </p:spTree>
    <p:extLst>
      <p:ext uri="{BB962C8B-B14F-4D97-AF65-F5344CB8AC3E}">
        <p14:creationId xmlns:p14="http://schemas.microsoft.com/office/powerpoint/2010/main" val="174776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92138"/>
            <a:ext cx="4948238" cy="624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Box 5"/>
          <p:cNvSpPr txBox="1">
            <a:spLocks noChangeArrowheads="1"/>
          </p:cNvSpPr>
          <p:nvPr/>
        </p:nvSpPr>
        <p:spPr bwMode="auto">
          <a:xfrm>
            <a:off x="0" y="990600"/>
            <a:ext cx="36576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en-US" sz="3200" b="1" dirty="0">
              <a:latin typeface="Arial"/>
              <a:cs typeface="Arial"/>
            </a:endParaRPr>
          </a:p>
          <a:p>
            <a:pPr marL="342900" indent="-342900">
              <a:buFont typeface="Arial"/>
              <a:buChar char="•"/>
              <a:defRPr/>
            </a:pPr>
            <a:r>
              <a:rPr lang="en-US" dirty="0">
                <a:latin typeface="Arial"/>
                <a:cs typeface="Arial"/>
              </a:rPr>
              <a:t>Carboxylic acids of long chain hydrocarbons,</a:t>
            </a:r>
          </a:p>
          <a:p>
            <a:pPr marL="342900" indent="-342900">
              <a:buFont typeface="Arial"/>
              <a:buChar char="•"/>
              <a:defRPr/>
            </a:pPr>
            <a:r>
              <a:rPr lang="en-US" dirty="0" err="1">
                <a:latin typeface="Arial"/>
                <a:cs typeface="Arial"/>
              </a:rPr>
              <a:t>Amphipaths</a:t>
            </a:r>
            <a:endParaRPr lang="en-US" dirty="0">
              <a:latin typeface="Arial"/>
              <a:cs typeface="Arial"/>
            </a:endParaRPr>
          </a:p>
          <a:p>
            <a:pPr marL="342900" indent="-342900">
              <a:buFont typeface="Arial"/>
              <a:buChar char="•"/>
              <a:defRPr/>
            </a:pPr>
            <a:r>
              <a:rPr lang="en-US" dirty="0">
                <a:latin typeface="Arial"/>
                <a:cs typeface="Arial"/>
              </a:rPr>
              <a:t>Double bonds are always cis in biological fatty acids.</a:t>
            </a:r>
          </a:p>
          <a:p>
            <a:pPr>
              <a:defRPr/>
            </a:pPr>
            <a:endParaRPr lang="en-US" dirty="0">
              <a:latin typeface="Arial"/>
              <a:cs typeface="Arial"/>
            </a:endParaRPr>
          </a:p>
        </p:txBody>
      </p:sp>
      <p:sp>
        <p:nvSpPr>
          <p:cNvPr id="20483" name="TextBox 1"/>
          <p:cNvSpPr txBox="1">
            <a:spLocks noChangeArrowheads="1"/>
          </p:cNvSpPr>
          <p:nvPr/>
        </p:nvSpPr>
        <p:spPr bwMode="auto">
          <a:xfrm>
            <a:off x="4038600" y="76200"/>
            <a:ext cx="4038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anions at physiological pH</a:t>
            </a:r>
          </a:p>
        </p:txBody>
      </p:sp>
      <p:sp>
        <p:nvSpPr>
          <p:cNvPr id="5" name="TextBox 1"/>
          <p:cNvSpPr txBox="1">
            <a:spLocks noChangeArrowheads="1"/>
          </p:cNvSpPr>
          <p:nvPr/>
        </p:nvSpPr>
        <p:spPr bwMode="auto">
          <a:xfrm>
            <a:off x="2895600" y="60960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saturated</a:t>
            </a:r>
          </a:p>
        </p:txBody>
      </p:sp>
      <p:sp>
        <p:nvSpPr>
          <p:cNvPr id="6" name="TextBox 3"/>
          <p:cNvSpPr txBox="1">
            <a:spLocks noChangeArrowheads="1"/>
          </p:cNvSpPr>
          <p:nvPr/>
        </p:nvSpPr>
        <p:spPr bwMode="auto">
          <a:xfrm>
            <a:off x="4737276" y="6110111"/>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7" name="TextBox 3"/>
          <p:cNvSpPr txBox="1">
            <a:spLocks noChangeArrowheads="1"/>
          </p:cNvSpPr>
          <p:nvPr/>
        </p:nvSpPr>
        <p:spPr bwMode="auto">
          <a:xfrm>
            <a:off x="6172200" y="60960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8" name="TextBox 3"/>
          <p:cNvSpPr txBox="1">
            <a:spLocks noChangeArrowheads="1"/>
          </p:cNvSpPr>
          <p:nvPr/>
        </p:nvSpPr>
        <p:spPr bwMode="auto">
          <a:xfrm>
            <a:off x="7315200" y="60198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9" name="Rectangle 8">
            <a:extLst>
              <a:ext uri="{FF2B5EF4-FFF2-40B4-BE49-F238E27FC236}">
                <a16:creationId xmlns:a16="http://schemas.microsoft.com/office/drawing/2014/main" id="{71B690C6-4F70-E2C0-1749-FC891A18503A}"/>
              </a:ext>
            </a:extLst>
          </p:cNvPr>
          <p:cNvSpPr/>
          <p:nvPr/>
        </p:nvSpPr>
        <p:spPr>
          <a:xfrm>
            <a:off x="228600" y="245269"/>
            <a:ext cx="2110962"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Fatty Acids</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2209800" y="16764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saturated</a:t>
            </a:r>
          </a:p>
        </p:txBody>
      </p:sp>
      <p:sp>
        <p:nvSpPr>
          <p:cNvPr id="22531" name="TextBox 3"/>
          <p:cNvSpPr txBox="1">
            <a:spLocks noChangeArrowheads="1"/>
          </p:cNvSpPr>
          <p:nvPr/>
        </p:nvSpPr>
        <p:spPr bwMode="auto">
          <a:xfrm>
            <a:off x="7162800" y="16764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tab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2300"/>
            <a:ext cx="8531225" cy="561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9-1</a:t>
            </a:r>
          </a:p>
        </p:txBody>
      </p:sp>
      <p:sp>
        <p:nvSpPr>
          <p:cNvPr id="23555" name="Rectangle 1"/>
          <p:cNvSpPr>
            <a:spLocks noChangeArrowheads="1"/>
          </p:cNvSpPr>
          <p:nvPr/>
        </p:nvSpPr>
        <p:spPr bwMode="auto">
          <a:xfrm>
            <a:off x="228600" y="36576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23556" name="Rectangle 4"/>
          <p:cNvSpPr>
            <a:spLocks noChangeArrowheads="1"/>
          </p:cNvSpPr>
          <p:nvPr/>
        </p:nvSpPr>
        <p:spPr bwMode="auto">
          <a:xfrm>
            <a:off x="228600" y="2189163"/>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4"/>
          <p:cNvSpPr>
            <a:spLocks noChangeArrowheads="1"/>
          </p:cNvSpPr>
          <p:nvPr/>
        </p:nvSpPr>
        <p:spPr bwMode="auto">
          <a:xfrm>
            <a:off x="228600" y="3429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Arial" charset="0"/>
            </a:endParaRPr>
          </a:p>
        </p:txBody>
      </p:sp>
      <p:sp>
        <p:nvSpPr>
          <p:cNvPr id="7" name="Rectangle 4"/>
          <p:cNvSpPr>
            <a:spLocks noChangeArrowheads="1"/>
          </p:cNvSpPr>
          <p:nvPr/>
        </p:nvSpPr>
        <p:spPr bwMode="auto">
          <a:xfrm>
            <a:off x="228600" y="1524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3058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6324600" y="914400"/>
            <a:ext cx="1600200" cy="2992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4" name="Rectangle 4"/>
          <p:cNvSpPr>
            <a:spLocks noChangeArrowheads="1"/>
          </p:cNvSpPr>
          <p:nvPr/>
        </p:nvSpPr>
        <p:spPr bwMode="auto">
          <a:xfrm>
            <a:off x="1066800" y="2133600"/>
            <a:ext cx="28956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5" name="Rectangle 4"/>
          <p:cNvSpPr>
            <a:spLocks noChangeArrowheads="1"/>
          </p:cNvSpPr>
          <p:nvPr/>
        </p:nvSpPr>
        <p:spPr bwMode="auto">
          <a:xfrm>
            <a:off x="1066800" y="3408363"/>
            <a:ext cx="26670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34E53-4E41-7244-99B0-A5606A13A96D}"/>
              </a:ext>
            </a:extLst>
          </p:cNvPr>
          <p:cNvSpPr txBox="1"/>
          <p:nvPr/>
        </p:nvSpPr>
        <p:spPr>
          <a:xfrm>
            <a:off x="304800" y="76200"/>
            <a:ext cx="6477000" cy="627864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Amphiphiles</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An amphiphile is schizophrenic molecule with both hydrophilic (water soluble) and hydrophobic (lipophilic) character. </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amphiphiles have distinct molecular regions.</a:t>
            </a:r>
          </a:p>
          <a:p>
            <a:pPr lvl="1"/>
            <a:r>
              <a:rPr lang="en-US" sz="1800" dirty="0">
                <a:latin typeface="Calibri" panose="020F0502020204030204" pitchFamily="34" charset="0"/>
                <a:cs typeface="Calibri" panose="020F0502020204030204" pitchFamily="34" charset="0"/>
              </a:rPr>
              <a:t>One or more hydrophobic tail(s) - generally hydrocarbon (non-polar, cannot form hydrogen bonds).</a:t>
            </a:r>
          </a:p>
          <a:p>
            <a:pPr lvl="1"/>
            <a:r>
              <a:rPr lang="en-US" sz="1800" dirty="0">
                <a:latin typeface="Calibri" panose="020F0502020204030204" pitchFamily="34" charset="0"/>
                <a:cs typeface="Calibri" panose="020F0502020204030204" pitchFamily="34" charset="0"/>
              </a:rPr>
              <a:t>A hydrophilic head group  - polar (alcohol) and/or charged (ammonium, carboxylate, phosphate, sulfate, and sulfonates).</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Surfactants are Amphiphiles. </a:t>
            </a:r>
          </a:p>
          <a:p>
            <a:pPr marL="458788"/>
            <a:r>
              <a:rPr lang="en-US" sz="1800" dirty="0">
                <a:latin typeface="Calibri" panose="020F0502020204030204" pitchFamily="34" charset="0"/>
                <a:cs typeface="Calibri" panose="020F0502020204030204" pitchFamily="34" charset="0"/>
              </a:rPr>
              <a:t>Surfactants form aggregates in water with a hydrophobic core (tails) and a hydrophilic surface (head groups), which is in contact with surrounding water.</a:t>
            </a:r>
          </a:p>
          <a:p>
            <a:pPr marL="458788"/>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Examples of surfactants</a:t>
            </a:r>
          </a:p>
          <a:p>
            <a:pPr marL="458788"/>
            <a:r>
              <a:rPr lang="en-US" sz="1800" dirty="0">
                <a:latin typeface="Calibri" panose="020F0502020204030204" pitchFamily="34" charset="0"/>
                <a:cs typeface="Calibri" panose="020F0502020204030204" pitchFamily="34" charset="0"/>
              </a:rPr>
              <a:t>soap 	[Na</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or K</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salt of a fatty acid (carboxylic acid with aliphatic tail)]</a:t>
            </a:r>
          </a:p>
          <a:p>
            <a:pPr marL="458788"/>
            <a:r>
              <a:rPr lang="en-US" sz="1800" dirty="0">
                <a:latin typeface="Calibri" panose="020F0502020204030204" pitchFamily="34" charset="0"/>
                <a:cs typeface="Calibri" panose="020F0502020204030204" pitchFamily="34" charset="0"/>
              </a:rPr>
              <a:t>detergent 	(Na</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or K</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salt of a sulfonate with aliphatic tail)</a:t>
            </a:r>
          </a:p>
          <a:p>
            <a:pPr marL="458788"/>
            <a:r>
              <a:rPr lang="en-US" sz="1800" dirty="0">
                <a:latin typeface="Calibri" panose="020F0502020204030204" pitchFamily="34" charset="0"/>
                <a:cs typeface="Calibri" panose="020F0502020204030204" pitchFamily="34" charset="0"/>
              </a:rPr>
              <a:t>phospholipid</a:t>
            </a:r>
          </a:p>
          <a:p>
            <a:pPr marL="458788"/>
            <a:r>
              <a:rPr lang="en-US" sz="1800" dirty="0">
                <a:latin typeface="Calibri" panose="020F0502020204030204" pitchFamily="34" charset="0"/>
                <a:cs typeface="Calibri" panose="020F0502020204030204" pitchFamily="34" charset="0"/>
              </a:rPr>
              <a:t>lipoprotein</a:t>
            </a:r>
          </a:p>
        </p:txBody>
      </p:sp>
      <p:pic>
        <p:nvPicPr>
          <p:cNvPr id="4" name="Picture 3">
            <a:extLst>
              <a:ext uri="{FF2B5EF4-FFF2-40B4-BE49-F238E27FC236}">
                <a16:creationId xmlns:a16="http://schemas.microsoft.com/office/drawing/2014/main" id="{EDA11F5B-20C8-4A91-EDA7-413DB4E02E28}"/>
              </a:ext>
            </a:extLst>
          </p:cNvPr>
          <p:cNvPicPr>
            <a:picLocks noChangeAspect="1"/>
          </p:cNvPicPr>
          <p:nvPr/>
        </p:nvPicPr>
        <p:blipFill>
          <a:blip r:embed="rId2"/>
          <a:stretch>
            <a:fillRect/>
          </a:stretch>
        </p:blipFill>
        <p:spPr>
          <a:xfrm rot="16200000">
            <a:off x="4893469" y="2442388"/>
            <a:ext cx="6400800" cy="2100263"/>
          </a:xfrm>
          <a:prstGeom prst="rect">
            <a:avLst/>
          </a:prstGeom>
        </p:spPr>
      </p:pic>
    </p:spTree>
    <p:extLst>
      <p:ext uri="{BB962C8B-B14F-4D97-AF65-F5344CB8AC3E}">
        <p14:creationId xmlns:p14="http://schemas.microsoft.com/office/powerpoint/2010/main" val="107212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609600" y="381000"/>
            <a:ext cx="7772400"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Unsaturated Fatty Acids (with double bonds) </a:t>
            </a:r>
          </a:p>
          <a:p>
            <a:endParaRPr lang="en-US" dirty="0">
              <a:latin typeface="Arial" charset="0"/>
              <a:cs typeface="Arial" charset="0"/>
            </a:endParaRPr>
          </a:p>
          <a:p>
            <a:r>
              <a:rPr lang="en-US" dirty="0">
                <a:latin typeface="Arial" charset="0"/>
                <a:cs typeface="Arial" charset="0"/>
              </a:rPr>
              <a:t>These double bonds are cis isomers, not trans, in biological systems. </a:t>
            </a:r>
          </a:p>
          <a:p>
            <a:endParaRPr lang="en-US" dirty="0">
              <a:latin typeface="Arial" charset="0"/>
              <a:cs typeface="Arial" charset="0"/>
            </a:endParaRPr>
          </a:p>
          <a:p>
            <a:r>
              <a:rPr lang="en-US" dirty="0">
                <a:latin typeface="Arial" charset="0"/>
                <a:cs typeface="Arial" charset="0"/>
              </a:rPr>
              <a:t>Cis: adjacent hydrogen atoms are on the same side of the double bond. </a:t>
            </a:r>
          </a:p>
          <a:p>
            <a:endParaRPr lang="en-US" dirty="0">
              <a:latin typeface="Arial" charset="0"/>
              <a:cs typeface="Arial" charset="0"/>
            </a:endParaRPr>
          </a:p>
          <a:p>
            <a:r>
              <a:rPr lang="en-US" dirty="0">
                <a:latin typeface="Arial" charset="0"/>
                <a:cs typeface="Arial" charset="0"/>
              </a:rPr>
              <a:t>Cis double bonds cause the hydrocarbon tail to bend, restricts conformational freedom*, and alters packing between chains. </a:t>
            </a:r>
          </a:p>
          <a:p>
            <a:endParaRPr lang="en-US" dirty="0">
              <a:latin typeface="Arial" charset="0"/>
              <a:cs typeface="Arial" charset="0"/>
            </a:endParaRPr>
          </a:p>
          <a:p>
            <a:r>
              <a:rPr lang="en-US" dirty="0">
                <a:latin typeface="Arial" charset="0"/>
                <a:cs typeface="Arial" charset="0"/>
              </a:rPr>
              <a:t>More double bonds (more unsaturation) means more bending, less flexibility and worse packing. </a:t>
            </a:r>
          </a:p>
          <a:p>
            <a:endParaRPr lang="en-US" dirty="0">
              <a:latin typeface="Arial" charset="0"/>
              <a:cs typeface="Arial" charset="0"/>
            </a:endParaRPr>
          </a:p>
          <a:p>
            <a:r>
              <a:rPr lang="en-US" dirty="0">
                <a:latin typeface="Arial" charset="0"/>
                <a:cs typeface="Arial" charset="0"/>
              </a:rPr>
              <a:t>* a double bond is non-rotatable, and so it freezes the conformation. </a:t>
            </a:r>
          </a:p>
          <a:p>
            <a:endParaRPr lang="en-US" dirty="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D8866-A2CF-EC49-99B7-F2E812C32714}"/>
              </a:ext>
            </a:extLst>
          </p:cNvPr>
          <p:cNvSpPr/>
          <p:nvPr/>
        </p:nvSpPr>
        <p:spPr>
          <a:xfrm>
            <a:off x="571500" y="457200"/>
            <a:ext cx="8001000"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Trans fatty acids are made by industrial hydrogenation of vegetable oils. Trans fats are more robust and give superior performance in deep fryers</a:t>
            </a:r>
          </a:p>
        </p:txBody>
      </p:sp>
      <p:pic>
        <p:nvPicPr>
          <p:cNvPr id="3" name="Picture 2">
            <a:extLst>
              <a:ext uri="{FF2B5EF4-FFF2-40B4-BE49-F238E27FC236}">
                <a16:creationId xmlns:a16="http://schemas.microsoft.com/office/drawing/2014/main" id="{DBAE9D7A-49AE-AB40-8C6F-0975684C3EEB}"/>
              </a:ext>
            </a:extLst>
          </p:cNvPr>
          <p:cNvPicPr>
            <a:picLocks noChangeAspect="1"/>
          </p:cNvPicPr>
          <p:nvPr/>
        </p:nvPicPr>
        <p:blipFill>
          <a:blip r:embed="rId2"/>
          <a:stretch>
            <a:fillRect/>
          </a:stretch>
        </p:blipFill>
        <p:spPr>
          <a:xfrm>
            <a:off x="552450" y="1562383"/>
            <a:ext cx="7620000" cy="3733234"/>
          </a:xfrm>
          <a:prstGeom prst="rect">
            <a:avLst/>
          </a:prstGeom>
        </p:spPr>
      </p:pic>
    </p:spTree>
    <p:extLst>
      <p:ext uri="{BB962C8B-B14F-4D97-AF65-F5344CB8AC3E}">
        <p14:creationId xmlns:p14="http://schemas.microsoft.com/office/powerpoint/2010/main" val="3710784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57200" y="228600"/>
            <a:ext cx="8077200" cy="637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Symbol" charset="0"/>
                <a:cs typeface="Symbol" charset="0"/>
              </a:rPr>
              <a:t>w</a:t>
            </a:r>
            <a:r>
              <a:rPr lang="en-US">
                <a:latin typeface="Arial" charset="0"/>
                <a:cs typeface="Arial" charset="0"/>
              </a:rPr>
              <a:t>-Fatty Acids</a:t>
            </a:r>
          </a:p>
          <a:p>
            <a:endParaRPr lang="en-US">
              <a:latin typeface="Arial" charset="0"/>
              <a:cs typeface="Arial" charset="0"/>
            </a:endParaRPr>
          </a:p>
          <a:p>
            <a:r>
              <a:rPr lang="en-US">
                <a:latin typeface="Arial" charset="0"/>
                <a:cs typeface="Arial" charset="0"/>
              </a:rPr>
              <a:t>n−3 fatty acids (aka ω−3 or omega-3 fatty acids) are unsaturated fatty acids with the first C=C bond in the n−3 position (the third bond from the methyl terminus).</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α-Linolenic acid all-cis-9,12,15-octadecatrienoic acid, aka 18:3 (n−3).</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Eicosapentaenoic acid (20:5, n−3; EPA)</a:t>
            </a:r>
          </a:p>
        </p:txBody>
      </p:sp>
      <p:pic>
        <p:nvPicPr>
          <p:cNvPr id="26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16163"/>
            <a:ext cx="8077200"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25963"/>
            <a:ext cx="8458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43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89425-54C7-BC47-B310-DA96CF48E8FB}"/>
              </a:ext>
            </a:extLst>
          </p:cNvPr>
          <p:cNvPicPr>
            <a:picLocks noChangeAspect="1"/>
          </p:cNvPicPr>
          <p:nvPr/>
        </p:nvPicPr>
        <p:blipFill>
          <a:blip r:embed="rId2"/>
          <a:stretch>
            <a:fillRect/>
          </a:stretch>
        </p:blipFill>
        <p:spPr>
          <a:xfrm>
            <a:off x="170832" y="533400"/>
            <a:ext cx="8802335" cy="4899884"/>
          </a:xfrm>
          <a:prstGeom prst="rect">
            <a:avLst/>
          </a:prstGeom>
        </p:spPr>
      </p:pic>
      <p:cxnSp>
        <p:nvCxnSpPr>
          <p:cNvPr id="6" name="Straight Connector 5">
            <a:extLst>
              <a:ext uri="{FF2B5EF4-FFF2-40B4-BE49-F238E27FC236}">
                <a16:creationId xmlns:a16="http://schemas.microsoft.com/office/drawing/2014/main" id="{278C73EF-CC54-854B-851D-7277A65E207F}"/>
              </a:ext>
            </a:extLst>
          </p:cNvPr>
          <p:cNvCxnSpPr/>
          <p:nvPr/>
        </p:nvCxnSpPr>
        <p:spPr bwMode="auto">
          <a:xfrm>
            <a:off x="5638800" y="4724400"/>
            <a:ext cx="1295400"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6CAF95C-1FFC-1947-905A-EFD106D08845}"/>
              </a:ext>
            </a:extLst>
          </p:cNvPr>
          <p:cNvCxnSpPr>
            <a:cxnSpLocks/>
          </p:cNvCxnSpPr>
          <p:nvPr/>
        </p:nvCxnSpPr>
        <p:spPr bwMode="auto">
          <a:xfrm>
            <a:off x="533400" y="4953000"/>
            <a:ext cx="41148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7FB4D63F-1022-8C40-B77E-2FCD3BEC6E99}"/>
              </a:ext>
            </a:extLst>
          </p:cNvPr>
          <p:cNvSpPr/>
          <p:nvPr/>
        </p:nvSpPr>
        <p:spPr>
          <a:xfrm>
            <a:off x="552450" y="5659576"/>
            <a:ext cx="7620000"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Food products can be listed as “0 grams of</a:t>
            </a:r>
            <a:r>
              <a:rPr lang="en-US" sz="2000" i="1" dirty="0">
                <a:latin typeface="Calibri" panose="020F0502020204030204" pitchFamily="34" charset="0"/>
                <a:cs typeface="Calibri" panose="020F0502020204030204" pitchFamily="34" charset="0"/>
              </a:rPr>
              <a:t> trans</a:t>
            </a:r>
            <a:r>
              <a:rPr lang="en-US" sz="2000" dirty="0">
                <a:latin typeface="Calibri" panose="020F0502020204030204" pitchFamily="34" charset="0"/>
                <a:cs typeface="Calibri" panose="020F0502020204030204" pitchFamily="34" charset="0"/>
              </a:rPr>
              <a:t> fats” if they contain less than 0.5 grams of trans fat per serving. Avoid “partially hydrogenated oils”.</a:t>
            </a:r>
          </a:p>
        </p:txBody>
      </p:sp>
    </p:spTree>
    <p:extLst>
      <p:ext uri="{BB962C8B-B14F-4D97-AF65-F5344CB8AC3E}">
        <p14:creationId xmlns:p14="http://schemas.microsoft.com/office/powerpoint/2010/main" val="1258327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C560B-6425-E246-BAF7-779CCCE5701C}"/>
              </a:ext>
            </a:extLst>
          </p:cNvPr>
          <p:cNvSpPr/>
          <p:nvPr/>
        </p:nvSpPr>
        <p:spPr>
          <a:xfrm>
            <a:off x="381000" y="609600"/>
            <a:ext cx="8763000" cy="4893647"/>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Summary,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Polyunsaturated fatty acids (PUFA, have multiple cis double bonds) seem healthy.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Saturated fatty acids (no double bonds) are less healthy.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Omega-3 partially unsaturated fatty acids (double bonds near tail terminus) seem healthy; but effects not fully supported by recent meta-analyses of randomized controlled trials.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Trans fats – bad for you.</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958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figun_09_p24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973" y="293529"/>
            <a:ext cx="4786631" cy="3596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TextBox 3"/>
          <p:cNvSpPr txBox="1">
            <a:spLocks noChangeArrowheads="1"/>
          </p:cNvSpPr>
          <p:nvPr/>
        </p:nvSpPr>
        <p:spPr bwMode="auto">
          <a:xfrm rot="5400000">
            <a:off x="7536487" y="1403819"/>
            <a:ext cx="23469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(triglyceride)</a:t>
            </a:r>
          </a:p>
        </p:txBody>
      </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6956"/>
            <a:ext cx="4300538" cy="287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649973" y="567850"/>
            <a:ext cx="1496907" cy="195072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5"/>
          <p:cNvSpPr>
            <a:spLocks noChangeArrowheads="1"/>
          </p:cNvSpPr>
          <p:nvPr/>
        </p:nvSpPr>
        <p:spPr bwMode="auto">
          <a:xfrm>
            <a:off x="5783573" y="232569"/>
            <a:ext cx="2590800" cy="274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7" name="Rectangle 6">
            <a:extLst>
              <a:ext uri="{FF2B5EF4-FFF2-40B4-BE49-F238E27FC236}">
                <a16:creationId xmlns:a16="http://schemas.microsoft.com/office/drawing/2014/main" id="{3582238C-ED8B-4AFA-0433-C76D648D2BE9}"/>
              </a:ext>
            </a:extLst>
          </p:cNvPr>
          <p:cNvSpPr/>
          <p:nvPr/>
        </p:nvSpPr>
        <p:spPr>
          <a:xfrm>
            <a:off x="228600" y="245269"/>
            <a:ext cx="2402645"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Triglycerides</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
        <p:nvSpPr>
          <p:cNvPr id="3" name="TextBox 2">
            <a:extLst>
              <a:ext uri="{FF2B5EF4-FFF2-40B4-BE49-F238E27FC236}">
                <a16:creationId xmlns:a16="http://schemas.microsoft.com/office/drawing/2014/main" id="{266ECEAA-14D8-A32E-06BF-4AF27B4E5BE8}"/>
              </a:ext>
            </a:extLst>
          </p:cNvPr>
          <p:cNvSpPr txBox="1"/>
          <p:nvPr/>
        </p:nvSpPr>
        <p:spPr>
          <a:xfrm>
            <a:off x="4781514" y="4673928"/>
            <a:ext cx="4572000" cy="1200329"/>
          </a:xfrm>
          <a:prstGeom prst="rect">
            <a:avLst/>
          </a:prstGeom>
          <a:noFill/>
        </p:spPr>
        <p:txBody>
          <a:bodyPr wrap="square">
            <a:spAutoFit/>
          </a:bodyPr>
          <a:lstStyle/>
          <a:p>
            <a:r>
              <a:rPr lang="en-US" sz="2400" dirty="0">
                <a:latin typeface="Arial" charset="0"/>
                <a:cs typeface="Arial" charset="0"/>
              </a:rPr>
              <a:t>A triglyceride is glycerol linked to three fatty acids, via ester linkages.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igun_09_p24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42354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0" y="76200"/>
            <a:ext cx="4876800" cy="689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700" dirty="0">
                <a:latin typeface="Arial" charset="0"/>
                <a:cs typeface="Arial" charset="0"/>
              </a:rPr>
              <a:t>A triglyceride is glycerol linked to three fatty acids, via ester linkages. The three hydroxyl groups of the glycerol form esters with the carboxyl groups of the three fatty acids. A given triglyceride generally contains different types of fatty acids.</a:t>
            </a:r>
          </a:p>
          <a:p>
            <a:endParaRPr lang="en-US" sz="1700" dirty="0">
              <a:latin typeface="Arial" charset="0"/>
              <a:cs typeface="Arial" charset="0"/>
            </a:endParaRPr>
          </a:p>
          <a:p>
            <a:r>
              <a:rPr lang="en-US" sz="1700" dirty="0">
                <a:latin typeface="Arial" charset="0"/>
                <a:cs typeface="Arial" charset="0"/>
              </a:rPr>
              <a:t>Fatty acids can be unsaturated, with C=C bonds, and polyunsaturated, with multiple C=C bonds. Double bonds lower the melting temp and increase the fluidity of the membrane.</a:t>
            </a:r>
          </a:p>
          <a:p>
            <a:endParaRPr lang="en-US" sz="1700" dirty="0">
              <a:latin typeface="Arial" charset="0"/>
              <a:cs typeface="Arial" charset="0"/>
            </a:endParaRPr>
          </a:p>
          <a:p>
            <a:r>
              <a:rPr lang="en-US" sz="1700" dirty="0">
                <a:latin typeface="Arial" charset="0"/>
                <a:cs typeface="Arial" charset="0"/>
              </a:rPr>
              <a:t>Plant triglycerides are lower melting than animal triglycerides because they are less saturated (i.e., have more C=C bonds).</a:t>
            </a:r>
          </a:p>
          <a:p>
            <a:endParaRPr lang="en-US" sz="1700" dirty="0">
              <a:latin typeface="Arial" charset="0"/>
              <a:cs typeface="Arial" charset="0"/>
            </a:endParaRPr>
          </a:p>
          <a:p>
            <a:r>
              <a:rPr lang="en-US" sz="1700" dirty="0">
                <a:latin typeface="Arial" charset="0"/>
                <a:cs typeface="Arial" charset="0"/>
              </a:rPr>
              <a:t>Fatty acids in biological triglycerides generally contain 16 - 20 carbon atoms. Fatty acids in eukaryotes contain even numbers of carbon atoms.</a:t>
            </a:r>
          </a:p>
          <a:p>
            <a:r>
              <a:rPr lang="en-US" sz="1700" dirty="0">
                <a:latin typeface="Arial" charset="0"/>
                <a:cs typeface="Arial" charset="0"/>
              </a:rPr>
              <a:t> </a:t>
            </a:r>
          </a:p>
          <a:p>
            <a:r>
              <a:rPr lang="en-US" sz="1700" dirty="0">
                <a:latin typeface="Arial" charset="0"/>
                <a:cs typeface="Arial" charset="0"/>
              </a:rPr>
              <a:t>A high level of triglycerides in blood is linked with risk of heart disease. Triglycerides are not soluble in aqueous media, and are carried by proteins (lipoproteins)</a:t>
            </a:r>
          </a:p>
          <a:p>
            <a:endParaRPr lang="en-US" sz="1700" dirty="0">
              <a:latin typeface="Arial" charset="0"/>
              <a:cs typeface="Arial" charset="0"/>
            </a:endParaRPr>
          </a:p>
        </p:txBody>
      </p:sp>
      <p:sp>
        <p:nvSpPr>
          <p:cNvPr id="31747" name="TextBox 4"/>
          <p:cNvSpPr txBox="1">
            <a:spLocks noChangeArrowheads="1"/>
          </p:cNvSpPr>
          <p:nvPr/>
        </p:nvSpPr>
        <p:spPr bwMode="auto">
          <a:xfrm>
            <a:off x="6934200" y="914400"/>
            <a:ext cx="195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triglyceride</a:t>
            </a:r>
          </a:p>
        </p:txBody>
      </p:sp>
      <p:sp>
        <p:nvSpPr>
          <p:cNvPr id="5" name="Rectangle 4"/>
          <p:cNvSpPr>
            <a:spLocks noChangeArrowheads="1"/>
          </p:cNvSpPr>
          <p:nvPr/>
        </p:nvSpPr>
        <p:spPr bwMode="auto">
          <a:xfrm>
            <a:off x="4876800" y="152400"/>
            <a:ext cx="1828800" cy="6096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TextBox 4"/>
          <p:cNvSpPr txBox="1">
            <a:spLocks noChangeArrowheads="1"/>
          </p:cNvSpPr>
          <p:nvPr/>
        </p:nvSpPr>
        <p:spPr bwMode="auto">
          <a:xfrm>
            <a:off x="6934200" y="5181600"/>
            <a:ext cx="162150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72A173"/>
                </a:solidFill>
                <a:latin typeface="Arial" charset="0"/>
                <a:cs typeface="Arial" charset="0"/>
              </a:rPr>
              <a:t>ester of</a:t>
            </a:r>
          </a:p>
          <a:p>
            <a:r>
              <a:rPr lang="en-US" dirty="0">
                <a:solidFill>
                  <a:srgbClr val="72A173"/>
                </a:solidFill>
                <a:latin typeface="Arial" charset="0"/>
                <a:cs typeface="Arial" charset="0"/>
              </a:rPr>
              <a:t>steric acid</a:t>
            </a:r>
          </a:p>
        </p:txBody>
      </p:sp>
      <p:sp>
        <p:nvSpPr>
          <p:cNvPr id="7" name="TextBox 4"/>
          <p:cNvSpPr txBox="1">
            <a:spLocks noChangeArrowheads="1"/>
          </p:cNvSpPr>
          <p:nvPr/>
        </p:nvSpPr>
        <p:spPr bwMode="auto">
          <a:xfrm>
            <a:off x="6858000" y="3200400"/>
            <a:ext cx="1775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3366FF"/>
                </a:solidFill>
                <a:latin typeface="Arial" charset="0"/>
                <a:cs typeface="Arial" charset="0"/>
              </a:rPr>
              <a:t>ester of </a:t>
            </a:r>
          </a:p>
          <a:p>
            <a:r>
              <a:rPr lang="en-US" dirty="0">
                <a:solidFill>
                  <a:srgbClr val="3366FF"/>
                </a:solidFill>
                <a:latin typeface="Arial" charset="0"/>
                <a:cs typeface="Arial" charset="0"/>
              </a:rPr>
              <a:t>linoleic acid</a:t>
            </a:r>
          </a:p>
        </p:txBody>
      </p:sp>
      <p:sp>
        <p:nvSpPr>
          <p:cNvPr id="8" name="TextBox 4"/>
          <p:cNvSpPr txBox="1">
            <a:spLocks noChangeArrowheads="1"/>
          </p:cNvSpPr>
          <p:nvPr/>
        </p:nvSpPr>
        <p:spPr bwMode="auto">
          <a:xfrm>
            <a:off x="6821129" y="2057400"/>
            <a:ext cx="232287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0000"/>
                </a:solidFill>
                <a:latin typeface="Arial" charset="0"/>
                <a:cs typeface="Arial" charset="0"/>
              </a:rPr>
              <a:t>ester of</a:t>
            </a:r>
          </a:p>
          <a:p>
            <a:r>
              <a:rPr lang="en-US" dirty="0" err="1">
                <a:solidFill>
                  <a:srgbClr val="FF0000"/>
                </a:solidFill>
                <a:latin typeface="Arial" charset="0"/>
                <a:cs typeface="Arial" charset="0"/>
              </a:rPr>
              <a:t>palmitoleic</a:t>
            </a:r>
            <a:r>
              <a:rPr lang="en-US" dirty="0">
                <a:solidFill>
                  <a:srgbClr val="FF0000"/>
                </a:solidFill>
                <a:latin typeface="Arial" charset="0"/>
                <a:cs typeface="Arial" charset="0"/>
              </a:rPr>
              <a:t> acid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ig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685800"/>
            <a:ext cx="5083175" cy="578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a:t>
            </a:r>
          </a:p>
        </p:txBody>
      </p:sp>
      <p:sp>
        <p:nvSpPr>
          <p:cNvPr id="33795" name="TextBox 3"/>
          <p:cNvSpPr txBox="1">
            <a:spLocks noChangeArrowheads="1"/>
          </p:cNvSpPr>
          <p:nvPr/>
        </p:nvSpPr>
        <p:spPr bwMode="auto">
          <a:xfrm>
            <a:off x="228600" y="685800"/>
            <a:ext cx="35814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rPr>
              <a:t>Adipocytes (fat cells, </a:t>
            </a:r>
            <a:r>
              <a:rPr lang="en-US" sz="1800" dirty="0" err="1">
                <a:latin typeface="Arial" charset="0"/>
              </a:rPr>
              <a:t>monovacuolar</a:t>
            </a:r>
            <a:r>
              <a:rPr lang="en-US" sz="1800" dirty="0">
                <a:latin typeface="Arial" charset="0"/>
              </a:rPr>
              <a:t> cells) contain lipid surrounded by cytoplasm. The nucleus is on the periphery. Fat is stored mostly as triglycerides and </a:t>
            </a:r>
            <a:r>
              <a:rPr lang="en-US" sz="1800" dirty="0" err="1">
                <a:latin typeface="Arial" charset="0"/>
              </a:rPr>
              <a:t>cholesteryl</a:t>
            </a:r>
            <a:r>
              <a:rPr lang="en-US" sz="1800" dirty="0">
                <a:latin typeface="Arial" charset="0"/>
              </a:rPr>
              <a:t> esters.</a:t>
            </a:r>
          </a:p>
          <a:p>
            <a:endParaRPr lang="en-US" sz="1800" dirty="0">
              <a:latin typeface="Arial" charset="0"/>
            </a:endParaRPr>
          </a:p>
          <a:p>
            <a:r>
              <a:rPr lang="en-US" sz="1800" dirty="0">
                <a:latin typeface="Arial" charset="0"/>
              </a:rPr>
              <a:t>This is the densest form of stored energy in a biological system. The energy can be released slowly over long periods of time (as during starvation).</a:t>
            </a:r>
          </a:p>
          <a:p>
            <a:endParaRPr lang="en-US" sz="1800" dirty="0">
              <a:latin typeface="Arial" charset="0"/>
            </a:endParaRPr>
          </a:p>
          <a:p>
            <a:r>
              <a:rPr lang="en-US" sz="1800" dirty="0">
                <a:latin typeface="Arial" charset="0"/>
              </a:rPr>
              <a:t> By contrast glycogen (</a:t>
            </a:r>
            <a:r>
              <a:rPr lang="en-US" sz="1800" dirty="0" err="1">
                <a:latin typeface="Arial" charset="0"/>
              </a:rPr>
              <a:t>polysachharide</a:t>
            </a:r>
            <a:r>
              <a:rPr lang="en-US" sz="1800" dirty="0">
                <a:latin typeface="Arial" charset="0"/>
              </a:rPr>
              <a:t>) stores can be released and used quickly.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09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275" y="920918"/>
            <a:ext cx="6781800" cy="324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533400" y="4191000"/>
            <a:ext cx="7543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phospholipid is an amphipath, formed by a diglyceride, </a:t>
            </a:r>
          </a:p>
          <a:p>
            <a:r>
              <a:rPr lang="en-US" dirty="0">
                <a:latin typeface="Arial" charset="0"/>
                <a:cs typeface="Arial" charset="0"/>
              </a:rPr>
              <a:t>linked to a phosphate group, </a:t>
            </a:r>
          </a:p>
          <a:p>
            <a:r>
              <a:rPr lang="en-US" dirty="0">
                <a:latin typeface="Arial" charset="0"/>
                <a:cs typeface="Arial" charset="0"/>
              </a:rPr>
              <a:t>linked to a simple organic moiety like choline or ethanol amine (X, above). </a:t>
            </a:r>
          </a:p>
          <a:p>
            <a:endParaRPr lang="en-US" dirty="0">
              <a:latin typeface="Arial" charset="0"/>
              <a:cs typeface="Arial" charset="0"/>
            </a:endParaRPr>
          </a:p>
        </p:txBody>
      </p:sp>
      <p:sp>
        <p:nvSpPr>
          <p:cNvPr id="2" name="Rectangle 1"/>
          <p:cNvSpPr/>
          <p:nvPr/>
        </p:nvSpPr>
        <p:spPr>
          <a:xfrm>
            <a:off x="152400" y="0"/>
            <a:ext cx="2658200"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Phospholipids </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
        <p:nvSpPr>
          <p:cNvPr id="6" name="Rectangle 4"/>
          <p:cNvSpPr>
            <a:spLocks noChangeArrowheads="1"/>
          </p:cNvSpPr>
          <p:nvPr/>
        </p:nvSpPr>
        <p:spPr bwMode="auto">
          <a:xfrm>
            <a:off x="1851285" y="897274"/>
            <a:ext cx="72390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4" name="TextBox 3">
            <a:extLst>
              <a:ext uri="{FF2B5EF4-FFF2-40B4-BE49-F238E27FC236}">
                <a16:creationId xmlns:a16="http://schemas.microsoft.com/office/drawing/2014/main" id="{6ADAFF95-F91C-13B3-7CB2-DAE2C8A38261}"/>
              </a:ext>
            </a:extLst>
          </p:cNvPr>
          <p:cNvSpPr txBox="1"/>
          <p:nvPr/>
        </p:nvSpPr>
        <p:spPr>
          <a:xfrm>
            <a:off x="2971800" y="101569"/>
            <a:ext cx="6019800" cy="830997"/>
          </a:xfrm>
          <a:prstGeom prst="rect">
            <a:avLst/>
          </a:prstGeom>
          <a:noFill/>
        </p:spPr>
        <p:txBody>
          <a:bodyPr wrap="square">
            <a:spAutoFit/>
          </a:bodyPr>
          <a:lstStyle/>
          <a:p>
            <a:r>
              <a:rPr lang="en-US" dirty="0">
                <a:latin typeface="Arial" charset="0"/>
                <a:cs typeface="Arial" charset="0"/>
              </a:rPr>
              <a:t>Phospholipids are the major components of cell membranes.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5E0054-5440-AE41-AC85-2BB8EEB10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66700"/>
            <a:ext cx="5633579"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CA8763-1186-5B33-94A2-4551AEE16933}"/>
              </a:ext>
            </a:extLst>
          </p:cNvPr>
          <p:cNvSpPr/>
          <p:nvPr/>
        </p:nvSpPr>
        <p:spPr>
          <a:xfrm>
            <a:off x="429908" y="1447800"/>
            <a:ext cx="1808508" cy="1569660"/>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Phospholipid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Amphipath</a:t>
            </a:r>
          </a:p>
          <a:p>
            <a:r>
              <a:rPr lang="en-US" dirty="0">
                <a:latin typeface="Calibri" panose="020F0502020204030204" pitchFamily="34" charset="0"/>
                <a:cs typeface="Calibri" panose="020F0502020204030204" pitchFamily="34" charset="0"/>
              </a:rPr>
              <a:t>Surfactant</a:t>
            </a:r>
            <a:endParaRPr lang="en-US" dirty="0"/>
          </a:p>
        </p:txBody>
      </p:sp>
    </p:spTree>
    <p:extLst>
      <p:ext uri="{BB962C8B-B14F-4D97-AF65-F5344CB8AC3E}">
        <p14:creationId xmlns:p14="http://schemas.microsoft.com/office/powerpoint/2010/main" val="114365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CF975-2B20-02BF-F080-26EED3C75BC7}"/>
              </a:ext>
            </a:extLst>
          </p:cNvPr>
          <p:cNvPicPr>
            <a:picLocks noChangeAspect="1"/>
          </p:cNvPicPr>
          <p:nvPr/>
        </p:nvPicPr>
        <p:blipFill>
          <a:blip r:embed="rId2"/>
          <a:stretch>
            <a:fillRect/>
          </a:stretch>
        </p:blipFill>
        <p:spPr>
          <a:xfrm>
            <a:off x="0" y="0"/>
            <a:ext cx="5143500" cy="6858000"/>
          </a:xfrm>
          <a:prstGeom prst="rect">
            <a:avLst/>
          </a:prstGeom>
        </p:spPr>
      </p:pic>
      <p:pic>
        <p:nvPicPr>
          <p:cNvPr id="4" name="Picture 3">
            <a:extLst>
              <a:ext uri="{FF2B5EF4-FFF2-40B4-BE49-F238E27FC236}">
                <a16:creationId xmlns:a16="http://schemas.microsoft.com/office/drawing/2014/main" id="{32DEA3E0-7151-6152-3E22-DD0DAA4F6E72}"/>
              </a:ext>
            </a:extLst>
          </p:cNvPr>
          <p:cNvPicPr>
            <a:picLocks noChangeAspect="1"/>
          </p:cNvPicPr>
          <p:nvPr/>
        </p:nvPicPr>
        <p:blipFill>
          <a:blip r:embed="rId3"/>
          <a:stretch>
            <a:fillRect/>
          </a:stretch>
        </p:blipFill>
        <p:spPr>
          <a:xfrm>
            <a:off x="3581400" y="-2971800"/>
            <a:ext cx="9601200" cy="128016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7EE2648-1368-242D-3F50-44515FE1EB57}"/>
                  </a:ext>
                </a:extLst>
              </p14:cNvPr>
              <p14:cNvContentPartPr/>
              <p14:nvPr/>
            </p14:nvContentPartPr>
            <p14:xfrm>
              <a:off x="3961340" y="3962400"/>
              <a:ext cx="2591860" cy="719520"/>
            </p14:xfrm>
          </p:contentPart>
        </mc:Choice>
        <mc:Fallback xmlns="">
          <p:pic>
            <p:nvPicPr>
              <p:cNvPr id="7" name="Ink 6">
                <a:extLst>
                  <a:ext uri="{FF2B5EF4-FFF2-40B4-BE49-F238E27FC236}">
                    <a16:creationId xmlns:a16="http://schemas.microsoft.com/office/drawing/2014/main" id="{E7EE2648-1368-242D-3F50-44515FE1EB57}"/>
                  </a:ext>
                </a:extLst>
              </p:cNvPr>
              <p:cNvPicPr/>
              <p:nvPr/>
            </p:nvPicPr>
            <p:blipFill>
              <a:blip r:embed="rId5"/>
              <a:stretch>
                <a:fillRect/>
              </a:stretch>
            </p:blipFill>
            <p:spPr>
              <a:xfrm>
                <a:off x="3952340" y="3953761"/>
                <a:ext cx="2609499" cy="737157"/>
              </a:xfrm>
              <a:prstGeom prst="rect">
                <a:avLst/>
              </a:prstGeom>
            </p:spPr>
          </p:pic>
        </mc:Fallback>
      </mc:AlternateContent>
    </p:spTree>
    <p:extLst>
      <p:ext uri="{BB962C8B-B14F-4D97-AF65-F5344CB8AC3E}">
        <p14:creationId xmlns:p14="http://schemas.microsoft.com/office/powerpoint/2010/main" val="132924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72E53FF-5B4D-B3C0-CDAD-4AA6CEAE8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473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365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tab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3700"/>
            <a:ext cx="8531225" cy="607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9-2</a:t>
            </a:r>
          </a:p>
        </p:txBody>
      </p:sp>
      <p:sp>
        <p:nvSpPr>
          <p:cNvPr id="4" name="Rectangle 4"/>
          <p:cNvSpPr>
            <a:spLocks noChangeArrowheads="1"/>
          </p:cNvSpPr>
          <p:nvPr/>
        </p:nvSpPr>
        <p:spPr bwMode="auto">
          <a:xfrm>
            <a:off x="381000" y="2971800"/>
            <a:ext cx="8382000" cy="457199"/>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3"/>
          <p:cNvSpPr txBox="1">
            <a:spLocks noChangeArrowheads="1"/>
          </p:cNvSpPr>
          <p:nvPr/>
        </p:nvSpPr>
        <p:spPr bwMode="auto">
          <a:xfrm>
            <a:off x="609600" y="685800"/>
            <a:ext cx="80010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dirty="0">
                <a:latin typeface="Arial" charset="0"/>
                <a:cs typeface="Arial" charset="0"/>
              </a:rPr>
              <a:t>Phosphatidylcholines are the primary components of biological membranes in eukaryotes.</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Phosphatidylethanolamine is found predominantly in nervous tissue such as brain and neural tissue and is the principal phospholipid in bacteria. </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Phosphatidylethanolamine membranes are more viscous (less fluid) than phosphatidylcholine membranes.</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Phosphatidylserine is found on the cytosolic side of membranes.</a:t>
            </a: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ig_0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317500"/>
            <a:ext cx="700246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a:t>
            </a:r>
          </a:p>
        </p:txBody>
      </p:sp>
      <p:sp>
        <p:nvSpPr>
          <p:cNvPr id="4" name="Rectangle 4"/>
          <p:cNvSpPr>
            <a:spLocks noChangeArrowheads="1"/>
          </p:cNvSpPr>
          <p:nvPr/>
        </p:nvSpPr>
        <p:spPr bwMode="auto">
          <a:xfrm>
            <a:off x="914400" y="381000"/>
            <a:ext cx="7239000" cy="6248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D35F7-7A26-A8A1-CC22-7EB15033FB7E}"/>
              </a:ext>
            </a:extLst>
          </p:cNvPr>
          <p:cNvSpPr/>
          <p:nvPr/>
        </p:nvSpPr>
        <p:spPr>
          <a:xfrm>
            <a:off x="381000" y="914400"/>
            <a:ext cx="7543800" cy="3231654"/>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GSLs are also important components of the myelin sheath that surrounds and insulates axons in the nervous system, contributing to the normal function of the nervous system.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(GSLs are also involved in a variety of biological processes, including the immune response, cell growth and differentiation, and apoptosis (programmed cell death). </a:t>
            </a: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3DC3C9A-FF6E-6F65-CE5C-66AD9AB1ECD1}"/>
              </a:ext>
            </a:extLst>
          </p:cNvPr>
          <p:cNvSpPr/>
          <p:nvPr/>
        </p:nvSpPr>
        <p:spPr>
          <a:xfrm>
            <a:off x="152400" y="0"/>
            <a:ext cx="4513351" cy="523220"/>
          </a:xfrm>
          <a:prstGeom prst="rect">
            <a:avLst/>
          </a:prstGeom>
        </p:spPr>
        <p:txBody>
          <a:bodyPr wrap="none">
            <a:spAutoFit/>
          </a:bodyPr>
          <a:lstStyle/>
          <a:p>
            <a:pPr>
              <a:defRPr/>
            </a:pPr>
            <a:r>
              <a:rPr lang="en-US" sz="2800" b="1" dirty="0">
                <a:latin typeface="Calibri" panose="020F0502020204030204" pitchFamily="34" charset="0"/>
                <a:cs typeface="Calibri" panose="020F0502020204030204" pitchFamily="34" charset="0"/>
              </a:rPr>
              <a:t>Glycosphingolipids &amp; Myelin</a:t>
            </a: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 </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Tree>
    <p:extLst>
      <p:ext uri="{BB962C8B-B14F-4D97-AF65-F5344CB8AC3E}">
        <p14:creationId xmlns:p14="http://schemas.microsoft.com/office/powerpoint/2010/main" val="1430030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D4C49-3969-EBDB-D678-EA52E5373157}"/>
              </a:ext>
            </a:extLst>
          </p:cNvPr>
          <p:cNvSpPr txBox="1"/>
          <p:nvPr/>
        </p:nvSpPr>
        <p:spPr>
          <a:xfrm>
            <a:off x="216108" y="685800"/>
            <a:ext cx="9067800" cy="304698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Myelin acts as an insulator, enabling electrical impulses to travel efficiently along the nerve fiber, increasing the speed and efficiency of neural communication. Myelin is produced by specialized cells called oligodendrocytes in the central nervous system and Schwann cells in the peripheral nervous system. Disorders that affect myelin, such as multiple sclerosis, can have a significant impact on the function of the nervous system.</a:t>
            </a:r>
          </a:p>
          <a:p>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B700C0B-B437-1757-E41E-1A90344AE147}"/>
              </a:ext>
            </a:extLst>
          </p:cNvPr>
          <p:cNvSpPr txBox="1"/>
          <p:nvPr/>
        </p:nvSpPr>
        <p:spPr>
          <a:xfrm>
            <a:off x="223603" y="0"/>
            <a:ext cx="4729396"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Myelin</a:t>
            </a:r>
            <a:endParaRPr lang="en-US" sz="2800" b="1" dirty="0"/>
          </a:p>
        </p:txBody>
      </p:sp>
    </p:spTree>
    <p:extLst>
      <p:ext uri="{BB962C8B-B14F-4D97-AF65-F5344CB8AC3E}">
        <p14:creationId xmlns:p14="http://schemas.microsoft.com/office/powerpoint/2010/main" val="3398450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D4C49-3969-EBDB-D678-EA52E5373157}"/>
              </a:ext>
            </a:extLst>
          </p:cNvPr>
          <p:cNvSpPr txBox="1"/>
          <p:nvPr/>
        </p:nvSpPr>
        <p:spPr>
          <a:xfrm>
            <a:off x="223603" y="1066800"/>
            <a:ext cx="9067800"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Features that distinguish glycosphingolipids in myelin from the glycosphingolipids found in the plasma membrane: </a:t>
            </a:r>
          </a:p>
          <a:p>
            <a:r>
              <a:rPr lang="en-US" sz="2400" dirty="0">
                <a:latin typeface="Calibri" panose="020F0502020204030204" pitchFamily="34" charset="0"/>
                <a:cs typeface="Calibri" panose="020F0502020204030204" pitchFamily="34" charset="0"/>
              </a:rPr>
              <a:t> </a:t>
            </a:r>
          </a:p>
          <a:p>
            <a:pPr marL="457200" indent="-457200">
              <a:buFont typeface="+mj-lt"/>
              <a:buAutoNum type="arabicPeriod"/>
            </a:pPr>
            <a:r>
              <a:rPr lang="en-US" sz="2400" dirty="0">
                <a:latin typeface="Calibri" panose="020F0502020204030204" pitchFamily="34" charset="0"/>
                <a:cs typeface="Calibri" panose="020F0502020204030204" pitchFamily="34" charset="0"/>
              </a:rPr>
              <a:t>glycosphingolipids instead of phospholipids</a:t>
            </a:r>
          </a:p>
          <a:p>
            <a:pPr marL="457200" indent="-457200">
              <a:buFont typeface="+mj-lt"/>
              <a:buAutoNum type="arabicPeriod"/>
            </a:pPr>
            <a:r>
              <a:rPr lang="en-US" sz="2400" dirty="0">
                <a:latin typeface="Calibri" panose="020F0502020204030204" pitchFamily="34" charset="0"/>
                <a:cs typeface="Calibri" panose="020F0502020204030204" pitchFamily="34" charset="0"/>
              </a:rPr>
              <a:t>a headgroup based on galactose, </a:t>
            </a:r>
          </a:p>
          <a:p>
            <a:pPr marL="457200" indent="-457200">
              <a:buFont typeface="+mj-lt"/>
              <a:buAutoNum type="arabicPeriod"/>
            </a:pPr>
            <a:r>
              <a:rPr lang="en-US" sz="2400" dirty="0">
                <a:latin typeface="Calibri" panose="020F0502020204030204" pitchFamily="34" charset="0"/>
                <a:cs typeface="Calibri" panose="020F0502020204030204" pitchFamily="34" charset="0"/>
              </a:rPr>
              <a:t>high levels of fatty acid hydroxylation, </a:t>
            </a:r>
          </a:p>
          <a:p>
            <a:pPr marL="457200" indent="-457200">
              <a:buFont typeface="+mj-lt"/>
              <a:buAutoNum type="arabicPeriod"/>
            </a:pPr>
            <a:r>
              <a:rPr lang="en-US" sz="2400" dirty="0">
                <a:latin typeface="Calibri" panose="020F0502020204030204" pitchFamily="34" charset="0"/>
                <a:cs typeface="Calibri" panose="020F0502020204030204" pitchFamily="34" charset="0"/>
              </a:rPr>
              <a:t>very-long-chain fatty acids (VLCFA) with chain lengths up to 26 carbons. </a:t>
            </a:r>
          </a:p>
          <a:p>
            <a:pPr marL="457200" indent="-457200">
              <a:buFont typeface="+mj-lt"/>
              <a:buAutoNum type="arabicPeriod"/>
            </a:pPr>
            <a:r>
              <a:rPr lang="en-US" sz="2400" dirty="0">
                <a:latin typeface="Calibri" panose="020F0502020204030204" pitchFamily="34" charset="0"/>
                <a:cs typeface="Calibri" panose="020F0502020204030204" pitchFamily="34" charset="0"/>
              </a:rPr>
              <a:t>frequent plasmalogens (alk-1’-enylether bond at position sn-1 and acyl bond at position sn-2.)</a:t>
            </a:r>
          </a:p>
          <a:p>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B700C0B-B437-1757-E41E-1A90344AE147}"/>
              </a:ext>
            </a:extLst>
          </p:cNvPr>
          <p:cNvSpPr txBox="1"/>
          <p:nvPr/>
        </p:nvSpPr>
        <p:spPr>
          <a:xfrm>
            <a:off x="223603" y="0"/>
            <a:ext cx="4729396"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Myelin</a:t>
            </a:r>
            <a:endParaRPr lang="en-US" sz="2800" b="1" dirty="0"/>
          </a:p>
        </p:txBody>
      </p:sp>
    </p:spTree>
    <p:extLst>
      <p:ext uri="{BB962C8B-B14F-4D97-AF65-F5344CB8AC3E}">
        <p14:creationId xmlns:p14="http://schemas.microsoft.com/office/powerpoint/2010/main" val="2862964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457200" y="152400"/>
            <a:ext cx="77724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Sphingosine</a:t>
            </a:r>
            <a:r>
              <a:rPr lang="en-US" dirty="0">
                <a:latin typeface="Arial" charset="0"/>
                <a:cs typeface="Arial" charset="0"/>
              </a:rPr>
              <a:t> </a:t>
            </a:r>
          </a:p>
          <a:p>
            <a:r>
              <a:rPr lang="en-US" dirty="0">
                <a:latin typeface="Arial" charset="0"/>
                <a:cs typeface="Arial" charset="0"/>
              </a:rPr>
              <a:t>(2-amino-4-octadecene-1,3-diol) is an amino alcohol with an unsaturated (trans) 18-carbon hydrocarbon chain.</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r>
              <a:rPr lang="en-US" dirty="0">
                <a:latin typeface="Arial" charset="0"/>
                <a:cs typeface="Arial" charset="0"/>
              </a:rPr>
              <a:t>Sphingolipids are phospholipids that contain sphingosine. </a:t>
            </a:r>
          </a:p>
          <a:p>
            <a:endParaRPr lang="en-US" dirty="0">
              <a:latin typeface="Arial" charset="0"/>
              <a:cs typeface="Arial" charset="0"/>
            </a:endParaRPr>
          </a:p>
          <a:p>
            <a:r>
              <a:rPr lang="en-US" dirty="0">
                <a:latin typeface="Arial" charset="0"/>
                <a:cs typeface="Arial" charset="0"/>
              </a:rPr>
              <a:t>Ceramide: a sphingosine plus a fatty acid.</a:t>
            </a:r>
          </a:p>
        </p:txBody>
      </p:sp>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315200" cy="19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1"/>
          <p:cNvSpPr>
            <a:spLocks noChangeArrowheads="1"/>
          </p:cNvSpPr>
          <p:nvPr/>
        </p:nvSpPr>
        <p:spPr bwMode="auto">
          <a:xfrm>
            <a:off x="1371600" y="2133600"/>
            <a:ext cx="1066800" cy="457200"/>
          </a:xfrm>
          <a:prstGeom prst="rect">
            <a:avLst/>
          </a:prstGeom>
          <a:solidFill>
            <a:schemeClr val="accent1">
              <a:alpha val="54901"/>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762000" y="1676400"/>
            <a:ext cx="6858000" cy="1371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figun_09_p25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47700"/>
            <a:ext cx="8531225" cy="557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252</a:t>
            </a:r>
          </a:p>
        </p:txBody>
      </p:sp>
      <p:sp>
        <p:nvSpPr>
          <p:cNvPr id="47107" name="Rectangle 1"/>
          <p:cNvSpPr>
            <a:spLocks noChangeArrowheads="1"/>
          </p:cNvSpPr>
          <p:nvPr/>
        </p:nvSpPr>
        <p:spPr bwMode="auto">
          <a:xfrm>
            <a:off x="879475" y="1295400"/>
            <a:ext cx="17526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304800" y="533400"/>
            <a:ext cx="8534400" cy="5867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1"/>
          <p:cNvSpPr>
            <a:spLocks noChangeArrowheads="1"/>
          </p:cNvSpPr>
          <p:nvPr/>
        </p:nvSpPr>
        <p:spPr bwMode="auto">
          <a:xfrm>
            <a:off x="5715000" y="1295400"/>
            <a:ext cx="22098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g_09_0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228600"/>
            <a:ext cx="3967162"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2" descr="fig_09_0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754563"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2400" y="457200"/>
            <a:ext cx="4876800" cy="5715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066800"/>
            <a:ext cx="8610600" cy="1345406"/>
          </a:xfrm>
          <a:prstGeom prst="rect">
            <a:avLst/>
          </a:prstGeom>
        </p:spPr>
      </p:pic>
      <p:pic>
        <p:nvPicPr>
          <p:cNvPr id="3" name="Picture 2"/>
          <p:cNvPicPr>
            <a:picLocks noChangeAspect="1"/>
          </p:cNvPicPr>
          <p:nvPr/>
        </p:nvPicPr>
        <p:blipFill>
          <a:blip r:embed="rId3"/>
          <a:stretch>
            <a:fillRect/>
          </a:stretch>
        </p:blipFill>
        <p:spPr>
          <a:xfrm>
            <a:off x="152400" y="3810000"/>
            <a:ext cx="8458200" cy="1197715"/>
          </a:xfrm>
          <a:prstGeom prst="rect">
            <a:avLst/>
          </a:prstGeom>
        </p:spPr>
      </p:pic>
      <p:pic>
        <p:nvPicPr>
          <p:cNvPr id="4" name="Picture 3"/>
          <p:cNvPicPr>
            <a:picLocks noChangeAspect="1"/>
          </p:cNvPicPr>
          <p:nvPr/>
        </p:nvPicPr>
        <p:blipFill>
          <a:blip r:embed="rId4"/>
          <a:stretch>
            <a:fillRect/>
          </a:stretch>
        </p:blipFill>
        <p:spPr>
          <a:xfrm>
            <a:off x="1828800" y="4973482"/>
            <a:ext cx="6019800" cy="1909918"/>
          </a:xfrm>
          <a:prstGeom prst="rect">
            <a:avLst/>
          </a:prstGeom>
        </p:spPr>
      </p:pic>
      <p:sp>
        <p:nvSpPr>
          <p:cNvPr id="5" name="TextBox 4"/>
          <p:cNvSpPr txBox="1"/>
          <p:nvPr/>
        </p:nvSpPr>
        <p:spPr>
          <a:xfrm>
            <a:off x="914400" y="2971800"/>
            <a:ext cx="7848600" cy="1200328"/>
          </a:xfrm>
          <a:prstGeom prst="rect">
            <a:avLst/>
          </a:prstGeom>
          <a:noFill/>
        </p:spPr>
        <p:txBody>
          <a:bodyPr wrap="square" rtlCol="0">
            <a:spAutoFit/>
          </a:bodyPr>
          <a:lstStyle/>
          <a:p>
            <a:r>
              <a:rPr lang="en-US" dirty="0">
                <a:latin typeface="Arial"/>
                <a:cs typeface="Arial"/>
              </a:rPr>
              <a:t>Sodium dodecyl sulfate (SDS or </a:t>
            </a:r>
            <a:r>
              <a:rPr lang="en-US" dirty="0" err="1">
                <a:latin typeface="Arial"/>
                <a:cs typeface="Arial"/>
              </a:rPr>
              <a:t>NaDS</a:t>
            </a:r>
            <a:r>
              <a:rPr lang="en-US" dirty="0">
                <a:latin typeface="Arial"/>
                <a:cs typeface="Arial"/>
              </a:rPr>
              <a:t>) = </a:t>
            </a:r>
          </a:p>
          <a:p>
            <a:r>
              <a:rPr lang="en-US" dirty="0">
                <a:latin typeface="Arial"/>
                <a:cs typeface="Arial"/>
              </a:rPr>
              <a:t>sodium </a:t>
            </a:r>
            <a:r>
              <a:rPr lang="en-US" dirty="0" err="1">
                <a:latin typeface="Arial"/>
                <a:cs typeface="Arial"/>
              </a:rPr>
              <a:t>laurilsulfate</a:t>
            </a:r>
            <a:r>
              <a:rPr lang="en-US" dirty="0">
                <a:latin typeface="Arial"/>
                <a:cs typeface="Arial"/>
              </a:rPr>
              <a:t> = </a:t>
            </a:r>
          </a:p>
          <a:p>
            <a:r>
              <a:rPr lang="en-US" dirty="0">
                <a:latin typeface="Arial"/>
                <a:cs typeface="Arial"/>
              </a:rPr>
              <a:t> sodium lauryl sulfate (SLS)</a:t>
            </a:r>
          </a:p>
        </p:txBody>
      </p:sp>
      <p:sp>
        <p:nvSpPr>
          <p:cNvPr id="7" name="TextBox 6"/>
          <p:cNvSpPr txBox="1"/>
          <p:nvPr/>
        </p:nvSpPr>
        <p:spPr>
          <a:xfrm>
            <a:off x="914400" y="228600"/>
            <a:ext cx="5042667" cy="830997"/>
          </a:xfrm>
          <a:prstGeom prst="rect">
            <a:avLst/>
          </a:prstGeom>
          <a:noFill/>
        </p:spPr>
        <p:txBody>
          <a:bodyPr wrap="none" rtlCol="0">
            <a:spAutoFit/>
          </a:bodyPr>
          <a:lstStyle/>
          <a:p>
            <a:r>
              <a:rPr lang="en-US" dirty="0">
                <a:latin typeface="Arial"/>
                <a:cs typeface="Arial"/>
              </a:rPr>
              <a:t>Sodium </a:t>
            </a:r>
            <a:r>
              <a:rPr lang="en-US" dirty="0" err="1">
                <a:latin typeface="Arial"/>
                <a:cs typeface="Arial"/>
              </a:rPr>
              <a:t>laureth</a:t>
            </a:r>
            <a:r>
              <a:rPr lang="en-US" dirty="0">
                <a:latin typeface="Arial"/>
                <a:cs typeface="Arial"/>
              </a:rPr>
              <a:t> sulfate =</a:t>
            </a:r>
          </a:p>
          <a:p>
            <a:r>
              <a:rPr lang="en-US" dirty="0">
                <a:latin typeface="Arial"/>
                <a:cs typeface="Arial"/>
              </a:rPr>
              <a:t>sodium lauryl ether sulfate (SLES)</a:t>
            </a:r>
          </a:p>
        </p:txBody>
      </p:sp>
    </p:spTree>
    <p:extLst>
      <p:ext uri="{BB962C8B-B14F-4D97-AF65-F5344CB8AC3E}">
        <p14:creationId xmlns:p14="http://schemas.microsoft.com/office/powerpoint/2010/main" val="2829034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851400"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extBox 4"/>
          <p:cNvSpPr txBox="1">
            <a:spLocks noChangeArrowheads="1"/>
          </p:cNvSpPr>
          <p:nvPr/>
        </p:nvSpPr>
        <p:spPr bwMode="auto">
          <a:xfrm>
            <a:off x="457200" y="4495800"/>
            <a:ext cx="8686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latin typeface="Arial" charset="0"/>
                <a:cs typeface="Arial" charset="0"/>
              </a:rPr>
              <a:t>Cerebroside</a:t>
            </a:r>
            <a:r>
              <a:rPr lang="en-US" sz="1600" dirty="0">
                <a:latin typeface="Arial" charset="0"/>
                <a:cs typeface="Arial" charset="0"/>
              </a:rPr>
              <a:t> (</a:t>
            </a:r>
            <a:r>
              <a:rPr lang="en-US" sz="1600" dirty="0" err="1">
                <a:latin typeface="Arial" charset="0"/>
                <a:cs typeface="Arial" charset="0"/>
              </a:rPr>
              <a:t>galactoceramide</a:t>
            </a:r>
            <a:r>
              <a:rPr lang="en-US" sz="1600" dirty="0">
                <a:latin typeface="Arial" charset="0"/>
                <a:cs typeface="Arial" charset="0"/>
              </a:rPr>
              <a:t>)</a:t>
            </a:r>
          </a:p>
          <a:p>
            <a:r>
              <a:rPr lang="en-US" sz="1600" dirty="0">
                <a:latin typeface="Arial" charset="0"/>
                <a:cs typeface="Arial" charset="0"/>
              </a:rPr>
              <a:t>is a </a:t>
            </a:r>
            <a:r>
              <a:rPr lang="en-US" sz="1600" dirty="0" err="1">
                <a:latin typeface="Arial" charset="0"/>
                <a:cs typeface="Arial" charset="0"/>
              </a:rPr>
              <a:t>ceramide</a:t>
            </a:r>
            <a:r>
              <a:rPr lang="en-US" sz="1600" dirty="0">
                <a:latin typeface="Arial" charset="0"/>
                <a:cs typeface="Arial" charset="0"/>
              </a:rPr>
              <a:t> with a </a:t>
            </a:r>
            <a:r>
              <a:rPr lang="en-US" sz="1600" dirty="0" err="1">
                <a:latin typeface="Arial" charset="0"/>
                <a:cs typeface="Arial" charset="0"/>
              </a:rPr>
              <a:t>galactose</a:t>
            </a:r>
            <a:r>
              <a:rPr lang="en-US" sz="1600" dirty="0">
                <a:latin typeface="Arial" charset="0"/>
                <a:cs typeface="Arial" charset="0"/>
              </a:rPr>
              <a:t> at the 1-hydroxyl moiety.</a:t>
            </a:r>
          </a:p>
          <a:p>
            <a:endParaRPr lang="en-US" sz="1600" dirty="0">
              <a:latin typeface="Arial" charset="0"/>
              <a:cs typeface="Arial" charset="0"/>
            </a:endParaRPr>
          </a:p>
          <a:p>
            <a:r>
              <a:rPr lang="en-US" sz="1600" dirty="0" err="1">
                <a:latin typeface="Arial" charset="0"/>
                <a:cs typeface="Arial" charset="0"/>
              </a:rPr>
              <a:t>Galactocerebrosides</a:t>
            </a:r>
            <a:r>
              <a:rPr lang="en-US" sz="1600" dirty="0">
                <a:latin typeface="Arial" charset="0"/>
                <a:cs typeface="Arial" charset="0"/>
              </a:rPr>
              <a:t> are found in </a:t>
            </a:r>
            <a:r>
              <a:rPr lang="en-US" sz="1600" dirty="0" err="1">
                <a:latin typeface="Arial" charset="0"/>
                <a:cs typeface="Arial" charset="0"/>
              </a:rPr>
              <a:t>oligodendrocytes</a:t>
            </a:r>
            <a:r>
              <a:rPr lang="en-US" sz="1600" dirty="0">
                <a:latin typeface="Arial" charset="0"/>
                <a:cs typeface="Arial" charset="0"/>
              </a:rPr>
              <a:t> in the brain</a:t>
            </a:r>
          </a:p>
        </p:txBody>
      </p:sp>
      <p:pic>
        <p:nvPicPr>
          <p:cNvPr id="52227" name="Picture 2" descr="fig_09_0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
            <a:ext cx="2019300" cy="449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Box 7"/>
          <p:cNvSpPr txBox="1">
            <a:spLocks noChangeArrowheads="1"/>
          </p:cNvSpPr>
          <p:nvPr/>
        </p:nvSpPr>
        <p:spPr bwMode="auto">
          <a:xfrm>
            <a:off x="8153400" y="1676400"/>
            <a:ext cx="70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G</a:t>
            </a:r>
            <a:r>
              <a:rPr lang="en-US" baseline="-25000">
                <a:latin typeface="Arial" charset="0"/>
              </a:rPr>
              <a:t>M1</a:t>
            </a:r>
          </a:p>
        </p:txBody>
      </p:sp>
      <p:sp>
        <p:nvSpPr>
          <p:cNvPr id="7" name="Rectangle 6"/>
          <p:cNvSpPr>
            <a:spLocks noChangeArrowheads="1"/>
          </p:cNvSpPr>
          <p:nvPr/>
        </p:nvSpPr>
        <p:spPr bwMode="auto">
          <a:xfrm>
            <a:off x="152400" y="457200"/>
            <a:ext cx="54102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_09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17500"/>
            <a:ext cx="5003800" cy="389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2"/>
          <p:cNvSpPr>
            <a:spLocks noChangeArrowheads="1"/>
          </p:cNvSpPr>
          <p:nvPr/>
        </p:nvSpPr>
        <p:spPr bwMode="auto">
          <a:xfrm>
            <a:off x="152400" y="4343400"/>
            <a:ext cx="8839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A ganglioside is a ceramide and an oligosaccharide, with one or more sialic acids (e.g. n-acetylneuraminic acid) linked to the saccharide. Gangliosides are concentrated on cell surfaces with the oligosaccharides providing  recognition elements for extracellular molecules or surfaces of neighboring cells. Ganglioside are found predominantly in the nervous system where they constitute 6% of all phospholipids.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fig_0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0"/>
            <a:ext cx="4354512"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9-8</a:t>
            </a:r>
          </a:p>
        </p:txBody>
      </p:sp>
      <p:sp>
        <p:nvSpPr>
          <p:cNvPr id="55299" name="TextBox 3"/>
          <p:cNvSpPr txBox="1">
            <a:spLocks noChangeArrowheads="1"/>
          </p:cNvSpPr>
          <p:nvPr/>
        </p:nvSpPr>
        <p:spPr bwMode="auto">
          <a:xfrm>
            <a:off x="152400" y="228600"/>
            <a:ext cx="4038600" cy="532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Roles of </a:t>
            </a:r>
            <a:r>
              <a:rPr lang="en-US" sz="2000" dirty="0" err="1">
                <a:latin typeface="Arial" charset="0"/>
                <a:cs typeface="Arial" charset="0"/>
              </a:rPr>
              <a:t>Sphingolipids</a:t>
            </a:r>
            <a:r>
              <a:rPr lang="en-US" sz="2000" dirty="0">
                <a:latin typeface="Arial" charset="0"/>
                <a:cs typeface="Arial" charset="0"/>
              </a:rPr>
              <a:t>. </a:t>
            </a:r>
          </a:p>
          <a:p>
            <a:endParaRPr lang="en-US" sz="2000" dirty="0">
              <a:latin typeface="Arial" charset="0"/>
              <a:cs typeface="Arial" charset="0"/>
            </a:endParaRPr>
          </a:p>
          <a:p>
            <a:r>
              <a:rPr lang="en-US" sz="2000" dirty="0">
                <a:latin typeface="Arial" charset="0"/>
                <a:cs typeface="Arial" charset="0"/>
              </a:rPr>
              <a:t>Myelin is insulating sheath, surrounding the axons of a neurons. </a:t>
            </a:r>
            <a:r>
              <a:rPr lang="en-US" sz="2000" dirty="0" err="1">
                <a:latin typeface="Arial" charset="0"/>
                <a:cs typeface="Arial" charset="0"/>
              </a:rPr>
              <a:t>Myelinated</a:t>
            </a:r>
            <a:r>
              <a:rPr lang="en-US" sz="2000" dirty="0">
                <a:latin typeface="Arial" charset="0"/>
                <a:cs typeface="Arial" charset="0"/>
              </a:rPr>
              <a:t> axons are white ("white matter" of the brain). Myelin is made of proteins and lipids. The primary lipid is the </a:t>
            </a:r>
            <a:r>
              <a:rPr lang="en-US" sz="2000" dirty="0" err="1">
                <a:latin typeface="Arial" charset="0"/>
                <a:cs typeface="Arial" charset="0"/>
              </a:rPr>
              <a:t>sphingolipid</a:t>
            </a:r>
            <a:r>
              <a:rPr lang="en-US" sz="2000" dirty="0">
                <a:latin typeface="Arial" charset="0"/>
                <a:cs typeface="Arial" charset="0"/>
              </a:rPr>
              <a:t> </a:t>
            </a:r>
            <a:r>
              <a:rPr lang="en-US" sz="2000" dirty="0" err="1">
                <a:latin typeface="Arial" charset="0"/>
                <a:cs typeface="Arial" charset="0"/>
              </a:rPr>
              <a:t>cerebroside</a:t>
            </a:r>
            <a:r>
              <a:rPr lang="en-US" sz="2000" dirty="0">
                <a:latin typeface="Arial" charset="0"/>
                <a:cs typeface="Arial" charset="0"/>
              </a:rPr>
              <a:t> (</a:t>
            </a:r>
            <a:r>
              <a:rPr lang="en-US" sz="2000" dirty="0" err="1">
                <a:latin typeface="Arial" charset="0"/>
                <a:cs typeface="Arial" charset="0"/>
              </a:rPr>
              <a:t>galactocerebroside</a:t>
            </a:r>
            <a:r>
              <a:rPr lang="en-US" sz="2000" dirty="0">
                <a:latin typeface="Arial" charset="0"/>
                <a:cs typeface="Arial" charset="0"/>
              </a:rPr>
              <a:t>). </a:t>
            </a:r>
            <a:r>
              <a:rPr lang="en-US" sz="2000" dirty="0" err="1">
                <a:latin typeface="Arial" charset="0"/>
                <a:cs typeface="Arial" charset="0"/>
              </a:rPr>
              <a:t>Sphingomyelin</a:t>
            </a:r>
            <a:r>
              <a:rPr lang="en-US" sz="2000" dirty="0">
                <a:latin typeface="Arial" charset="0"/>
                <a:cs typeface="Arial" charset="0"/>
              </a:rPr>
              <a:t> is also abundant. </a:t>
            </a:r>
          </a:p>
          <a:p>
            <a:endParaRPr lang="en-US" sz="2000" dirty="0">
              <a:latin typeface="Arial" charset="0"/>
              <a:cs typeface="Arial" charset="0"/>
            </a:endParaRPr>
          </a:p>
          <a:p>
            <a:r>
              <a:rPr lang="en-US" sz="2000" dirty="0">
                <a:latin typeface="Arial" charset="0"/>
                <a:cs typeface="Arial" charset="0"/>
              </a:rPr>
              <a:t>Demyelination (the loss of myelin sheath) is a defining characteristic neurodegenerative autoimmune diseases such as multiple sclerosis.</a:t>
            </a:r>
          </a:p>
        </p:txBody>
      </p:sp>
      <p:sp>
        <p:nvSpPr>
          <p:cNvPr id="55300" name="TextBox 5"/>
          <p:cNvSpPr txBox="1">
            <a:spLocks noChangeArrowheads="1"/>
          </p:cNvSpPr>
          <p:nvPr/>
        </p:nvSpPr>
        <p:spPr bwMode="auto">
          <a:xfrm>
            <a:off x="4953000" y="4495800"/>
            <a:ext cx="3657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Electron micrograph of a myelinated axon.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igun_09_p2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34496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4035" name="Elbow Connector 8"/>
          <p:cNvCxnSpPr>
            <a:cxnSpLocks noChangeShapeType="1"/>
          </p:cNvCxnSpPr>
          <p:nvPr/>
        </p:nvCxnSpPr>
        <p:spPr bwMode="auto">
          <a:xfrm>
            <a:off x="1143000" y="2362200"/>
            <a:ext cx="990600" cy="762000"/>
          </a:xfrm>
          <a:prstGeom prst="bentConnector3">
            <a:avLst>
              <a:gd name="adj1" fmla="val 50000"/>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44036" name="TextBox 9"/>
          <p:cNvSpPr txBox="1">
            <a:spLocks noChangeArrowheads="1"/>
          </p:cNvSpPr>
          <p:nvPr/>
        </p:nvSpPr>
        <p:spPr bwMode="auto">
          <a:xfrm>
            <a:off x="228600" y="2057400"/>
            <a:ext cx="9032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vinyl </a:t>
            </a:r>
          </a:p>
          <a:p>
            <a:r>
              <a:rPr lang="en-US">
                <a:latin typeface="Arial" charset="0"/>
                <a:cs typeface="Arial" charset="0"/>
              </a:rPr>
              <a:t>ether</a:t>
            </a:r>
          </a:p>
        </p:txBody>
      </p:sp>
      <p:sp>
        <p:nvSpPr>
          <p:cNvPr id="44037" name="Rectangle 10"/>
          <p:cNvSpPr>
            <a:spLocks noChangeArrowheads="1"/>
          </p:cNvSpPr>
          <p:nvPr/>
        </p:nvSpPr>
        <p:spPr bwMode="auto">
          <a:xfrm>
            <a:off x="0" y="609600"/>
            <a:ext cx="2905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Ether-phospholipids</a:t>
            </a:r>
          </a:p>
        </p:txBody>
      </p:sp>
      <p:sp>
        <p:nvSpPr>
          <p:cNvPr id="44038" name="Rectangle 1"/>
          <p:cNvSpPr>
            <a:spLocks noChangeArrowheads="1"/>
          </p:cNvSpPr>
          <p:nvPr/>
        </p:nvSpPr>
        <p:spPr bwMode="auto">
          <a:xfrm>
            <a:off x="5105400" y="17463"/>
            <a:ext cx="4038600" cy="655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dirty="0">
                <a:latin typeface="Arial" charset="0"/>
                <a:cs typeface="Arial" charset="0"/>
              </a:rPr>
              <a:t>Plasmalogens are found nervous, immune, and cardiovascular tissue In human heart tissue, 30–40% of choline glycerophospholipids are plasmalogens.  Almost 30% of the glycerophospholipids in the adult human brain and up to 70% of myelin sheath ethanolamine glycerophospholipids are plasmalogens</a:t>
            </a:r>
          </a:p>
          <a:p>
            <a:endParaRPr lang="en-US" sz="2000" dirty="0">
              <a:latin typeface="Arial" charset="0"/>
              <a:cs typeface="Arial" charset="0"/>
            </a:endParaRPr>
          </a:p>
          <a:p>
            <a:r>
              <a:rPr lang="en-US" sz="2000" dirty="0">
                <a:latin typeface="Arial" charset="0"/>
                <a:cs typeface="Arial" charset="0"/>
              </a:rPr>
              <a:t>Although the functions of plasmalogens have not yet been fully elucidated, they can protect mammalian cells against the damaging effects of reactive oxygen species. They have been implicated as being signaling molecules and modulators of membrane dynamics. (Wikipedia)</a:t>
            </a:r>
          </a:p>
        </p:txBody>
      </p:sp>
    </p:spTree>
    <p:extLst>
      <p:ext uri="{BB962C8B-B14F-4D97-AF65-F5344CB8AC3E}">
        <p14:creationId xmlns:p14="http://schemas.microsoft.com/office/powerpoint/2010/main" val="3350041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57200" y="0"/>
            <a:ext cx="2614117" cy="830997"/>
          </a:xfrm>
          <a:prstGeom prst="rect">
            <a:avLst/>
          </a:prstGeom>
          <a:noFill/>
        </p:spPr>
        <p:txBody>
          <a:bodyPr wrap="none">
            <a:spAutoFit/>
          </a:bodyPr>
          <a:lstStyle/>
          <a:p>
            <a:pPr>
              <a:defRPr/>
            </a:pPr>
            <a:r>
              <a:rPr lang="en-US"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Archaea</a:t>
            </a: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61443" name="TextBox 3"/>
          <p:cNvSpPr txBox="1">
            <a:spLocks noChangeArrowheads="1"/>
          </p:cNvSpPr>
          <p:nvPr/>
        </p:nvSpPr>
        <p:spPr bwMode="auto">
          <a:xfrm>
            <a:off x="228600" y="1600200"/>
            <a:ext cx="45720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Archaea</a:t>
            </a:r>
            <a:r>
              <a:rPr lang="en-US" dirty="0">
                <a:latin typeface="Arial" charset="0"/>
                <a:cs typeface="Arial" charset="0"/>
              </a:rPr>
              <a:t> differ from other living things in their cell membranes. Their are four fundamental differences between </a:t>
            </a:r>
            <a:r>
              <a:rPr lang="en-US" dirty="0" err="1">
                <a:latin typeface="Arial" charset="0"/>
                <a:cs typeface="Arial" charset="0"/>
              </a:rPr>
              <a:t>archaeal</a:t>
            </a:r>
            <a:r>
              <a:rPr lang="en-US" dirty="0">
                <a:latin typeface="Arial" charset="0"/>
                <a:cs typeface="Arial" charset="0"/>
              </a:rPr>
              <a:t> membranes and those of bacterial and eukaryotic cells: (1) chirality of glycerol, (2) ether versus ester linkage, (3) </a:t>
            </a:r>
            <a:r>
              <a:rPr lang="en-US" dirty="0" err="1">
                <a:latin typeface="Arial" charset="0"/>
                <a:cs typeface="Arial" charset="0"/>
              </a:rPr>
              <a:t>isoprenoid</a:t>
            </a:r>
            <a:r>
              <a:rPr lang="en-US" dirty="0">
                <a:latin typeface="Arial" charset="0"/>
                <a:cs typeface="Arial" charset="0"/>
              </a:rPr>
              <a:t> versus fatty acid chains, and (4) branching of side chains.</a:t>
            </a:r>
          </a:p>
        </p:txBody>
      </p:sp>
      <p:sp>
        <p:nvSpPr>
          <p:cNvPr id="61444" name="Rectangle 4"/>
          <p:cNvSpPr>
            <a:spLocks noChangeArrowheads="1"/>
          </p:cNvSpPr>
          <p:nvPr/>
        </p:nvSpPr>
        <p:spPr bwMode="auto">
          <a:xfrm>
            <a:off x="4876800" y="6324600"/>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latin typeface="Arial" charset="0"/>
              </a:rPr>
              <a:t>http://www.ucmp.berkeley.edu/archaea/archaeamm.html</a:t>
            </a:r>
          </a:p>
        </p:txBody>
      </p:sp>
    </p:spTree>
    <p:extLst>
      <p:ext uri="{BB962C8B-B14F-4D97-AF65-F5344CB8AC3E}">
        <p14:creationId xmlns:p14="http://schemas.microsoft.com/office/powerpoint/2010/main" val="70455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5A0269-D196-2F8F-8950-CDE1D7EC0179}"/>
              </a:ext>
            </a:extLst>
          </p:cNvPr>
          <p:cNvSpPr txBox="1"/>
          <p:nvPr/>
        </p:nvSpPr>
        <p:spPr>
          <a:xfrm>
            <a:off x="381000" y="533400"/>
            <a:ext cx="8534400" cy="4893647"/>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Hydrotrope</a:t>
            </a:r>
            <a:r>
              <a:rPr lang="en-US" dirty="0">
                <a:latin typeface="Calibri" panose="020F0502020204030204" pitchFamily="34" charset="0"/>
                <a:cs typeface="Calibri" panose="020F0502020204030204" pitchFamily="34" charset="0"/>
              </a:rPr>
              <a:t> v Surfactant</a:t>
            </a:r>
          </a:p>
          <a:p>
            <a:endParaRPr lang="en-US" sz="1800" dirty="0">
              <a:latin typeface="Calibri" panose="020F0502020204030204" pitchFamily="34" charset="0"/>
              <a:cs typeface="Calibri" panose="020F0502020204030204" pitchFamily="34" charset="0"/>
            </a:endParaRPr>
          </a:p>
          <a:p>
            <a:r>
              <a:rPr lang="en-US" sz="1800" b="1"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a:t>
            </a:r>
          </a:p>
          <a:p>
            <a:pPr marL="979488"/>
            <a:r>
              <a:rPr lang="en-US" sz="1800" dirty="0">
                <a:latin typeface="Calibri" panose="020F0502020204030204" pitchFamily="34" charset="0"/>
                <a:cs typeface="Calibri" panose="020F0502020204030204" pitchFamily="34" charset="0"/>
              </a:rPr>
              <a:t>Amphiphiles with high HLB (hydrophilic/lipophilic balance). </a:t>
            </a:r>
          </a:p>
          <a:p>
            <a:pPr marL="979488"/>
            <a:r>
              <a:rPr lang="en-US" sz="1800"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typically have small tails.  </a:t>
            </a:r>
            <a:r>
              <a:rPr lang="en-US" sz="1800"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don’t form assemblies (except a high </a:t>
            </a:r>
            <a:r>
              <a:rPr lang="en-US" sz="1800" dirty="0" err="1">
                <a:latin typeface="Calibri" panose="020F0502020204030204" pitchFamily="34" charset="0"/>
                <a:cs typeface="Calibri" panose="020F0502020204030204" pitchFamily="34" charset="0"/>
              </a:rPr>
              <a:t>concetration</a:t>
            </a:r>
            <a:r>
              <a:rPr lang="en-US" sz="1800" dirty="0">
                <a:latin typeface="Calibri" panose="020F0502020204030204" pitchFamily="34" charset="0"/>
                <a:cs typeface="Calibri" panose="020F0502020204030204" pitchFamily="34" charset="0"/>
              </a:rPr>
              <a:t>) but do increase solubilities of hydrophobic molecules in water.</a:t>
            </a:r>
          </a:p>
          <a:p>
            <a:endParaRPr lang="en-US" sz="1800"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Surfactants</a:t>
            </a:r>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	 Amphiphiles with low HLB (hydrophilic/lipophilic balance). </a:t>
            </a:r>
          </a:p>
          <a:p>
            <a:r>
              <a:rPr lang="en-US" sz="1800" dirty="0">
                <a:latin typeface="Calibri" panose="020F0502020204030204" pitchFamily="34" charset="0"/>
                <a:cs typeface="Calibri" panose="020F0502020204030204" pitchFamily="34" charset="0"/>
              </a:rPr>
              <a:t>	Surfactants typically have long alkyl tails (C8–C20).</a:t>
            </a: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1AA5BCB0-F759-3CD9-86D1-08271FB1F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514600"/>
            <a:ext cx="1801395" cy="1244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ace-filling model of the sodium dodecyl sulfate crystal">
            <a:extLst>
              <a:ext uri="{FF2B5EF4-FFF2-40B4-BE49-F238E27FC236}">
                <a16:creationId xmlns:a16="http://schemas.microsoft.com/office/drawing/2014/main" id="{CDC4538C-7263-F8AF-BAC5-AE3BAC7AD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307" y="4903089"/>
            <a:ext cx="3911600" cy="83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67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0FE99-3453-11CF-DC81-0757EB55A0F7}"/>
              </a:ext>
            </a:extLst>
          </p:cNvPr>
          <p:cNvPicPr>
            <a:picLocks noChangeAspect="1"/>
          </p:cNvPicPr>
          <p:nvPr/>
        </p:nvPicPr>
        <p:blipFill>
          <a:blip r:embed="rId2"/>
          <a:stretch>
            <a:fillRect/>
          </a:stretch>
        </p:blipFill>
        <p:spPr>
          <a:xfrm>
            <a:off x="0" y="422656"/>
            <a:ext cx="9144000" cy="5089358"/>
          </a:xfrm>
          <a:prstGeom prst="rect">
            <a:avLst/>
          </a:prstGeom>
        </p:spPr>
      </p:pic>
    </p:spTree>
    <p:extLst>
      <p:ext uri="{BB962C8B-B14F-4D97-AF65-F5344CB8AC3E}">
        <p14:creationId xmlns:p14="http://schemas.microsoft.com/office/powerpoint/2010/main" val="182860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pace-filling model of the sodium dodecyl sulfate crystal">
            <a:extLst>
              <a:ext uri="{FF2B5EF4-FFF2-40B4-BE49-F238E27FC236}">
                <a16:creationId xmlns:a16="http://schemas.microsoft.com/office/drawing/2014/main" id="{A84D21A4-08B6-2500-4191-D33E67C30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895600"/>
            <a:ext cx="8128000" cy="172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88B8EF-3014-9F0C-AF8A-2D40A7D2D79C}"/>
              </a:ext>
            </a:extLst>
          </p:cNvPr>
          <p:cNvSpPr/>
          <p:nvPr/>
        </p:nvSpPr>
        <p:spPr>
          <a:xfrm>
            <a:off x="152400" y="397741"/>
            <a:ext cx="3837292" cy="461665"/>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Amphiphiles</a:t>
            </a:r>
            <a:endParaRPr lang="en-US" dirty="0"/>
          </a:p>
        </p:txBody>
      </p:sp>
      <p:pic>
        <p:nvPicPr>
          <p:cNvPr id="1030" name="Picture 6" descr="Anionic Surfactant - an overview | ScienceDirect Topics">
            <a:extLst>
              <a:ext uri="{FF2B5EF4-FFF2-40B4-BE49-F238E27FC236}">
                <a16:creationId xmlns:a16="http://schemas.microsoft.com/office/drawing/2014/main" id="{70180BAD-F825-2F82-552B-901B2FB7B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5" y="1219200"/>
            <a:ext cx="9144000"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17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09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34926"/>
            <a:ext cx="5584825" cy="555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TextBox 1"/>
          <p:cNvSpPr txBox="1">
            <a:spLocks noChangeArrowheads="1"/>
          </p:cNvSpPr>
          <p:nvPr/>
        </p:nvSpPr>
        <p:spPr bwMode="auto">
          <a:xfrm>
            <a:off x="5486400" y="3886200"/>
            <a:ext cx="35092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single-tailed amphipaths</a:t>
            </a:r>
          </a:p>
        </p:txBody>
      </p:sp>
      <p:sp>
        <p:nvSpPr>
          <p:cNvPr id="2" name="TextBox 1">
            <a:extLst>
              <a:ext uri="{FF2B5EF4-FFF2-40B4-BE49-F238E27FC236}">
                <a16:creationId xmlns:a16="http://schemas.microsoft.com/office/drawing/2014/main" id="{E51FB14B-DB54-DCD8-D90D-505F4E694BC7}"/>
              </a:ext>
            </a:extLst>
          </p:cNvPr>
          <p:cNvSpPr txBox="1"/>
          <p:nvPr/>
        </p:nvSpPr>
        <p:spPr>
          <a:xfrm>
            <a:off x="685800" y="265112"/>
            <a:ext cx="7806753"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shape of an amphiphile determines the type of assembly</a:t>
            </a:r>
          </a:p>
        </p:txBody>
      </p:sp>
    </p:spTree>
    <p:extLst>
      <p:ext uri="{BB962C8B-B14F-4D97-AF65-F5344CB8AC3E}">
        <p14:creationId xmlns:p14="http://schemas.microsoft.com/office/powerpoint/2010/main" val="2729465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09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8800"/>
            <a:ext cx="8531225"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9-14</a:t>
            </a:r>
          </a:p>
        </p:txBody>
      </p:sp>
      <p:sp>
        <p:nvSpPr>
          <p:cNvPr id="6" name="TextBox 1">
            <a:extLst>
              <a:ext uri="{FF2B5EF4-FFF2-40B4-BE49-F238E27FC236}">
                <a16:creationId xmlns:a16="http://schemas.microsoft.com/office/drawing/2014/main" id="{94D3615C-C6B9-2AA5-C2BC-EDACD719E982}"/>
              </a:ext>
            </a:extLst>
          </p:cNvPr>
          <p:cNvSpPr txBox="1">
            <a:spLocks noChangeArrowheads="1"/>
          </p:cNvSpPr>
          <p:nvPr/>
        </p:nvSpPr>
        <p:spPr bwMode="auto">
          <a:xfrm>
            <a:off x="4724400" y="478536"/>
            <a:ext cx="31822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two-tailed amphipaths</a:t>
            </a:r>
          </a:p>
        </p:txBody>
      </p:sp>
    </p:spTree>
    <p:extLst>
      <p:ext uri="{BB962C8B-B14F-4D97-AF65-F5344CB8AC3E}">
        <p14:creationId xmlns:p14="http://schemas.microsoft.com/office/powerpoint/2010/main" val="401672004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18385</TotalTime>
  <Words>1818</Words>
  <Application>Microsoft Macintosh PowerPoint</Application>
  <PresentationFormat>On-screen Show (4:3)</PresentationFormat>
  <Paragraphs>239</Paragraphs>
  <Slides>44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Symbol</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454</cp:revision>
  <dcterms:created xsi:type="dcterms:W3CDTF">2011-03-13T14:05:24Z</dcterms:created>
  <dcterms:modified xsi:type="dcterms:W3CDTF">2023-04-11T13:13:56Z</dcterms:modified>
  <cp:category/>
</cp:coreProperties>
</file>