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5"/>
  </p:notesMasterIdLst>
  <p:sldIdLst>
    <p:sldId id="380" r:id="rId2"/>
    <p:sldId id="962" r:id="rId3"/>
    <p:sldId id="961" r:id="rId4"/>
    <p:sldId id="960" r:id="rId5"/>
    <p:sldId id="354" r:id="rId6"/>
    <p:sldId id="933" r:id="rId7"/>
    <p:sldId id="959" r:id="rId8"/>
    <p:sldId id="958" r:id="rId9"/>
    <p:sldId id="295" r:id="rId10"/>
    <p:sldId id="358" r:id="rId11"/>
    <p:sldId id="341" r:id="rId12"/>
    <p:sldId id="276" r:id="rId13"/>
    <p:sldId id="368" r:id="rId14"/>
    <p:sldId id="364" r:id="rId15"/>
    <p:sldId id="366" r:id="rId16"/>
    <p:sldId id="268" r:id="rId17"/>
    <p:sldId id="347" r:id="rId18"/>
    <p:sldId id="269" r:id="rId19"/>
    <p:sldId id="277" r:id="rId20"/>
    <p:sldId id="279" r:id="rId21"/>
    <p:sldId id="280" r:id="rId22"/>
    <p:sldId id="342" r:id="rId23"/>
    <p:sldId id="343" r:id="rId24"/>
    <p:sldId id="349" r:id="rId25"/>
    <p:sldId id="292" r:id="rId26"/>
    <p:sldId id="353" r:id="rId27"/>
    <p:sldId id="359" r:id="rId28"/>
    <p:sldId id="363" r:id="rId29"/>
    <p:sldId id="285" r:id="rId30"/>
    <p:sldId id="291" r:id="rId31"/>
    <p:sldId id="351" r:id="rId32"/>
    <p:sldId id="294" r:id="rId33"/>
    <p:sldId id="355" r:id="rId34"/>
    <p:sldId id="338" r:id="rId35"/>
    <p:sldId id="297" r:id="rId36"/>
    <p:sldId id="339" r:id="rId37"/>
    <p:sldId id="298" r:id="rId38"/>
    <p:sldId id="299" r:id="rId39"/>
    <p:sldId id="352" r:id="rId40"/>
    <p:sldId id="300" r:id="rId41"/>
    <p:sldId id="301" r:id="rId42"/>
    <p:sldId id="302" r:id="rId43"/>
    <p:sldId id="303" r:id="rId44"/>
    <p:sldId id="305" r:id="rId45"/>
    <p:sldId id="306" r:id="rId46"/>
    <p:sldId id="307" r:id="rId47"/>
    <p:sldId id="308" r:id="rId48"/>
    <p:sldId id="357" r:id="rId49"/>
    <p:sldId id="340"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262" r:id="rId65"/>
    <p:sldId id="263" r:id="rId66"/>
    <p:sldId id="264" r:id="rId67"/>
    <p:sldId id="265"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83" r:id="rId84"/>
    <p:sldId id="260" r:id="rId85"/>
    <p:sldId id="270" r:id="rId86"/>
    <p:sldId id="274" r:id="rId87"/>
    <p:sldId id="348" r:id="rId88"/>
    <p:sldId id="286" r:id="rId89"/>
    <p:sldId id="287" r:id="rId90"/>
    <p:sldId id="356" r:id="rId91"/>
    <p:sldId id="288" r:id="rId92"/>
    <p:sldId id="289" r:id="rId93"/>
    <p:sldId id="290" r:id="rId9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4"/>
    <p:restoredTop sz="94596"/>
  </p:normalViewPr>
  <p:slideViewPr>
    <p:cSldViewPr>
      <p:cViewPr varScale="1">
        <p:scale>
          <a:sx n="109" d="100"/>
          <a:sy n="109" d="100"/>
        </p:scale>
        <p:origin x="192" y="5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F1A94F58-E0A2-424A-867E-231404E0AF1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1" name="Rectangle 3">
            <a:extLst>
              <a:ext uri="{FF2B5EF4-FFF2-40B4-BE49-F238E27FC236}">
                <a16:creationId xmlns:a16="http://schemas.microsoft.com/office/drawing/2014/main" id="{697278D0-D536-A64D-B317-2ADAF62D52C0}"/>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8EF8B4E4-7735-BF45-BC10-AFAE5BBE6E8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a:extLst>
              <a:ext uri="{FF2B5EF4-FFF2-40B4-BE49-F238E27FC236}">
                <a16:creationId xmlns:a16="http://schemas.microsoft.com/office/drawing/2014/main" id="{6871AAE0-F638-944E-8AC3-41579982D87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a:extLst>
              <a:ext uri="{FF2B5EF4-FFF2-40B4-BE49-F238E27FC236}">
                <a16:creationId xmlns:a16="http://schemas.microsoft.com/office/drawing/2014/main" id="{7EB42326-4F00-EA4D-A3B3-627A9278D35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5" name="Rectangle 7">
            <a:extLst>
              <a:ext uri="{FF2B5EF4-FFF2-40B4-BE49-F238E27FC236}">
                <a16:creationId xmlns:a16="http://schemas.microsoft.com/office/drawing/2014/main" id="{3BA43842-4709-C346-AC6C-6463EB26482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2993AE8-2B9F-8141-A1E9-DE2A698147E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175494AA-6555-1C45-B13F-FEA3C8637D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784E8B-3ED4-B640-8A89-C14593E81243}" type="slidenum">
              <a:rPr lang="en-US" altLang="en-US" sz="1200"/>
              <a:pPr/>
              <a:t>5</a:t>
            </a:fld>
            <a:endParaRPr lang="en-US" altLang="en-US" sz="1200"/>
          </a:p>
        </p:txBody>
      </p:sp>
      <p:sp>
        <p:nvSpPr>
          <p:cNvPr id="52226" name="Rectangle 2">
            <a:extLst>
              <a:ext uri="{FF2B5EF4-FFF2-40B4-BE49-F238E27FC236}">
                <a16:creationId xmlns:a16="http://schemas.microsoft.com/office/drawing/2014/main" id="{47D99A67-0BAA-7341-950A-DA926CED7B3E}"/>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4315D979-F4AA-AF4E-B050-D1B2E0801D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412039AD-3827-614A-96EA-EDFEE55683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513D496-C395-1744-B134-1A2C224CFFE7}" type="slidenum">
              <a:rPr lang="en-US" altLang="en-US" sz="1200"/>
              <a:pPr/>
              <a:t>18</a:t>
            </a:fld>
            <a:endParaRPr lang="en-US" altLang="en-US" sz="1200"/>
          </a:p>
        </p:txBody>
      </p:sp>
      <p:sp>
        <p:nvSpPr>
          <p:cNvPr id="23554" name="Rectangle 2">
            <a:extLst>
              <a:ext uri="{FF2B5EF4-FFF2-40B4-BE49-F238E27FC236}">
                <a16:creationId xmlns:a16="http://schemas.microsoft.com/office/drawing/2014/main" id="{60B9CBC1-1403-2643-8499-0C19B0F7BE87}"/>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980E2E79-38F9-984E-9ADC-5C0BD1CA54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C08CEC11-96A4-AA48-B389-2944B6230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3889CDC-F95A-CA49-9F79-A565179BAA55}" type="slidenum">
              <a:rPr lang="en-US" altLang="en-US" sz="1200"/>
              <a:pPr/>
              <a:t>19</a:t>
            </a:fld>
            <a:endParaRPr lang="en-US" altLang="en-US" sz="1200"/>
          </a:p>
        </p:txBody>
      </p:sp>
      <p:sp>
        <p:nvSpPr>
          <p:cNvPr id="37890" name="Rectangle 2">
            <a:extLst>
              <a:ext uri="{FF2B5EF4-FFF2-40B4-BE49-F238E27FC236}">
                <a16:creationId xmlns:a16="http://schemas.microsoft.com/office/drawing/2014/main" id="{F5E0CFE9-3E32-084E-9709-B01566BA816E}"/>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78CD1E23-CC08-EC4B-A49D-7AC78A36C1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CE1EA7E-6BEF-1A4D-8901-DEBC346D74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D866A9F-BE48-8B43-9F32-5435689665A7}" type="slidenum">
              <a:rPr lang="en-US" altLang="en-US" sz="1200"/>
              <a:pPr/>
              <a:t>20</a:t>
            </a:fld>
            <a:endParaRPr lang="en-US" altLang="en-US" sz="1200"/>
          </a:p>
        </p:txBody>
      </p:sp>
      <p:sp>
        <p:nvSpPr>
          <p:cNvPr id="39938" name="Rectangle 2">
            <a:extLst>
              <a:ext uri="{FF2B5EF4-FFF2-40B4-BE49-F238E27FC236}">
                <a16:creationId xmlns:a16="http://schemas.microsoft.com/office/drawing/2014/main" id="{D354C632-AF11-484A-AD21-97A3571B2EFE}"/>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E875403D-3802-2343-A729-7510A5B626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554547E1-7867-7546-8923-6BDC7D802A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408F7C0-4DB6-C849-8C62-75ACF48BC46F}" type="slidenum">
              <a:rPr lang="en-US" altLang="en-US" sz="1200"/>
              <a:pPr/>
              <a:t>21</a:t>
            </a:fld>
            <a:endParaRPr lang="en-US" altLang="en-US" sz="1200"/>
          </a:p>
        </p:txBody>
      </p:sp>
      <p:sp>
        <p:nvSpPr>
          <p:cNvPr id="41986" name="Rectangle 2">
            <a:extLst>
              <a:ext uri="{FF2B5EF4-FFF2-40B4-BE49-F238E27FC236}">
                <a16:creationId xmlns:a16="http://schemas.microsoft.com/office/drawing/2014/main" id="{A0EC3058-A255-3D4A-BF88-3694B195FA8F}"/>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C0DA5FE3-1AC8-E948-AD87-384118A342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DDEAD599-8B05-3B49-9388-7D4342E027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D112D08-11BE-DE46-ACE5-608A6C9CAB06}" type="slidenum">
              <a:rPr lang="en-US" altLang="en-US" sz="1200"/>
              <a:pPr/>
              <a:t>22</a:t>
            </a:fld>
            <a:endParaRPr lang="en-US" altLang="en-US" sz="1200"/>
          </a:p>
        </p:txBody>
      </p:sp>
      <p:sp>
        <p:nvSpPr>
          <p:cNvPr id="44034" name="Rectangle 2">
            <a:extLst>
              <a:ext uri="{FF2B5EF4-FFF2-40B4-BE49-F238E27FC236}">
                <a16:creationId xmlns:a16="http://schemas.microsoft.com/office/drawing/2014/main" id="{B171E092-AF2C-AC4D-92BC-CD653929D7A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D8F1EC9D-C825-984E-9C76-5DF61C15F5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AE697DFC-97D4-0548-9F89-16EBF1C6B8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F6E443E-C45D-034F-95A8-CEB72B401B4D}" type="slidenum">
              <a:rPr lang="en-US" altLang="en-US" sz="1200"/>
              <a:pPr/>
              <a:t>23</a:t>
            </a:fld>
            <a:endParaRPr lang="en-US" altLang="en-US" sz="1200"/>
          </a:p>
        </p:txBody>
      </p:sp>
      <p:sp>
        <p:nvSpPr>
          <p:cNvPr id="46082" name="Rectangle 2">
            <a:extLst>
              <a:ext uri="{FF2B5EF4-FFF2-40B4-BE49-F238E27FC236}">
                <a16:creationId xmlns:a16="http://schemas.microsoft.com/office/drawing/2014/main" id="{4D711D73-6B92-6846-968E-7E6233D3EC17}"/>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3A62D278-07DB-064B-8790-679D58DDC1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BB446FEC-AD3F-1940-BAEC-90FA3BC54B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6FBD3A8-7FC8-AA43-8B17-3052E6136362}" type="slidenum">
              <a:rPr lang="en-US" altLang="en-US" sz="1200"/>
              <a:pPr/>
              <a:t>24</a:t>
            </a:fld>
            <a:endParaRPr lang="en-US" altLang="en-US" sz="1200"/>
          </a:p>
        </p:txBody>
      </p:sp>
      <p:sp>
        <p:nvSpPr>
          <p:cNvPr id="48130" name="Rectangle 2">
            <a:extLst>
              <a:ext uri="{FF2B5EF4-FFF2-40B4-BE49-F238E27FC236}">
                <a16:creationId xmlns:a16="http://schemas.microsoft.com/office/drawing/2014/main" id="{E7914EA9-ADD9-8E42-8FA4-C84E7E3D9B74}"/>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8585D2C2-B85D-B045-B093-EE38C05EEB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0E78CBE4-BF40-F747-98F6-3B38E83C4C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79E0272-72B2-2943-A6AA-850D71A334EF}" type="slidenum">
              <a:rPr lang="en-US" altLang="en-US" sz="1200"/>
              <a:pPr/>
              <a:t>25</a:t>
            </a:fld>
            <a:endParaRPr lang="en-US" altLang="en-US" sz="1200"/>
          </a:p>
        </p:txBody>
      </p:sp>
      <p:sp>
        <p:nvSpPr>
          <p:cNvPr id="80898" name="Rectangle 2">
            <a:extLst>
              <a:ext uri="{FF2B5EF4-FFF2-40B4-BE49-F238E27FC236}">
                <a16:creationId xmlns:a16="http://schemas.microsoft.com/office/drawing/2014/main" id="{5629B721-7CD5-0545-85A7-E75170150CCE}"/>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F0EEC16C-E1DC-8147-8FBA-12053DDBD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758783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8086DAD-CE0A-B24C-9BD7-19F34F3AB5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91295BC-9320-F344-BD92-6DEE3BF86A2F}" type="slidenum">
              <a:rPr lang="en-US" altLang="en-US" sz="1200"/>
              <a:pPr/>
              <a:t>26</a:t>
            </a:fld>
            <a:endParaRPr lang="en-US" altLang="en-US" sz="1200"/>
          </a:p>
        </p:txBody>
      </p:sp>
      <p:sp>
        <p:nvSpPr>
          <p:cNvPr id="54274" name="Rectangle 2">
            <a:extLst>
              <a:ext uri="{FF2B5EF4-FFF2-40B4-BE49-F238E27FC236}">
                <a16:creationId xmlns:a16="http://schemas.microsoft.com/office/drawing/2014/main" id="{B6EDE15D-1819-6340-A0ED-DCE24871689A}"/>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1D90620A-0210-1346-9264-ED65CDF2A0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580B718-7393-B344-B17E-DD089E171C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01B71F4-20EE-0D42-95F2-5EF24CB26164}" type="slidenum">
              <a:rPr lang="en-US" altLang="en-US" sz="1200"/>
              <a:pPr/>
              <a:t>27</a:t>
            </a:fld>
            <a:endParaRPr lang="en-US" altLang="en-US" sz="1200"/>
          </a:p>
        </p:txBody>
      </p:sp>
      <p:sp>
        <p:nvSpPr>
          <p:cNvPr id="56322" name="Rectangle 2">
            <a:extLst>
              <a:ext uri="{FF2B5EF4-FFF2-40B4-BE49-F238E27FC236}">
                <a16:creationId xmlns:a16="http://schemas.microsoft.com/office/drawing/2014/main" id="{ADF0919B-5F20-7044-954B-089B130A44F3}"/>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09636E91-3178-4A4B-A0F2-2BA503B96A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93AE8-2B9F-8141-A1E9-DE2A698147E2}" type="slidenum">
              <a:rPr lang="en-US" altLang="en-US" smtClean="0"/>
              <a:pPr/>
              <a:t>7</a:t>
            </a:fld>
            <a:endParaRPr lang="en-US" altLang="en-US"/>
          </a:p>
        </p:txBody>
      </p:sp>
    </p:spTree>
    <p:extLst>
      <p:ext uri="{BB962C8B-B14F-4D97-AF65-F5344CB8AC3E}">
        <p14:creationId xmlns:p14="http://schemas.microsoft.com/office/powerpoint/2010/main" val="620676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98083EBA-E7F9-BD49-8737-744B99A70F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EB3FAEE-659E-6944-9183-0632F7283C50}" type="slidenum">
              <a:rPr lang="en-US" altLang="en-US" sz="1200"/>
              <a:pPr/>
              <a:t>29</a:t>
            </a:fld>
            <a:endParaRPr lang="en-US" altLang="en-US" sz="1200"/>
          </a:p>
        </p:txBody>
      </p:sp>
      <p:sp>
        <p:nvSpPr>
          <p:cNvPr id="64514" name="Rectangle 2">
            <a:extLst>
              <a:ext uri="{FF2B5EF4-FFF2-40B4-BE49-F238E27FC236}">
                <a16:creationId xmlns:a16="http://schemas.microsoft.com/office/drawing/2014/main" id="{2A870817-5D1F-EE48-A4AC-21B53B8444EA}"/>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F0856D22-0AE8-FE4B-8365-6183D9E84F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2092A6E2-0DD5-FC49-97E3-71CFDDC854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2ECB11D-029C-4F4D-8DE3-5307BDBB8110}" type="slidenum">
              <a:rPr lang="en-US" altLang="en-US" sz="1200"/>
              <a:pPr/>
              <a:t>30</a:t>
            </a:fld>
            <a:endParaRPr lang="en-US" altLang="en-US" sz="1200"/>
          </a:p>
        </p:txBody>
      </p:sp>
      <p:sp>
        <p:nvSpPr>
          <p:cNvPr id="78850" name="Rectangle 2">
            <a:extLst>
              <a:ext uri="{FF2B5EF4-FFF2-40B4-BE49-F238E27FC236}">
                <a16:creationId xmlns:a16="http://schemas.microsoft.com/office/drawing/2014/main" id="{AD4DC1CC-9990-3B43-A4BD-9624F3E030DA}"/>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028617A5-5515-F142-BC4B-91AB5D8507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8964D9BE-C047-6D44-B22E-3C48B9858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D08669C-BD62-9841-9073-2B76BD115628}" type="slidenum">
              <a:rPr lang="en-US" altLang="en-US" sz="1200"/>
              <a:pPr/>
              <a:t>31</a:t>
            </a:fld>
            <a:endParaRPr lang="en-US" altLang="en-US" sz="1200"/>
          </a:p>
        </p:txBody>
      </p:sp>
      <p:sp>
        <p:nvSpPr>
          <p:cNvPr id="82946" name="Rectangle 2">
            <a:extLst>
              <a:ext uri="{FF2B5EF4-FFF2-40B4-BE49-F238E27FC236}">
                <a16:creationId xmlns:a16="http://schemas.microsoft.com/office/drawing/2014/main" id="{931D62EF-AF6D-3A4A-A398-653C1DF64318}"/>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17B9A095-4728-8944-BF5D-E99220E09E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C882147B-ABF4-0C49-B2A1-887E80FBC5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FF4458B-6640-5243-AA88-CDE71AD68756}" type="slidenum">
              <a:rPr lang="en-US" altLang="en-US" sz="1200"/>
              <a:pPr/>
              <a:t>32</a:t>
            </a:fld>
            <a:endParaRPr lang="en-US" altLang="en-US" sz="1200"/>
          </a:p>
        </p:txBody>
      </p:sp>
      <p:sp>
        <p:nvSpPr>
          <p:cNvPr id="84994" name="Rectangle 2">
            <a:extLst>
              <a:ext uri="{FF2B5EF4-FFF2-40B4-BE49-F238E27FC236}">
                <a16:creationId xmlns:a16="http://schemas.microsoft.com/office/drawing/2014/main" id="{773093ED-1003-F044-A0DC-DC35A3162BF8}"/>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E4C51116-E45B-5241-9C99-32F5D144FC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C40D5CA7-C233-8244-AA83-09530D1110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982159F-BF92-224E-9700-7DD3E63DB28A}" type="slidenum">
              <a:rPr lang="en-US" altLang="en-US" sz="1200"/>
              <a:pPr/>
              <a:t>33</a:t>
            </a:fld>
            <a:endParaRPr lang="en-US" altLang="en-US" sz="1200"/>
          </a:p>
        </p:txBody>
      </p:sp>
      <p:sp>
        <p:nvSpPr>
          <p:cNvPr id="89090" name="Rectangle 2">
            <a:extLst>
              <a:ext uri="{FF2B5EF4-FFF2-40B4-BE49-F238E27FC236}">
                <a16:creationId xmlns:a16="http://schemas.microsoft.com/office/drawing/2014/main" id="{25F84AE2-29FA-B143-AB3C-056FB32A83B2}"/>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37C20718-EC4E-2A4F-A714-F2E97D88EE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584440A-6821-3B4D-B6C1-808B8A84FE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CC5F497-F431-F74F-A8CA-441C0135C786}" type="slidenum">
              <a:rPr lang="en-US" altLang="en-US" sz="1200"/>
              <a:pPr/>
              <a:t>34</a:t>
            </a:fld>
            <a:endParaRPr lang="en-US" altLang="en-US" sz="1200"/>
          </a:p>
        </p:txBody>
      </p:sp>
      <p:sp>
        <p:nvSpPr>
          <p:cNvPr id="91138" name="Rectangle 2">
            <a:extLst>
              <a:ext uri="{FF2B5EF4-FFF2-40B4-BE49-F238E27FC236}">
                <a16:creationId xmlns:a16="http://schemas.microsoft.com/office/drawing/2014/main" id="{74EE90EA-748E-0445-B48E-9CA1C52FA152}"/>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49E0BE16-5E7D-4D40-A30A-C4FFF99B5A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0E1A8BDD-D716-ED41-A06B-7C45FF51F2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985F21F-98B6-9040-B42D-21DFFFDD009F}" type="slidenum">
              <a:rPr lang="en-US" altLang="en-US" sz="1200"/>
              <a:pPr/>
              <a:t>35</a:t>
            </a:fld>
            <a:endParaRPr lang="en-US" altLang="en-US" sz="1200"/>
          </a:p>
        </p:txBody>
      </p:sp>
      <p:sp>
        <p:nvSpPr>
          <p:cNvPr id="93186" name="Rectangle 2">
            <a:extLst>
              <a:ext uri="{FF2B5EF4-FFF2-40B4-BE49-F238E27FC236}">
                <a16:creationId xmlns:a16="http://schemas.microsoft.com/office/drawing/2014/main" id="{91C3F95E-E920-7240-93D2-E342938B5F5D}"/>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6AF1B0EB-6CD4-9A4D-A099-26E44F803D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BB8FFE56-C44D-A746-BB36-D56843956F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A77B041-8B35-3943-A3BC-1D717AC63D9E}" type="slidenum">
              <a:rPr lang="en-US" altLang="en-US" sz="1200"/>
              <a:pPr/>
              <a:t>36</a:t>
            </a:fld>
            <a:endParaRPr lang="en-US" altLang="en-US" sz="1200"/>
          </a:p>
        </p:txBody>
      </p:sp>
      <p:sp>
        <p:nvSpPr>
          <p:cNvPr id="95234" name="Rectangle 2">
            <a:extLst>
              <a:ext uri="{FF2B5EF4-FFF2-40B4-BE49-F238E27FC236}">
                <a16:creationId xmlns:a16="http://schemas.microsoft.com/office/drawing/2014/main" id="{5EA9C5E8-591D-D64C-85EF-96EBF1957C92}"/>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E8B1D432-A367-384F-AC95-02A5FEAF1D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2D3CAFDD-6F2C-1D49-A961-89CC813327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3982E5-EC93-6C4D-B69F-76BCDA7F6808}" type="slidenum">
              <a:rPr lang="en-US" altLang="en-US" sz="1200"/>
              <a:pPr/>
              <a:t>37</a:t>
            </a:fld>
            <a:endParaRPr lang="en-US" altLang="en-US" sz="1200"/>
          </a:p>
        </p:txBody>
      </p:sp>
      <p:sp>
        <p:nvSpPr>
          <p:cNvPr id="97282" name="Rectangle 2">
            <a:extLst>
              <a:ext uri="{FF2B5EF4-FFF2-40B4-BE49-F238E27FC236}">
                <a16:creationId xmlns:a16="http://schemas.microsoft.com/office/drawing/2014/main" id="{E1AF903F-9AF4-B84B-AF8A-17AAC7AF39A1}"/>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DFCC1821-AAD1-664C-B636-208794930E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315081DA-7A30-2C46-A7C6-9157D0C2C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EA262DF-EF37-E947-9A08-379BBFA1AC18}" type="slidenum">
              <a:rPr lang="en-US" altLang="en-US" sz="1200"/>
              <a:pPr/>
              <a:t>38</a:t>
            </a:fld>
            <a:endParaRPr lang="en-US" altLang="en-US" sz="1200"/>
          </a:p>
        </p:txBody>
      </p:sp>
      <p:sp>
        <p:nvSpPr>
          <p:cNvPr id="99330" name="Rectangle 2">
            <a:extLst>
              <a:ext uri="{FF2B5EF4-FFF2-40B4-BE49-F238E27FC236}">
                <a16:creationId xmlns:a16="http://schemas.microsoft.com/office/drawing/2014/main" id="{4B34F953-836A-2540-979B-FD7BD5C6C133}"/>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89F7C892-8B7B-3440-9D44-954BD24EAA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Translation outrageously complex, produces coded protein by very simple chemistry</a:t>
            </a:r>
          </a:p>
        </p:txBody>
      </p:sp>
      <p:sp>
        <p:nvSpPr>
          <p:cNvPr id="4" name="Slide Number Placeholder 3"/>
          <p:cNvSpPr>
            <a:spLocks noGrp="1"/>
          </p:cNvSpPr>
          <p:nvPr>
            <p:ph type="sldNum" sz="quarter" idx="5"/>
          </p:nvPr>
        </p:nvSpPr>
        <p:spPr/>
        <p:txBody>
          <a:bodyPr/>
          <a:lstStyle/>
          <a:p>
            <a:fld id="{214C2DED-DB07-F24B-A9C3-5EA4397B691C}" type="slidenum">
              <a:rPr lang="en-US" smtClean="0"/>
              <a:t>8</a:t>
            </a:fld>
            <a:endParaRPr lang="en-US"/>
          </a:p>
        </p:txBody>
      </p:sp>
    </p:spTree>
    <p:extLst>
      <p:ext uri="{BB962C8B-B14F-4D97-AF65-F5344CB8AC3E}">
        <p14:creationId xmlns:p14="http://schemas.microsoft.com/office/powerpoint/2010/main" val="826079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5B858A8D-BA58-7D48-8B48-58F630BB51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F34AA31-7EF5-CF45-97FC-0C046F4B2BAF}" type="slidenum">
              <a:rPr lang="en-US" altLang="en-US" sz="1200"/>
              <a:pPr/>
              <a:t>39</a:t>
            </a:fld>
            <a:endParaRPr lang="en-US" altLang="en-US" sz="1200"/>
          </a:p>
        </p:txBody>
      </p:sp>
      <p:sp>
        <p:nvSpPr>
          <p:cNvPr id="101378" name="Rectangle 2">
            <a:extLst>
              <a:ext uri="{FF2B5EF4-FFF2-40B4-BE49-F238E27FC236}">
                <a16:creationId xmlns:a16="http://schemas.microsoft.com/office/drawing/2014/main" id="{7067ECF0-5A7A-6C43-BC2C-1DB4CC6F7825}"/>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37168593-458D-EA49-A49C-BD1BDE29B8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F060D48D-EFA3-FA4F-8CED-B894BEED8B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CC2373B-B8F9-E64D-87EC-B36ADCE7F1E0}" type="slidenum">
              <a:rPr lang="en-US" altLang="en-US" sz="1200"/>
              <a:pPr/>
              <a:t>40</a:t>
            </a:fld>
            <a:endParaRPr lang="en-US" altLang="en-US" sz="1200"/>
          </a:p>
        </p:txBody>
      </p:sp>
      <p:sp>
        <p:nvSpPr>
          <p:cNvPr id="103426" name="Rectangle 2">
            <a:extLst>
              <a:ext uri="{FF2B5EF4-FFF2-40B4-BE49-F238E27FC236}">
                <a16:creationId xmlns:a16="http://schemas.microsoft.com/office/drawing/2014/main" id="{5D1CFCC8-9373-D74A-8FCE-23055D532D54}"/>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4BDE3266-BF56-1E4B-8F56-8F967A3A44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556A0700-6CDD-2D48-82B7-193B69AD30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B2417DA-81AD-EA41-961B-3AFEE3D85F3F}" type="slidenum">
              <a:rPr lang="en-US" altLang="en-US" sz="1200"/>
              <a:pPr/>
              <a:t>41</a:t>
            </a:fld>
            <a:endParaRPr lang="en-US" altLang="en-US" sz="1200"/>
          </a:p>
        </p:txBody>
      </p:sp>
      <p:sp>
        <p:nvSpPr>
          <p:cNvPr id="105474" name="Rectangle 2">
            <a:extLst>
              <a:ext uri="{FF2B5EF4-FFF2-40B4-BE49-F238E27FC236}">
                <a16:creationId xmlns:a16="http://schemas.microsoft.com/office/drawing/2014/main" id="{7056F70E-2D69-CF4F-9693-EA12F4DCF5A5}"/>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337D6E12-DD30-A841-A7A7-DE6D6A116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CDEAA2DC-54E9-8A48-AEDB-64E1715223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DA0D445-D4DE-344F-9E6F-8893DEAAA384}" type="slidenum">
              <a:rPr lang="en-US" altLang="en-US" sz="1200"/>
              <a:pPr/>
              <a:t>42</a:t>
            </a:fld>
            <a:endParaRPr lang="en-US" altLang="en-US" sz="1200"/>
          </a:p>
        </p:txBody>
      </p:sp>
      <p:sp>
        <p:nvSpPr>
          <p:cNvPr id="107522" name="Rectangle 2">
            <a:extLst>
              <a:ext uri="{FF2B5EF4-FFF2-40B4-BE49-F238E27FC236}">
                <a16:creationId xmlns:a16="http://schemas.microsoft.com/office/drawing/2014/main" id="{5DD3F0DA-F061-FF4B-ABBC-F8185A78A7FE}"/>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3060DDC2-FF96-3241-A1BF-A214CE36DD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1C318B8E-44B1-034D-819C-34C8F026F3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352BD1-A31B-DF4E-9C1C-D8C7281E199E}" type="slidenum">
              <a:rPr lang="en-US" altLang="en-US" sz="1200"/>
              <a:pPr/>
              <a:t>43</a:t>
            </a:fld>
            <a:endParaRPr lang="en-US" altLang="en-US" sz="1200"/>
          </a:p>
        </p:txBody>
      </p:sp>
      <p:sp>
        <p:nvSpPr>
          <p:cNvPr id="109570" name="Rectangle 2">
            <a:extLst>
              <a:ext uri="{FF2B5EF4-FFF2-40B4-BE49-F238E27FC236}">
                <a16:creationId xmlns:a16="http://schemas.microsoft.com/office/drawing/2014/main" id="{CD934EC4-35BA-1649-A6C8-6180F64EBC9B}"/>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5FB75667-6A63-7243-85EE-141D2D35A2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7AF67EF7-D4CB-6546-8B20-40DB39DAF2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1B126AF-88BE-E54F-9A98-A352461796F9}" type="slidenum">
              <a:rPr lang="en-US" altLang="en-US" sz="1200"/>
              <a:pPr/>
              <a:t>44</a:t>
            </a:fld>
            <a:endParaRPr lang="en-US" altLang="en-US" sz="1200"/>
          </a:p>
        </p:txBody>
      </p:sp>
      <p:sp>
        <p:nvSpPr>
          <p:cNvPr id="111618" name="Rectangle 2">
            <a:extLst>
              <a:ext uri="{FF2B5EF4-FFF2-40B4-BE49-F238E27FC236}">
                <a16:creationId xmlns:a16="http://schemas.microsoft.com/office/drawing/2014/main" id="{FDDB1E93-B215-8C49-8B03-7D4EA0BD2288}"/>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E1E04401-92A0-4444-BB0F-50009A6EA1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8002D6A7-342C-4547-A38C-96E9864B2E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ECD9110-29A0-C44A-98C8-E9B28B02C72B}" type="slidenum">
              <a:rPr lang="en-US" altLang="en-US" sz="1200"/>
              <a:pPr/>
              <a:t>45</a:t>
            </a:fld>
            <a:endParaRPr lang="en-US" altLang="en-US" sz="1200"/>
          </a:p>
        </p:txBody>
      </p:sp>
      <p:sp>
        <p:nvSpPr>
          <p:cNvPr id="113666" name="Rectangle 2">
            <a:extLst>
              <a:ext uri="{FF2B5EF4-FFF2-40B4-BE49-F238E27FC236}">
                <a16:creationId xmlns:a16="http://schemas.microsoft.com/office/drawing/2014/main" id="{BE951CBC-B307-9F41-94AF-B3A698A2C064}"/>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346A9A53-C8AA-5B47-B1B2-D9B0AAC0DE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F13C7744-2CEA-824A-B3C0-9B51CC64F1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9B3FB0E-FD22-8040-906C-80BC04C1642C}" type="slidenum">
              <a:rPr lang="en-US" altLang="en-US" sz="1200"/>
              <a:pPr/>
              <a:t>46</a:t>
            </a:fld>
            <a:endParaRPr lang="en-US" altLang="en-US" sz="1200"/>
          </a:p>
        </p:txBody>
      </p:sp>
      <p:sp>
        <p:nvSpPr>
          <p:cNvPr id="115714" name="Rectangle 2">
            <a:extLst>
              <a:ext uri="{FF2B5EF4-FFF2-40B4-BE49-F238E27FC236}">
                <a16:creationId xmlns:a16="http://schemas.microsoft.com/office/drawing/2014/main" id="{A2DAD047-733F-F642-BFCD-C3E66B7723CE}"/>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F10FAA66-386B-4541-B36B-DACFF3DB2F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0839179A-1C47-9546-BDA1-C486E10F62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A9BF7AB-1F47-704C-8116-6A9E2126E028}" type="slidenum">
              <a:rPr lang="en-US" altLang="en-US" sz="1200"/>
              <a:pPr/>
              <a:t>47</a:t>
            </a:fld>
            <a:endParaRPr lang="en-US" altLang="en-US" sz="1200"/>
          </a:p>
        </p:txBody>
      </p:sp>
      <p:sp>
        <p:nvSpPr>
          <p:cNvPr id="117762" name="Rectangle 2">
            <a:extLst>
              <a:ext uri="{FF2B5EF4-FFF2-40B4-BE49-F238E27FC236}">
                <a16:creationId xmlns:a16="http://schemas.microsoft.com/office/drawing/2014/main" id="{74D7603B-9294-B141-80EB-2B1E1E18D38B}"/>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E81DDC58-B031-AD42-B073-12BDBB3014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03F40C3D-A0A8-0042-9E40-E23D2D84DA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E9CEFC0-F634-974A-BFBD-07681882E786}" type="slidenum">
              <a:rPr lang="en-US" altLang="en-US" sz="1200"/>
              <a:pPr/>
              <a:t>48</a:t>
            </a:fld>
            <a:endParaRPr lang="en-US" altLang="en-US" sz="1200"/>
          </a:p>
        </p:txBody>
      </p:sp>
      <p:sp>
        <p:nvSpPr>
          <p:cNvPr id="119810" name="Rectangle 2">
            <a:extLst>
              <a:ext uri="{FF2B5EF4-FFF2-40B4-BE49-F238E27FC236}">
                <a16:creationId xmlns:a16="http://schemas.microsoft.com/office/drawing/2014/main" id="{210C1194-31C2-4B48-A687-C92644B935B0}"/>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61239E69-9164-B049-B41A-987FC578B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EF4313CD-2D7D-274B-B995-64F64F4D49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2D1F770-AAD7-754A-BA2E-71BD9AF35EE0}" type="slidenum">
              <a:rPr lang="en-US" altLang="en-US" sz="1200"/>
              <a:pPr/>
              <a:t>9</a:t>
            </a:fld>
            <a:endParaRPr lang="en-US" altLang="en-US" sz="1200"/>
          </a:p>
        </p:txBody>
      </p:sp>
      <p:sp>
        <p:nvSpPr>
          <p:cNvPr id="87042" name="Rectangle 2">
            <a:extLst>
              <a:ext uri="{FF2B5EF4-FFF2-40B4-BE49-F238E27FC236}">
                <a16:creationId xmlns:a16="http://schemas.microsoft.com/office/drawing/2014/main" id="{C1239741-6EC8-6848-B742-646C5654392C}"/>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D4311537-B491-0F49-85F3-ED4C2DB23D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1750630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72933224-236C-6443-9920-9C545A368A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8B996C8-BD8B-6846-8543-29583DC8612E}" type="slidenum">
              <a:rPr lang="en-US" altLang="en-US" sz="1200"/>
              <a:pPr/>
              <a:t>49</a:t>
            </a:fld>
            <a:endParaRPr lang="en-US" altLang="en-US" sz="1200"/>
          </a:p>
        </p:txBody>
      </p:sp>
      <p:sp>
        <p:nvSpPr>
          <p:cNvPr id="121858" name="Rectangle 2">
            <a:extLst>
              <a:ext uri="{FF2B5EF4-FFF2-40B4-BE49-F238E27FC236}">
                <a16:creationId xmlns:a16="http://schemas.microsoft.com/office/drawing/2014/main" id="{2C09D8E1-F4C2-0F4B-A77E-F75252A5F9A5}"/>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4DD91C9F-8CAE-2C46-9EC7-899DD0D555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84792515-3E5B-BD49-829F-D0D78AF54B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766BD63-9E6A-F44E-AAE1-BA3F070DDEB4}" type="slidenum">
              <a:rPr lang="en-US" altLang="en-US" sz="1200"/>
              <a:pPr/>
              <a:t>50</a:t>
            </a:fld>
            <a:endParaRPr lang="en-US" altLang="en-US" sz="1200"/>
          </a:p>
        </p:txBody>
      </p:sp>
      <p:sp>
        <p:nvSpPr>
          <p:cNvPr id="123906" name="Rectangle 2">
            <a:extLst>
              <a:ext uri="{FF2B5EF4-FFF2-40B4-BE49-F238E27FC236}">
                <a16:creationId xmlns:a16="http://schemas.microsoft.com/office/drawing/2014/main" id="{4853BD9E-49D2-BF4B-81A4-3523D9B9E382}"/>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FB7FDAA4-0440-ED4D-B81A-CD00F310CC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D31AE467-BE84-ED43-AB2F-A3BA8D022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8AD8E0E-8CD2-FF40-A598-7B8FF3AD3C20}" type="slidenum">
              <a:rPr lang="en-US" altLang="en-US" sz="1200"/>
              <a:pPr/>
              <a:t>51</a:t>
            </a:fld>
            <a:endParaRPr lang="en-US" altLang="en-US" sz="1200"/>
          </a:p>
        </p:txBody>
      </p:sp>
      <p:sp>
        <p:nvSpPr>
          <p:cNvPr id="125954" name="Rectangle 2">
            <a:extLst>
              <a:ext uri="{FF2B5EF4-FFF2-40B4-BE49-F238E27FC236}">
                <a16:creationId xmlns:a16="http://schemas.microsoft.com/office/drawing/2014/main" id="{19F90018-C9E7-CF48-A837-8B9D33C47F04}"/>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FB33B0B5-4350-C34F-930F-5DF6C4752B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0E36BFB5-5668-FC43-B324-44D1C52552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20A64CB-8408-5D4E-8197-8C59A964F2D9}" type="slidenum">
              <a:rPr lang="en-US" altLang="en-US" sz="1200"/>
              <a:pPr/>
              <a:t>52</a:t>
            </a:fld>
            <a:endParaRPr lang="en-US" altLang="en-US" sz="1200"/>
          </a:p>
        </p:txBody>
      </p:sp>
      <p:sp>
        <p:nvSpPr>
          <p:cNvPr id="128002" name="Rectangle 2">
            <a:extLst>
              <a:ext uri="{FF2B5EF4-FFF2-40B4-BE49-F238E27FC236}">
                <a16:creationId xmlns:a16="http://schemas.microsoft.com/office/drawing/2014/main" id="{1AE21741-13E6-E34A-8B55-C8DBB983E9D0}"/>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4BB4199F-FCC5-9143-8F1E-E83873431A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791ADB75-1006-B34C-B6F7-008210D51E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9D305BD-5715-614D-81B8-5EFC11B259F8}" type="slidenum">
              <a:rPr lang="en-US" altLang="en-US" sz="1200"/>
              <a:pPr/>
              <a:t>53</a:t>
            </a:fld>
            <a:endParaRPr lang="en-US" altLang="en-US" sz="1200"/>
          </a:p>
        </p:txBody>
      </p:sp>
      <p:sp>
        <p:nvSpPr>
          <p:cNvPr id="130050" name="Rectangle 2">
            <a:extLst>
              <a:ext uri="{FF2B5EF4-FFF2-40B4-BE49-F238E27FC236}">
                <a16:creationId xmlns:a16="http://schemas.microsoft.com/office/drawing/2014/main" id="{A08FB096-AD20-114F-B1D4-0D74CC168457}"/>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AA13DF52-4139-3E49-89E2-87407FB48B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E9621E72-32F1-8542-9D15-0B83851D3A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551328-2F1A-DD40-A4C6-02D7F44FFCB6}" type="slidenum">
              <a:rPr lang="en-US" altLang="en-US" sz="1200"/>
              <a:pPr/>
              <a:t>54</a:t>
            </a:fld>
            <a:endParaRPr lang="en-US" altLang="en-US" sz="1200"/>
          </a:p>
        </p:txBody>
      </p:sp>
      <p:sp>
        <p:nvSpPr>
          <p:cNvPr id="132098" name="Rectangle 2">
            <a:extLst>
              <a:ext uri="{FF2B5EF4-FFF2-40B4-BE49-F238E27FC236}">
                <a16:creationId xmlns:a16="http://schemas.microsoft.com/office/drawing/2014/main" id="{DE5F78E8-6BF0-C44B-84D6-E71C1EA16925}"/>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7116D562-472E-6249-8A92-766880DA24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B9B08499-489E-C24B-ACDC-6548044742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FBD28B6-38E4-1C45-A77A-27A6144E2C4A}" type="slidenum">
              <a:rPr lang="en-US" altLang="en-US" sz="1200"/>
              <a:pPr/>
              <a:t>55</a:t>
            </a:fld>
            <a:endParaRPr lang="en-US" altLang="en-US" sz="1200"/>
          </a:p>
        </p:txBody>
      </p:sp>
      <p:sp>
        <p:nvSpPr>
          <p:cNvPr id="134146" name="Rectangle 2">
            <a:extLst>
              <a:ext uri="{FF2B5EF4-FFF2-40B4-BE49-F238E27FC236}">
                <a16:creationId xmlns:a16="http://schemas.microsoft.com/office/drawing/2014/main" id="{229EC3AF-85B2-8C41-941B-F97F49318189}"/>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A0EDE369-09CD-CA43-90E4-67564F31A9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A1635954-964C-2543-B230-9F77A83AAC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4FE23A1-5332-7B40-AA57-942F4323CBD3}" type="slidenum">
              <a:rPr lang="en-US" altLang="en-US" sz="1200"/>
              <a:pPr/>
              <a:t>56</a:t>
            </a:fld>
            <a:endParaRPr lang="en-US" altLang="en-US" sz="1200"/>
          </a:p>
        </p:txBody>
      </p:sp>
      <p:sp>
        <p:nvSpPr>
          <p:cNvPr id="136194" name="Rectangle 2">
            <a:extLst>
              <a:ext uri="{FF2B5EF4-FFF2-40B4-BE49-F238E27FC236}">
                <a16:creationId xmlns:a16="http://schemas.microsoft.com/office/drawing/2014/main" id="{580C8F0A-8089-E542-A92B-0E5F73D24DD8}"/>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187A8670-F7ED-884B-AD2A-2D68650B12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4C9813F5-1042-9F43-85BC-93BF43AFD9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6B7F70B-A2F2-4A44-AEF9-FD42F7D4A957}" type="slidenum">
              <a:rPr lang="en-US" altLang="en-US" sz="1200"/>
              <a:pPr/>
              <a:t>57</a:t>
            </a:fld>
            <a:endParaRPr lang="en-US" altLang="en-US" sz="1200"/>
          </a:p>
        </p:txBody>
      </p:sp>
      <p:sp>
        <p:nvSpPr>
          <p:cNvPr id="138242" name="Rectangle 2">
            <a:extLst>
              <a:ext uri="{FF2B5EF4-FFF2-40B4-BE49-F238E27FC236}">
                <a16:creationId xmlns:a16="http://schemas.microsoft.com/office/drawing/2014/main" id="{0AEA2767-ADCA-D642-A20E-06AD260615CC}"/>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06B6FB50-BA12-B942-BA9B-B1F14F4CAD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1C27ABDD-46E8-464E-9A13-BD1213423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E3F2B9F-88C5-C045-AF6B-FE790FCE5ADB}" type="slidenum">
              <a:rPr lang="en-US" altLang="en-US" sz="1200"/>
              <a:pPr/>
              <a:t>58</a:t>
            </a:fld>
            <a:endParaRPr lang="en-US" altLang="en-US" sz="1200"/>
          </a:p>
        </p:txBody>
      </p:sp>
      <p:sp>
        <p:nvSpPr>
          <p:cNvPr id="140290" name="Rectangle 2">
            <a:extLst>
              <a:ext uri="{FF2B5EF4-FFF2-40B4-BE49-F238E27FC236}">
                <a16:creationId xmlns:a16="http://schemas.microsoft.com/office/drawing/2014/main" id="{40897769-9797-1141-969D-730C4338EFA7}"/>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745B191E-095B-B24B-A394-D352E099CC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E47869FB-53BB-7C4A-9A5E-60CE47909F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B9F1C95-F230-A84C-9F5C-15D6F9AB72D7}" type="slidenum">
              <a:rPr lang="en-US" altLang="en-US" sz="1200"/>
              <a:pPr/>
              <a:t>11</a:t>
            </a:fld>
            <a:endParaRPr lang="en-US" altLang="en-US" sz="1200"/>
          </a:p>
        </p:txBody>
      </p:sp>
      <p:sp>
        <p:nvSpPr>
          <p:cNvPr id="29698" name="Rectangle 2">
            <a:extLst>
              <a:ext uri="{FF2B5EF4-FFF2-40B4-BE49-F238E27FC236}">
                <a16:creationId xmlns:a16="http://schemas.microsoft.com/office/drawing/2014/main" id="{D3E4D848-7454-C14C-8CD9-787A1FFF0423}"/>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747A61DF-D0E8-4D4C-BCFF-B07AF1E176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6753271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A9A9C77B-F984-1243-9A0D-4FE081652C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14CD507-5424-EA49-89BF-60BFE35FED42}" type="slidenum">
              <a:rPr lang="en-US" altLang="en-US" sz="1200"/>
              <a:pPr/>
              <a:t>59</a:t>
            </a:fld>
            <a:endParaRPr lang="en-US" altLang="en-US" sz="1200"/>
          </a:p>
        </p:txBody>
      </p:sp>
      <p:sp>
        <p:nvSpPr>
          <p:cNvPr id="142338" name="Rectangle 2">
            <a:extLst>
              <a:ext uri="{FF2B5EF4-FFF2-40B4-BE49-F238E27FC236}">
                <a16:creationId xmlns:a16="http://schemas.microsoft.com/office/drawing/2014/main" id="{DC069792-1F90-E741-94D9-94838B122143}"/>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99EB03E7-4AF5-CB44-BB2F-ACD390804B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118D81C9-FBDA-4848-8373-4EED4131B8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EFA66CE-4A81-C34F-91CA-CD7E9BC84E77}" type="slidenum">
              <a:rPr lang="en-US" altLang="en-US" sz="1200"/>
              <a:pPr/>
              <a:t>60</a:t>
            </a:fld>
            <a:endParaRPr lang="en-US" altLang="en-US" sz="1200"/>
          </a:p>
        </p:txBody>
      </p:sp>
      <p:sp>
        <p:nvSpPr>
          <p:cNvPr id="144386" name="Rectangle 2">
            <a:extLst>
              <a:ext uri="{FF2B5EF4-FFF2-40B4-BE49-F238E27FC236}">
                <a16:creationId xmlns:a16="http://schemas.microsoft.com/office/drawing/2014/main" id="{7AACDFD3-0753-2647-8BDB-69B38919A9D4}"/>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736EFF77-8B40-234A-B92C-64EA4C2193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C076D0DD-798E-AA4B-89A0-857DC02434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F101694-C144-094C-A59C-E19D8B06BF8B}" type="slidenum">
              <a:rPr lang="en-US" altLang="en-US" sz="1200"/>
              <a:pPr/>
              <a:t>61</a:t>
            </a:fld>
            <a:endParaRPr lang="en-US" altLang="en-US" sz="1200"/>
          </a:p>
        </p:txBody>
      </p:sp>
      <p:sp>
        <p:nvSpPr>
          <p:cNvPr id="146434" name="Rectangle 2">
            <a:extLst>
              <a:ext uri="{FF2B5EF4-FFF2-40B4-BE49-F238E27FC236}">
                <a16:creationId xmlns:a16="http://schemas.microsoft.com/office/drawing/2014/main" id="{0FD3F187-2738-A14B-AAC7-7F8CBDF6AC50}"/>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FCC4D04F-7248-3E43-8F3D-D135F909EC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8BAB6EA1-69F3-094D-82FB-B329658B2F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68030A-154D-4042-8E3B-A6FD8640299C}" type="slidenum">
              <a:rPr lang="en-US" altLang="en-US" sz="1200"/>
              <a:pPr/>
              <a:t>62</a:t>
            </a:fld>
            <a:endParaRPr lang="en-US" altLang="en-US" sz="1200"/>
          </a:p>
        </p:txBody>
      </p:sp>
      <p:sp>
        <p:nvSpPr>
          <p:cNvPr id="148482" name="Rectangle 2">
            <a:extLst>
              <a:ext uri="{FF2B5EF4-FFF2-40B4-BE49-F238E27FC236}">
                <a16:creationId xmlns:a16="http://schemas.microsoft.com/office/drawing/2014/main" id="{0B7150BE-F334-8844-90E3-FD3AFD6CE4DD}"/>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043CD31E-BA1B-1F47-A984-CE5E4C440E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1B8960FD-3A7C-4749-A872-E9DE35C2F6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D331527-778F-7A45-884C-523C173E6700}" type="slidenum">
              <a:rPr lang="en-US" altLang="en-US" sz="1200"/>
              <a:pPr/>
              <a:t>63</a:t>
            </a:fld>
            <a:endParaRPr lang="en-US" altLang="en-US" sz="1200"/>
          </a:p>
        </p:txBody>
      </p:sp>
      <p:sp>
        <p:nvSpPr>
          <p:cNvPr id="150530" name="Rectangle 2">
            <a:extLst>
              <a:ext uri="{FF2B5EF4-FFF2-40B4-BE49-F238E27FC236}">
                <a16:creationId xmlns:a16="http://schemas.microsoft.com/office/drawing/2014/main" id="{68BE9763-3471-B449-AF11-02F3A58749B1}"/>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A1F5C4A5-C51A-A94D-AFD5-0D987852DD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6E843CA7-86F6-FF48-9BA2-1BD22B068E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0C2C107-740A-E040-87EC-0C87694C5FF3}" type="slidenum">
              <a:rPr lang="en-US" altLang="en-US" sz="1200"/>
              <a:pPr/>
              <a:t>64</a:t>
            </a:fld>
            <a:endParaRPr lang="en-US" altLang="en-US" sz="1200"/>
          </a:p>
        </p:txBody>
      </p:sp>
      <p:sp>
        <p:nvSpPr>
          <p:cNvPr id="152578" name="Rectangle 2">
            <a:extLst>
              <a:ext uri="{FF2B5EF4-FFF2-40B4-BE49-F238E27FC236}">
                <a16:creationId xmlns:a16="http://schemas.microsoft.com/office/drawing/2014/main" id="{0BA9250A-1A8C-D64A-BCC0-114953D9B2CB}"/>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772889AB-67D9-CA40-87FB-D30AD60A6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F7D1BA55-61BE-AA41-A7B7-6B26F73039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2051C3B-A4F5-6E40-AC15-8151F954C5C7}" type="slidenum">
              <a:rPr lang="en-US" altLang="en-US" sz="1200"/>
              <a:pPr/>
              <a:t>65</a:t>
            </a:fld>
            <a:endParaRPr lang="en-US" altLang="en-US" sz="1200"/>
          </a:p>
        </p:txBody>
      </p:sp>
      <p:sp>
        <p:nvSpPr>
          <p:cNvPr id="154626" name="Rectangle 2">
            <a:extLst>
              <a:ext uri="{FF2B5EF4-FFF2-40B4-BE49-F238E27FC236}">
                <a16:creationId xmlns:a16="http://schemas.microsoft.com/office/drawing/2014/main" id="{D10419DF-C813-FB4D-9FB7-FFF40CEC3AA5}"/>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1D2FD1DA-C6B2-C545-B806-C8D4E89A5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68F6EFC3-16BC-A244-85A7-A0B1E6D903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ADED53-E194-3C4F-AF0D-A76401D8D26F}" type="slidenum">
              <a:rPr lang="en-US" altLang="en-US" sz="1200"/>
              <a:pPr/>
              <a:t>66</a:t>
            </a:fld>
            <a:endParaRPr lang="en-US" altLang="en-US" sz="1200"/>
          </a:p>
        </p:txBody>
      </p:sp>
      <p:sp>
        <p:nvSpPr>
          <p:cNvPr id="156674" name="Rectangle 2">
            <a:extLst>
              <a:ext uri="{FF2B5EF4-FFF2-40B4-BE49-F238E27FC236}">
                <a16:creationId xmlns:a16="http://schemas.microsoft.com/office/drawing/2014/main" id="{ED4FE637-5040-F64F-815D-12A26E9C1DDA}"/>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D7EFCE92-33D1-1743-AE0C-F341B8A117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ADC2C08F-688A-F548-8AFB-7E45E195F2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FB63A22-C369-C642-874B-75E5C86B0061}" type="slidenum">
              <a:rPr lang="en-US" altLang="en-US" sz="1200"/>
              <a:pPr/>
              <a:t>67</a:t>
            </a:fld>
            <a:endParaRPr lang="en-US" altLang="en-US" sz="1200"/>
          </a:p>
        </p:txBody>
      </p:sp>
      <p:sp>
        <p:nvSpPr>
          <p:cNvPr id="158722" name="Rectangle 2">
            <a:extLst>
              <a:ext uri="{FF2B5EF4-FFF2-40B4-BE49-F238E27FC236}">
                <a16:creationId xmlns:a16="http://schemas.microsoft.com/office/drawing/2014/main" id="{D3EB70BE-798B-EE4E-9A89-70B349C70687}"/>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73C0397F-A1BD-ED4F-8B7D-CD39C42CFB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B73AF800-583A-1849-AA1A-CF07DB0556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FBACFB7-1005-6F40-9DCD-C26DC84ADD06}" type="slidenum">
              <a:rPr lang="en-US" altLang="en-US" sz="1200"/>
              <a:pPr/>
              <a:t>68</a:t>
            </a:fld>
            <a:endParaRPr lang="en-US" altLang="en-US" sz="1200"/>
          </a:p>
        </p:txBody>
      </p:sp>
      <p:sp>
        <p:nvSpPr>
          <p:cNvPr id="160770" name="Rectangle 2">
            <a:extLst>
              <a:ext uri="{FF2B5EF4-FFF2-40B4-BE49-F238E27FC236}">
                <a16:creationId xmlns:a16="http://schemas.microsoft.com/office/drawing/2014/main" id="{51035919-E6C2-6340-99D3-E71228E91ADC}"/>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D16A90D2-6D8A-A149-B695-6B6A9D3162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643EA3B-59DF-DA47-BF29-48E54D4A4B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F31875E-A853-024E-907A-1E9A7D72D6A6}" type="slidenum">
              <a:rPr lang="en-US" altLang="en-US" sz="1200"/>
              <a:pPr/>
              <a:t>12</a:t>
            </a:fld>
            <a:endParaRPr lang="en-US" altLang="en-US" sz="1200"/>
          </a:p>
        </p:txBody>
      </p:sp>
      <p:sp>
        <p:nvSpPr>
          <p:cNvPr id="31746" name="Rectangle 2">
            <a:extLst>
              <a:ext uri="{FF2B5EF4-FFF2-40B4-BE49-F238E27FC236}">
                <a16:creationId xmlns:a16="http://schemas.microsoft.com/office/drawing/2014/main" id="{366CCB74-D935-D846-8FA3-9042552F1EB7}"/>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3DE0E7AE-755A-1748-A9F8-7E3EBE5B4D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8472527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B779E10E-1FD6-2C48-8100-01BBF94408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8F5CD80-8E7F-304F-9A8A-9828640F93DA}" type="slidenum">
              <a:rPr lang="en-US" altLang="en-US" sz="1200"/>
              <a:pPr/>
              <a:t>69</a:t>
            </a:fld>
            <a:endParaRPr lang="en-US" altLang="en-US" sz="1200"/>
          </a:p>
        </p:txBody>
      </p:sp>
      <p:sp>
        <p:nvSpPr>
          <p:cNvPr id="162818" name="Rectangle 2">
            <a:extLst>
              <a:ext uri="{FF2B5EF4-FFF2-40B4-BE49-F238E27FC236}">
                <a16:creationId xmlns:a16="http://schemas.microsoft.com/office/drawing/2014/main" id="{FAB97ED6-9669-7044-BDDF-B54E9C910767}"/>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CAA722D0-1D86-5942-8FAE-C2E51D3E50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D08E9E82-2910-E543-A90F-C77DD215B4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933D606-0509-4A4C-9104-6C87D980436E}" type="slidenum">
              <a:rPr lang="en-US" altLang="en-US" sz="1200"/>
              <a:pPr/>
              <a:t>70</a:t>
            </a:fld>
            <a:endParaRPr lang="en-US" altLang="en-US" sz="1200"/>
          </a:p>
        </p:txBody>
      </p:sp>
      <p:sp>
        <p:nvSpPr>
          <p:cNvPr id="164866" name="Rectangle 2">
            <a:extLst>
              <a:ext uri="{FF2B5EF4-FFF2-40B4-BE49-F238E27FC236}">
                <a16:creationId xmlns:a16="http://schemas.microsoft.com/office/drawing/2014/main" id="{3BE19D14-D894-6E4D-96C6-2E555204576C}"/>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0DE9D06B-06AA-2546-957E-566DA4C125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54B6AD49-B39A-E347-BF2F-2F6AFF29C5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A62294F-AF85-DC4E-A2DC-3BA6B12AEDB2}" type="slidenum">
              <a:rPr lang="en-US" altLang="en-US" sz="1200"/>
              <a:pPr/>
              <a:t>71</a:t>
            </a:fld>
            <a:endParaRPr lang="en-US" altLang="en-US" sz="1200"/>
          </a:p>
        </p:txBody>
      </p:sp>
      <p:sp>
        <p:nvSpPr>
          <p:cNvPr id="166914" name="Rectangle 2">
            <a:extLst>
              <a:ext uri="{FF2B5EF4-FFF2-40B4-BE49-F238E27FC236}">
                <a16:creationId xmlns:a16="http://schemas.microsoft.com/office/drawing/2014/main" id="{182B211F-5630-F44F-A474-FE63EECAC4C2}"/>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9B157680-D95C-3744-B820-E76DCBF6D5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D0E5787E-4E2E-8D42-98D6-D259A02761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732F8DD-7AC1-8B49-B3D2-141C7B8FC897}" type="slidenum">
              <a:rPr lang="en-US" altLang="en-US" sz="1200"/>
              <a:pPr/>
              <a:t>72</a:t>
            </a:fld>
            <a:endParaRPr lang="en-US" altLang="en-US" sz="1200"/>
          </a:p>
        </p:txBody>
      </p:sp>
      <p:sp>
        <p:nvSpPr>
          <p:cNvPr id="168962" name="Rectangle 2">
            <a:extLst>
              <a:ext uri="{FF2B5EF4-FFF2-40B4-BE49-F238E27FC236}">
                <a16:creationId xmlns:a16="http://schemas.microsoft.com/office/drawing/2014/main" id="{D6D3584B-B7A3-CB40-AC9F-B16649360FB3}"/>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2220282B-2FE7-BC44-B93E-61D08C4AF0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8180BCB7-B21E-D844-8FCE-D8C962F0A5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C8FE99-44E3-CC4C-835F-FC14CCCBDADD}" type="slidenum">
              <a:rPr lang="en-US" altLang="en-US" sz="1200"/>
              <a:pPr/>
              <a:t>73</a:t>
            </a:fld>
            <a:endParaRPr lang="en-US" altLang="en-US" sz="1200"/>
          </a:p>
        </p:txBody>
      </p:sp>
      <p:sp>
        <p:nvSpPr>
          <p:cNvPr id="171010" name="Rectangle 2">
            <a:extLst>
              <a:ext uri="{FF2B5EF4-FFF2-40B4-BE49-F238E27FC236}">
                <a16:creationId xmlns:a16="http://schemas.microsoft.com/office/drawing/2014/main" id="{7D9D7DA3-65C8-4E40-B4CB-461771C52FFF}"/>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316577E9-9F3F-CB47-B766-6CBCB4EA87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3A58BBB3-4251-D543-B9AF-2C0B9F4C8B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F517F46-4452-E54D-8F53-180F2C7686F3}" type="slidenum">
              <a:rPr lang="en-US" altLang="en-US" sz="1200"/>
              <a:pPr/>
              <a:t>74</a:t>
            </a:fld>
            <a:endParaRPr lang="en-US" altLang="en-US" sz="1200"/>
          </a:p>
        </p:txBody>
      </p:sp>
      <p:sp>
        <p:nvSpPr>
          <p:cNvPr id="173058" name="Rectangle 2">
            <a:extLst>
              <a:ext uri="{FF2B5EF4-FFF2-40B4-BE49-F238E27FC236}">
                <a16:creationId xmlns:a16="http://schemas.microsoft.com/office/drawing/2014/main" id="{A9AEBDF7-6677-E344-A93C-EFD3930F19C7}"/>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CD398111-AC38-724D-B303-7F8F1CF321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CD3448C4-9953-F741-B15F-9657BC8D53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FC642A-78D4-1849-9000-96108E9A33FA}" type="slidenum">
              <a:rPr lang="en-US" altLang="en-US" sz="1200"/>
              <a:pPr/>
              <a:t>75</a:t>
            </a:fld>
            <a:endParaRPr lang="en-US" altLang="en-US" sz="1200"/>
          </a:p>
        </p:txBody>
      </p:sp>
      <p:sp>
        <p:nvSpPr>
          <p:cNvPr id="175106" name="Rectangle 2">
            <a:extLst>
              <a:ext uri="{FF2B5EF4-FFF2-40B4-BE49-F238E27FC236}">
                <a16:creationId xmlns:a16="http://schemas.microsoft.com/office/drawing/2014/main" id="{3B277491-2D79-D94D-8C50-3BB3E2C1169A}"/>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9E6B7ECB-900C-584C-80C7-C23DD34EA2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4F25E613-5F6F-F748-AF25-B0133D2AD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BBD9394-9A60-C344-8889-9AB359972143}" type="slidenum">
              <a:rPr lang="en-US" altLang="en-US" sz="1200"/>
              <a:pPr/>
              <a:t>76</a:t>
            </a:fld>
            <a:endParaRPr lang="en-US" altLang="en-US" sz="1200"/>
          </a:p>
        </p:txBody>
      </p:sp>
      <p:sp>
        <p:nvSpPr>
          <p:cNvPr id="177154" name="Rectangle 2">
            <a:extLst>
              <a:ext uri="{FF2B5EF4-FFF2-40B4-BE49-F238E27FC236}">
                <a16:creationId xmlns:a16="http://schemas.microsoft.com/office/drawing/2014/main" id="{55B4E934-BA3B-7848-A65D-25449B6D16A4}"/>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762A8736-2F16-5C46-AA77-29ABA01444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AA1E52EF-D2B6-784D-B879-0F86C2EF03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1703684-5D6E-3A4D-8957-D57CADA3DCDC}" type="slidenum">
              <a:rPr lang="en-US" altLang="en-US" sz="1200"/>
              <a:pPr/>
              <a:t>77</a:t>
            </a:fld>
            <a:endParaRPr lang="en-US" altLang="en-US" sz="1200"/>
          </a:p>
        </p:txBody>
      </p:sp>
      <p:sp>
        <p:nvSpPr>
          <p:cNvPr id="179202" name="Rectangle 2">
            <a:extLst>
              <a:ext uri="{FF2B5EF4-FFF2-40B4-BE49-F238E27FC236}">
                <a16:creationId xmlns:a16="http://schemas.microsoft.com/office/drawing/2014/main" id="{54F19559-CBA8-004F-8FBD-914C1F04308E}"/>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9DF80621-CBC0-C443-944A-9F8F8DFAA0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7F396855-E189-F648-8319-64A7B601FF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9C63F5C-CBCF-C046-B11D-F39FE464E4F0}" type="slidenum">
              <a:rPr lang="en-US" altLang="en-US" sz="1200"/>
              <a:pPr/>
              <a:t>78</a:t>
            </a:fld>
            <a:endParaRPr lang="en-US" altLang="en-US" sz="1200"/>
          </a:p>
        </p:txBody>
      </p:sp>
      <p:sp>
        <p:nvSpPr>
          <p:cNvPr id="181250" name="Rectangle 2">
            <a:extLst>
              <a:ext uri="{FF2B5EF4-FFF2-40B4-BE49-F238E27FC236}">
                <a16:creationId xmlns:a16="http://schemas.microsoft.com/office/drawing/2014/main" id="{CD65FE12-694D-7E40-8809-FC83BE37A6D4}"/>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AC1F4452-7316-5A4B-B81A-6DDBA017ED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9BB1CCBF-60A2-994D-A8B3-250E6D491B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B1667B-52AF-3F41-A1D3-7115145AA1BE}" type="slidenum">
              <a:rPr lang="en-US" altLang="en-US" sz="1200"/>
              <a:pPr/>
              <a:t>13</a:t>
            </a:fld>
            <a:endParaRPr lang="en-US" altLang="en-US" sz="1200"/>
          </a:p>
        </p:txBody>
      </p:sp>
      <p:sp>
        <p:nvSpPr>
          <p:cNvPr id="33794" name="Rectangle 2">
            <a:extLst>
              <a:ext uri="{FF2B5EF4-FFF2-40B4-BE49-F238E27FC236}">
                <a16:creationId xmlns:a16="http://schemas.microsoft.com/office/drawing/2014/main" id="{F19A2A71-E053-2F43-9A17-A4C1D54D6BAB}"/>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80C78A67-315D-BE45-B0D9-C87D0DC731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4680952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F9AFD91D-5400-D149-8F34-6ABA3C2552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860EDFF-9F9E-574D-8C87-3284F15A2CF2}" type="slidenum">
              <a:rPr lang="en-US" altLang="en-US" sz="1200"/>
              <a:pPr/>
              <a:t>79</a:t>
            </a:fld>
            <a:endParaRPr lang="en-US" altLang="en-US" sz="1200"/>
          </a:p>
        </p:txBody>
      </p:sp>
      <p:sp>
        <p:nvSpPr>
          <p:cNvPr id="183298" name="Rectangle 2">
            <a:extLst>
              <a:ext uri="{FF2B5EF4-FFF2-40B4-BE49-F238E27FC236}">
                <a16:creationId xmlns:a16="http://schemas.microsoft.com/office/drawing/2014/main" id="{A89FCC85-5662-5246-9D74-238F76814331}"/>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03549B17-B02F-F749-8DB5-B293FEDF63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EC6DD05A-C84C-254F-88D5-2FCB1711B6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DE3361-A35B-C94C-A1C0-C1236841D55B}" type="slidenum">
              <a:rPr lang="en-US" altLang="en-US" sz="1200"/>
              <a:pPr/>
              <a:t>80</a:t>
            </a:fld>
            <a:endParaRPr lang="en-US" altLang="en-US" sz="1200"/>
          </a:p>
        </p:txBody>
      </p:sp>
      <p:sp>
        <p:nvSpPr>
          <p:cNvPr id="185346" name="Rectangle 2">
            <a:extLst>
              <a:ext uri="{FF2B5EF4-FFF2-40B4-BE49-F238E27FC236}">
                <a16:creationId xmlns:a16="http://schemas.microsoft.com/office/drawing/2014/main" id="{D1AC5597-711F-0441-BDFF-C0E0829FAED1}"/>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F9E36AF5-7AF5-4540-B7E6-BAFF5E90A0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E840AB36-F962-6943-B229-71F1E60D4F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B449B38-6B90-D54F-BE97-9B9F5AFCC0FD}" type="slidenum">
              <a:rPr lang="en-US" altLang="en-US" sz="1200"/>
              <a:pPr/>
              <a:t>81</a:t>
            </a:fld>
            <a:endParaRPr lang="en-US" altLang="en-US" sz="1200"/>
          </a:p>
        </p:txBody>
      </p:sp>
      <p:sp>
        <p:nvSpPr>
          <p:cNvPr id="187394" name="Rectangle 2">
            <a:extLst>
              <a:ext uri="{FF2B5EF4-FFF2-40B4-BE49-F238E27FC236}">
                <a16:creationId xmlns:a16="http://schemas.microsoft.com/office/drawing/2014/main" id="{EF6D07D3-F228-FE4D-BBC6-468FB556FCF2}"/>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64B51B56-7D03-E443-85A5-2CD4CB23AF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68B0399B-DC36-E04F-8DF7-5595AEBE67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43D7BE9-EE3B-8246-A2CE-7DC349299638}" type="slidenum">
              <a:rPr lang="en-US" altLang="en-US" sz="1200"/>
              <a:pPr/>
              <a:t>82</a:t>
            </a:fld>
            <a:endParaRPr lang="en-US" altLang="en-US" sz="1200"/>
          </a:p>
        </p:txBody>
      </p:sp>
      <p:sp>
        <p:nvSpPr>
          <p:cNvPr id="189442" name="Rectangle 2">
            <a:extLst>
              <a:ext uri="{FF2B5EF4-FFF2-40B4-BE49-F238E27FC236}">
                <a16:creationId xmlns:a16="http://schemas.microsoft.com/office/drawing/2014/main" id="{C32C5A1E-277B-0449-A141-117ED4888A94}"/>
              </a:ext>
            </a:extLst>
          </p:cNvPr>
          <p:cNvSpPr>
            <a:spLocks noGrp="1" noRot="1" noChangeAspect="1" noChangeArrowheads="1" noTextEdit="1"/>
          </p:cNvSpPr>
          <p:nvPr>
            <p:ph type="sldImg"/>
          </p:nvPr>
        </p:nvSpPr>
        <p:spPr>
          <a:ln/>
        </p:spPr>
      </p:sp>
      <p:sp>
        <p:nvSpPr>
          <p:cNvPr id="189443" name="Rectangle 3">
            <a:extLst>
              <a:ext uri="{FF2B5EF4-FFF2-40B4-BE49-F238E27FC236}">
                <a16:creationId xmlns:a16="http://schemas.microsoft.com/office/drawing/2014/main" id="{37534992-6F34-C943-92A9-214E2BB1F7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41919453-E49D-FB48-B777-6EE25822D0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24ABFCF-62E0-0040-AE79-050DEB181543}" type="slidenum">
              <a:rPr lang="en-US" altLang="en-US" sz="1200"/>
              <a:pPr/>
              <a:t>84</a:t>
            </a:fld>
            <a:endParaRPr lang="en-US" altLang="en-US" sz="1200"/>
          </a:p>
        </p:txBody>
      </p:sp>
      <p:sp>
        <p:nvSpPr>
          <p:cNvPr id="50178" name="Rectangle 2">
            <a:extLst>
              <a:ext uri="{FF2B5EF4-FFF2-40B4-BE49-F238E27FC236}">
                <a16:creationId xmlns:a16="http://schemas.microsoft.com/office/drawing/2014/main" id="{EE67BCF7-FF92-6640-9CA1-2B26FB159B2F}"/>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94EB6FCB-F945-8445-A1EA-9519748224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961539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DA7C7E02-3041-4247-B6A0-76C3B1DC95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410DE24-0227-4A40-A706-E24E17A1F7F1}" type="slidenum">
              <a:rPr lang="en-US" altLang="en-US" sz="1200"/>
              <a:pPr/>
              <a:t>85</a:t>
            </a:fld>
            <a:endParaRPr lang="en-US" altLang="en-US" sz="1200"/>
          </a:p>
        </p:txBody>
      </p:sp>
      <p:sp>
        <p:nvSpPr>
          <p:cNvPr id="25602" name="Rectangle 2">
            <a:extLst>
              <a:ext uri="{FF2B5EF4-FFF2-40B4-BE49-F238E27FC236}">
                <a16:creationId xmlns:a16="http://schemas.microsoft.com/office/drawing/2014/main" id="{CA2D429A-5E87-B94A-B415-86DF6904FB82}"/>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22837E32-51D1-9E4F-905B-8474BD5318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9955445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60CF74E5-6A64-D646-82C8-52A41D29CF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B24CBC6-5FD3-9047-AB2C-3BF185111BC1}" type="slidenum">
              <a:rPr lang="en-US" altLang="en-US" sz="1200"/>
              <a:pPr/>
              <a:t>86</a:t>
            </a:fld>
            <a:endParaRPr lang="en-US" altLang="en-US" sz="1200"/>
          </a:p>
        </p:txBody>
      </p:sp>
      <p:sp>
        <p:nvSpPr>
          <p:cNvPr id="27650" name="Rectangle 2">
            <a:extLst>
              <a:ext uri="{FF2B5EF4-FFF2-40B4-BE49-F238E27FC236}">
                <a16:creationId xmlns:a16="http://schemas.microsoft.com/office/drawing/2014/main" id="{836A0533-6693-A746-B68C-B79EE868647B}"/>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54D1AD1B-384E-B84C-B498-221C038A9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7460271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AE0201DC-0353-BF40-B23A-77FEBD5840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F4007FD-4B90-894F-9DCA-D4FD826D474A}" type="slidenum">
              <a:rPr lang="en-US" altLang="en-US" sz="1200"/>
              <a:pPr/>
              <a:t>87</a:t>
            </a:fld>
            <a:endParaRPr lang="en-US" altLang="en-US" sz="1200"/>
          </a:p>
        </p:txBody>
      </p:sp>
      <p:sp>
        <p:nvSpPr>
          <p:cNvPr id="35842" name="Rectangle 2">
            <a:extLst>
              <a:ext uri="{FF2B5EF4-FFF2-40B4-BE49-F238E27FC236}">
                <a16:creationId xmlns:a16="http://schemas.microsoft.com/office/drawing/2014/main" id="{4B8D0C3B-1EC6-F74F-BE42-F1F5E4304639}"/>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917D8D7D-2DF5-8B49-AAC6-3E2C495C7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2749914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D7A3ACCD-1D30-4C40-89F9-F15D4E8641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6A85B4-F634-5348-B26F-D279BAD58A98}" type="slidenum">
              <a:rPr lang="en-US" altLang="en-US" sz="1200"/>
              <a:pPr/>
              <a:t>88</a:t>
            </a:fld>
            <a:endParaRPr lang="en-US" altLang="en-US" sz="1200"/>
          </a:p>
        </p:txBody>
      </p:sp>
      <p:sp>
        <p:nvSpPr>
          <p:cNvPr id="66562" name="Rectangle 2">
            <a:extLst>
              <a:ext uri="{FF2B5EF4-FFF2-40B4-BE49-F238E27FC236}">
                <a16:creationId xmlns:a16="http://schemas.microsoft.com/office/drawing/2014/main" id="{3C4C9991-04C6-054C-9298-D062543FD2DC}"/>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DFB0D54D-197C-9948-AAA2-8DE6583272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773337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0C359C23-36BE-BD4B-86D4-F098B3EC59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DAC39C0-2391-AE4D-A619-342D8DC23022}" type="slidenum">
              <a:rPr lang="en-US" altLang="en-US" sz="1200"/>
              <a:pPr/>
              <a:t>89</a:t>
            </a:fld>
            <a:endParaRPr lang="en-US" altLang="en-US" sz="1200"/>
          </a:p>
        </p:txBody>
      </p:sp>
      <p:sp>
        <p:nvSpPr>
          <p:cNvPr id="68610" name="Rectangle 2">
            <a:extLst>
              <a:ext uri="{FF2B5EF4-FFF2-40B4-BE49-F238E27FC236}">
                <a16:creationId xmlns:a16="http://schemas.microsoft.com/office/drawing/2014/main" id="{8F3C1D0B-AE34-F646-8BE4-1552A4757173}"/>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6053655B-088D-D342-867E-2CB3F0F85D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93660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B07CA456-3A19-EF47-B15A-331D73CC97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6A8F11F-75C6-0E46-85FD-7477211C4DA1}" type="slidenum">
              <a:rPr lang="en-US" altLang="en-US" sz="1200"/>
              <a:pPr/>
              <a:t>16</a:t>
            </a:fld>
            <a:endParaRPr lang="en-US" altLang="en-US" sz="1200"/>
          </a:p>
        </p:txBody>
      </p:sp>
      <p:sp>
        <p:nvSpPr>
          <p:cNvPr id="19458" name="Rectangle 2">
            <a:extLst>
              <a:ext uri="{FF2B5EF4-FFF2-40B4-BE49-F238E27FC236}">
                <a16:creationId xmlns:a16="http://schemas.microsoft.com/office/drawing/2014/main" id="{C472CAFC-F392-5D4C-896F-0432F223F591}"/>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404F514A-820A-8440-B155-9427903693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21CC0366-1CA4-6741-B5CC-5702E68A9E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69942E1-F621-2844-83EC-569517C25E9D}" type="slidenum">
              <a:rPr lang="en-US" altLang="en-US" sz="1200"/>
              <a:pPr/>
              <a:t>90</a:t>
            </a:fld>
            <a:endParaRPr lang="en-US" altLang="en-US" sz="1200"/>
          </a:p>
        </p:txBody>
      </p:sp>
      <p:sp>
        <p:nvSpPr>
          <p:cNvPr id="70658" name="Rectangle 2">
            <a:extLst>
              <a:ext uri="{FF2B5EF4-FFF2-40B4-BE49-F238E27FC236}">
                <a16:creationId xmlns:a16="http://schemas.microsoft.com/office/drawing/2014/main" id="{66895088-DE0B-E14E-803A-E6F900727825}"/>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6F0AACCD-D37D-F547-9052-CDFDC64F1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5763350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A075135E-4FD5-ED4F-B79E-51DBEEC276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70E2559-C73E-084D-9ECF-E3091C3D7FF6}" type="slidenum">
              <a:rPr lang="en-US" altLang="en-US" sz="1200"/>
              <a:pPr/>
              <a:t>91</a:t>
            </a:fld>
            <a:endParaRPr lang="en-US" altLang="en-US" sz="1200"/>
          </a:p>
        </p:txBody>
      </p:sp>
      <p:sp>
        <p:nvSpPr>
          <p:cNvPr id="72706" name="Rectangle 2">
            <a:extLst>
              <a:ext uri="{FF2B5EF4-FFF2-40B4-BE49-F238E27FC236}">
                <a16:creationId xmlns:a16="http://schemas.microsoft.com/office/drawing/2014/main" id="{517EE07B-B921-CF4D-AA01-6EF8F8C08668}"/>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AEDED9DC-4388-8540-BDC6-84AB9FEA67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1182987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1DE384D9-FBF1-A346-87F8-BA41CB72C7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9DC86FF-586C-C444-A161-59D596EAE5ED}" type="slidenum">
              <a:rPr lang="en-US" altLang="en-US" sz="1200"/>
              <a:pPr/>
              <a:t>92</a:t>
            </a:fld>
            <a:endParaRPr lang="en-US" altLang="en-US" sz="1200"/>
          </a:p>
        </p:txBody>
      </p:sp>
      <p:sp>
        <p:nvSpPr>
          <p:cNvPr id="74754" name="Rectangle 2">
            <a:extLst>
              <a:ext uri="{FF2B5EF4-FFF2-40B4-BE49-F238E27FC236}">
                <a16:creationId xmlns:a16="http://schemas.microsoft.com/office/drawing/2014/main" id="{99A0E49E-7D44-6940-9242-EF8BA6868CC6}"/>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E64A8C9F-F73D-0F44-A56D-9EED6098E6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5528708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390F4EA5-2046-C343-8F33-FCA652ACCE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F68C84-B6F4-684E-9745-FF9309273974}" type="slidenum">
              <a:rPr lang="en-US" altLang="en-US" sz="1200"/>
              <a:pPr/>
              <a:t>93</a:t>
            </a:fld>
            <a:endParaRPr lang="en-US" altLang="en-US" sz="1200"/>
          </a:p>
        </p:txBody>
      </p:sp>
      <p:sp>
        <p:nvSpPr>
          <p:cNvPr id="76802" name="Rectangle 2">
            <a:extLst>
              <a:ext uri="{FF2B5EF4-FFF2-40B4-BE49-F238E27FC236}">
                <a16:creationId xmlns:a16="http://schemas.microsoft.com/office/drawing/2014/main" id="{07AFA0E9-D0D0-3349-BABF-3BA3B9E51F88}"/>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C118F9B5-70D8-E74A-B207-3AE0E82098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940752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61B2726A-1204-0943-AA9C-475DA4EEDB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0FA85B1-7237-5D4F-8B01-0BACB7A6DF93}" type="slidenum">
              <a:rPr lang="en-US" altLang="en-US" sz="1200"/>
              <a:pPr/>
              <a:t>17</a:t>
            </a:fld>
            <a:endParaRPr lang="en-US" altLang="en-US" sz="1200"/>
          </a:p>
        </p:txBody>
      </p:sp>
      <p:sp>
        <p:nvSpPr>
          <p:cNvPr id="21506" name="Rectangle 2">
            <a:extLst>
              <a:ext uri="{FF2B5EF4-FFF2-40B4-BE49-F238E27FC236}">
                <a16:creationId xmlns:a16="http://schemas.microsoft.com/office/drawing/2014/main" id="{DF1C100A-B392-D243-A6C0-9475B6DD2003}"/>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572C00E9-5C45-0148-9B1A-EF4499FFF4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0D900A0-E2AB-3943-9D72-DEBA917ADE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3586A9-00A7-9A4D-84F0-C3C519549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DBF2BA-D69E-DC42-B414-D141E7AC0DE1}"/>
              </a:ext>
            </a:extLst>
          </p:cNvPr>
          <p:cNvSpPr>
            <a:spLocks noGrp="1" noChangeArrowheads="1"/>
          </p:cNvSpPr>
          <p:nvPr>
            <p:ph type="sldNum" sz="quarter" idx="12"/>
          </p:nvPr>
        </p:nvSpPr>
        <p:spPr>
          <a:ln/>
        </p:spPr>
        <p:txBody>
          <a:bodyPr/>
          <a:lstStyle>
            <a:lvl1pPr>
              <a:defRPr/>
            </a:lvl1pPr>
          </a:lstStyle>
          <a:p>
            <a:fld id="{B21EDEC8-C588-2D48-8AF3-F26079405F43}" type="slidenum">
              <a:rPr lang="en-US" altLang="en-US"/>
              <a:pPr/>
              <a:t>‹#›</a:t>
            </a:fld>
            <a:endParaRPr lang="en-US" altLang="en-US"/>
          </a:p>
        </p:txBody>
      </p:sp>
    </p:spTree>
    <p:extLst>
      <p:ext uri="{BB962C8B-B14F-4D97-AF65-F5344CB8AC3E}">
        <p14:creationId xmlns:p14="http://schemas.microsoft.com/office/powerpoint/2010/main" val="3720044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74D653-DA84-414E-ACA1-7F793A5CC2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40D3E7-51E0-DE47-9BED-71026FB4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C9CC97-E942-A84D-AF63-DFD3BA7FEAE7}"/>
              </a:ext>
            </a:extLst>
          </p:cNvPr>
          <p:cNvSpPr>
            <a:spLocks noGrp="1" noChangeArrowheads="1"/>
          </p:cNvSpPr>
          <p:nvPr>
            <p:ph type="sldNum" sz="quarter" idx="12"/>
          </p:nvPr>
        </p:nvSpPr>
        <p:spPr>
          <a:ln/>
        </p:spPr>
        <p:txBody>
          <a:bodyPr/>
          <a:lstStyle>
            <a:lvl1pPr>
              <a:defRPr/>
            </a:lvl1pPr>
          </a:lstStyle>
          <a:p>
            <a:fld id="{98961C06-BEDC-2D45-BE2B-DDA27DDAB5DE}" type="slidenum">
              <a:rPr lang="en-US" altLang="en-US"/>
              <a:pPr/>
              <a:t>‹#›</a:t>
            </a:fld>
            <a:endParaRPr lang="en-US" altLang="en-US"/>
          </a:p>
        </p:txBody>
      </p:sp>
    </p:spTree>
    <p:extLst>
      <p:ext uri="{BB962C8B-B14F-4D97-AF65-F5344CB8AC3E}">
        <p14:creationId xmlns:p14="http://schemas.microsoft.com/office/powerpoint/2010/main" val="1036526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C75943-CC45-2C4B-87B8-99D508D72F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3A2128-9D9A-9F4E-B6A0-AD3EF80F14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F7467F-C6C9-6C4F-84A1-A982830DD3A6}"/>
              </a:ext>
            </a:extLst>
          </p:cNvPr>
          <p:cNvSpPr>
            <a:spLocks noGrp="1" noChangeArrowheads="1"/>
          </p:cNvSpPr>
          <p:nvPr>
            <p:ph type="sldNum" sz="quarter" idx="12"/>
          </p:nvPr>
        </p:nvSpPr>
        <p:spPr>
          <a:ln/>
        </p:spPr>
        <p:txBody>
          <a:bodyPr/>
          <a:lstStyle>
            <a:lvl1pPr>
              <a:defRPr/>
            </a:lvl1pPr>
          </a:lstStyle>
          <a:p>
            <a:fld id="{6F367AE6-5901-A447-8252-E643AE4AAC64}" type="slidenum">
              <a:rPr lang="en-US" altLang="en-US"/>
              <a:pPr/>
              <a:t>‹#›</a:t>
            </a:fld>
            <a:endParaRPr lang="en-US" altLang="en-US"/>
          </a:p>
        </p:txBody>
      </p:sp>
    </p:spTree>
    <p:extLst>
      <p:ext uri="{BB962C8B-B14F-4D97-AF65-F5344CB8AC3E}">
        <p14:creationId xmlns:p14="http://schemas.microsoft.com/office/powerpoint/2010/main" val="394334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734DA9-1FBD-F54B-BB18-0DC735634C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72657C-2EBD-B442-BD07-78652DF1C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4C94C6-ACB1-8348-9E50-F2C9CB1D0C22}"/>
              </a:ext>
            </a:extLst>
          </p:cNvPr>
          <p:cNvSpPr>
            <a:spLocks noGrp="1" noChangeArrowheads="1"/>
          </p:cNvSpPr>
          <p:nvPr>
            <p:ph type="sldNum" sz="quarter" idx="12"/>
          </p:nvPr>
        </p:nvSpPr>
        <p:spPr>
          <a:ln/>
        </p:spPr>
        <p:txBody>
          <a:bodyPr/>
          <a:lstStyle>
            <a:lvl1pPr>
              <a:defRPr/>
            </a:lvl1pPr>
          </a:lstStyle>
          <a:p>
            <a:fld id="{C5B4F14A-9F2F-3848-9F93-B568DA88070E}" type="slidenum">
              <a:rPr lang="en-US" altLang="en-US"/>
              <a:pPr/>
              <a:t>‹#›</a:t>
            </a:fld>
            <a:endParaRPr lang="en-US" altLang="en-US"/>
          </a:p>
        </p:txBody>
      </p:sp>
    </p:spTree>
    <p:extLst>
      <p:ext uri="{BB962C8B-B14F-4D97-AF65-F5344CB8AC3E}">
        <p14:creationId xmlns:p14="http://schemas.microsoft.com/office/powerpoint/2010/main" val="168064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AEDDA38-40DD-9346-85C5-247EF801B0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C559F5-A8F6-3047-9C41-FFA9A62157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2C6930-839D-C64B-889A-91A72F5D1B96}"/>
              </a:ext>
            </a:extLst>
          </p:cNvPr>
          <p:cNvSpPr>
            <a:spLocks noGrp="1" noChangeArrowheads="1"/>
          </p:cNvSpPr>
          <p:nvPr>
            <p:ph type="sldNum" sz="quarter" idx="12"/>
          </p:nvPr>
        </p:nvSpPr>
        <p:spPr>
          <a:ln/>
        </p:spPr>
        <p:txBody>
          <a:bodyPr/>
          <a:lstStyle>
            <a:lvl1pPr>
              <a:defRPr/>
            </a:lvl1pPr>
          </a:lstStyle>
          <a:p>
            <a:fld id="{0ADE4EF7-1653-7741-8BE9-5A5F65CAA5EF}" type="slidenum">
              <a:rPr lang="en-US" altLang="en-US"/>
              <a:pPr/>
              <a:t>‹#›</a:t>
            </a:fld>
            <a:endParaRPr lang="en-US" altLang="en-US"/>
          </a:p>
        </p:txBody>
      </p:sp>
    </p:spTree>
    <p:extLst>
      <p:ext uri="{BB962C8B-B14F-4D97-AF65-F5344CB8AC3E}">
        <p14:creationId xmlns:p14="http://schemas.microsoft.com/office/powerpoint/2010/main" val="309209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02ACA6-F7B5-C640-921A-304B0B166C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65F198-CDAF-9D40-B61E-C0288F3608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A28809-16F2-C242-82A7-FA63FF6B743D}"/>
              </a:ext>
            </a:extLst>
          </p:cNvPr>
          <p:cNvSpPr>
            <a:spLocks noGrp="1" noChangeArrowheads="1"/>
          </p:cNvSpPr>
          <p:nvPr>
            <p:ph type="sldNum" sz="quarter" idx="12"/>
          </p:nvPr>
        </p:nvSpPr>
        <p:spPr>
          <a:ln/>
        </p:spPr>
        <p:txBody>
          <a:bodyPr/>
          <a:lstStyle>
            <a:lvl1pPr>
              <a:defRPr/>
            </a:lvl1pPr>
          </a:lstStyle>
          <a:p>
            <a:fld id="{D47EBA0F-2085-6F4B-A970-A3A8A2D26B45}" type="slidenum">
              <a:rPr lang="en-US" altLang="en-US"/>
              <a:pPr/>
              <a:t>‹#›</a:t>
            </a:fld>
            <a:endParaRPr lang="en-US" altLang="en-US"/>
          </a:p>
        </p:txBody>
      </p:sp>
    </p:spTree>
    <p:extLst>
      <p:ext uri="{BB962C8B-B14F-4D97-AF65-F5344CB8AC3E}">
        <p14:creationId xmlns:p14="http://schemas.microsoft.com/office/powerpoint/2010/main" val="9371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D0542B-1EB2-8D4A-9E50-7938C046AFB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3484019-5060-8A4A-991D-BD2EDA498E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5AE465-E85E-524F-AD58-EBBD81320FD2}"/>
              </a:ext>
            </a:extLst>
          </p:cNvPr>
          <p:cNvSpPr>
            <a:spLocks noGrp="1" noChangeArrowheads="1"/>
          </p:cNvSpPr>
          <p:nvPr>
            <p:ph type="sldNum" sz="quarter" idx="12"/>
          </p:nvPr>
        </p:nvSpPr>
        <p:spPr>
          <a:ln/>
        </p:spPr>
        <p:txBody>
          <a:bodyPr/>
          <a:lstStyle>
            <a:lvl1pPr>
              <a:defRPr/>
            </a:lvl1pPr>
          </a:lstStyle>
          <a:p>
            <a:fld id="{E8581595-64A9-8F49-A89C-BA5C02253D87}" type="slidenum">
              <a:rPr lang="en-US" altLang="en-US"/>
              <a:pPr/>
              <a:t>‹#›</a:t>
            </a:fld>
            <a:endParaRPr lang="en-US" altLang="en-US"/>
          </a:p>
        </p:txBody>
      </p:sp>
    </p:spTree>
    <p:extLst>
      <p:ext uri="{BB962C8B-B14F-4D97-AF65-F5344CB8AC3E}">
        <p14:creationId xmlns:p14="http://schemas.microsoft.com/office/powerpoint/2010/main" val="393645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294EB6A-B398-3E4B-8D62-B8D0C27F63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FF5696-09CB-1E41-8C57-C1157D4CCA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AE333D9-FD6B-0F4E-A333-EA9C2998167B}"/>
              </a:ext>
            </a:extLst>
          </p:cNvPr>
          <p:cNvSpPr>
            <a:spLocks noGrp="1" noChangeArrowheads="1"/>
          </p:cNvSpPr>
          <p:nvPr>
            <p:ph type="sldNum" sz="quarter" idx="12"/>
          </p:nvPr>
        </p:nvSpPr>
        <p:spPr>
          <a:ln/>
        </p:spPr>
        <p:txBody>
          <a:bodyPr/>
          <a:lstStyle>
            <a:lvl1pPr>
              <a:defRPr/>
            </a:lvl1pPr>
          </a:lstStyle>
          <a:p>
            <a:fld id="{F2EEB464-3442-734A-B9E2-0765CD92E63F}" type="slidenum">
              <a:rPr lang="en-US" altLang="en-US"/>
              <a:pPr/>
              <a:t>‹#›</a:t>
            </a:fld>
            <a:endParaRPr lang="en-US" altLang="en-US"/>
          </a:p>
        </p:txBody>
      </p:sp>
    </p:spTree>
    <p:extLst>
      <p:ext uri="{BB962C8B-B14F-4D97-AF65-F5344CB8AC3E}">
        <p14:creationId xmlns:p14="http://schemas.microsoft.com/office/powerpoint/2010/main" val="1245913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B7DC147-3285-1B43-B5D8-BBB48FFDE59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F7C7EF4-B918-6A4B-9AF7-459763A1DB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ECABCA2-D1CB-BD4D-B5FF-3178D9DCE9CA}"/>
              </a:ext>
            </a:extLst>
          </p:cNvPr>
          <p:cNvSpPr>
            <a:spLocks noGrp="1" noChangeArrowheads="1"/>
          </p:cNvSpPr>
          <p:nvPr>
            <p:ph type="sldNum" sz="quarter" idx="12"/>
          </p:nvPr>
        </p:nvSpPr>
        <p:spPr>
          <a:ln/>
        </p:spPr>
        <p:txBody>
          <a:bodyPr/>
          <a:lstStyle>
            <a:lvl1pPr>
              <a:defRPr/>
            </a:lvl1pPr>
          </a:lstStyle>
          <a:p>
            <a:fld id="{D00CF3A5-F222-7445-893D-9B4A66DBA7C8}" type="slidenum">
              <a:rPr lang="en-US" altLang="en-US"/>
              <a:pPr/>
              <a:t>‹#›</a:t>
            </a:fld>
            <a:endParaRPr lang="en-US" altLang="en-US"/>
          </a:p>
        </p:txBody>
      </p:sp>
    </p:spTree>
    <p:extLst>
      <p:ext uri="{BB962C8B-B14F-4D97-AF65-F5344CB8AC3E}">
        <p14:creationId xmlns:p14="http://schemas.microsoft.com/office/powerpoint/2010/main" val="146157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D036A2-E03F-8A4A-B071-E62D6A499D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6AA253-74C7-3549-9800-ACA76CF2C4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4C30F8-27D9-894E-94C0-D8952ADA30B6}"/>
              </a:ext>
            </a:extLst>
          </p:cNvPr>
          <p:cNvSpPr>
            <a:spLocks noGrp="1" noChangeArrowheads="1"/>
          </p:cNvSpPr>
          <p:nvPr>
            <p:ph type="sldNum" sz="quarter" idx="12"/>
          </p:nvPr>
        </p:nvSpPr>
        <p:spPr>
          <a:ln/>
        </p:spPr>
        <p:txBody>
          <a:bodyPr/>
          <a:lstStyle>
            <a:lvl1pPr>
              <a:defRPr/>
            </a:lvl1pPr>
          </a:lstStyle>
          <a:p>
            <a:fld id="{A0672DA5-4BE1-124F-8D8E-10433FCB319F}" type="slidenum">
              <a:rPr lang="en-US" altLang="en-US"/>
              <a:pPr/>
              <a:t>‹#›</a:t>
            </a:fld>
            <a:endParaRPr lang="en-US" altLang="en-US"/>
          </a:p>
        </p:txBody>
      </p:sp>
    </p:spTree>
    <p:extLst>
      <p:ext uri="{BB962C8B-B14F-4D97-AF65-F5344CB8AC3E}">
        <p14:creationId xmlns:p14="http://schemas.microsoft.com/office/powerpoint/2010/main" val="249941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A3BFBC-0C6C-274B-8FB8-B32B43CDC0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377EE3-3286-A148-BE48-BE9C85DE12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73220A-B385-E34F-8ADE-508570226B5B}"/>
              </a:ext>
            </a:extLst>
          </p:cNvPr>
          <p:cNvSpPr>
            <a:spLocks noGrp="1" noChangeArrowheads="1"/>
          </p:cNvSpPr>
          <p:nvPr>
            <p:ph type="sldNum" sz="quarter" idx="12"/>
          </p:nvPr>
        </p:nvSpPr>
        <p:spPr>
          <a:ln/>
        </p:spPr>
        <p:txBody>
          <a:bodyPr/>
          <a:lstStyle>
            <a:lvl1pPr>
              <a:defRPr/>
            </a:lvl1pPr>
          </a:lstStyle>
          <a:p>
            <a:fld id="{9E34D950-0594-3C41-944D-6640468DA693}" type="slidenum">
              <a:rPr lang="en-US" altLang="en-US"/>
              <a:pPr/>
              <a:t>‹#›</a:t>
            </a:fld>
            <a:endParaRPr lang="en-US" altLang="en-US"/>
          </a:p>
        </p:txBody>
      </p:sp>
    </p:spTree>
    <p:extLst>
      <p:ext uri="{BB962C8B-B14F-4D97-AF65-F5344CB8AC3E}">
        <p14:creationId xmlns:p14="http://schemas.microsoft.com/office/powerpoint/2010/main" val="400654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7CEC715-4A67-1E41-A8D6-A6B6EA91939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C7495B3-E9F8-4A42-A0F2-BAEEFEF827D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1ADF7B7-11AA-D346-AB61-9E7C704B41A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56CC895-4116-924C-9BB5-E36C3A261CA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A5023D06-5DB5-FF47-A110-40F62B9AC58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A020CB4-B485-0948-871E-09779344361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13C70-7AA0-EE46-9E4B-98F2D94D1DBF}"/>
              </a:ext>
            </a:extLst>
          </p:cNvPr>
          <p:cNvPicPr>
            <a:picLocks noChangeAspect="1"/>
          </p:cNvPicPr>
          <p:nvPr/>
        </p:nvPicPr>
        <p:blipFill>
          <a:blip r:embed="rId2"/>
          <a:stretch>
            <a:fillRect/>
          </a:stretch>
        </p:blipFill>
        <p:spPr>
          <a:xfrm>
            <a:off x="-6849" y="457200"/>
            <a:ext cx="9144000" cy="4059597"/>
          </a:xfrm>
          <a:prstGeom prst="rect">
            <a:avLst/>
          </a:prstGeom>
        </p:spPr>
      </p:pic>
    </p:spTree>
    <p:extLst>
      <p:ext uri="{BB962C8B-B14F-4D97-AF65-F5344CB8AC3E}">
        <p14:creationId xmlns:p14="http://schemas.microsoft.com/office/powerpoint/2010/main" val="68593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Box 1">
            <a:extLst>
              <a:ext uri="{FF2B5EF4-FFF2-40B4-BE49-F238E27FC236}">
                <a16:creationId xmlns:a16="http://schemas.microsoft.com/office/drawing/2014/main" id="{AF5C99D5-5773-9546-897B-2CF282E2681C}"/>
              </a:ext>
            </a:extLst>
          </p:cNvPr>
          <p:cNvSpPr txBox="1">
            <a:spLocks noChangeArrowheads="1"/>
          </p:cNvSpPr>
          <p:nvPr/>
        </p:nvSpPr>
        <p:spPr bwMode="auto">
          <a:xfrm>
            <a:off x="609600" y="457200"/>
            <a:ext cx="83058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The Translation System</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amino acids				20 of them</a:t>
            </a:r>
          </a:p>
          <a:p>
            <a:r>
              <a:rPr lang="en-US" altLang="en-US" dirty="0">
                <a:latin typeface="Arial" panose="020B0604020202020204" pitchFamily="34" charset="0"/>
                <a:cs typeface="Arial" panose="020B0604020202020204" pitchFamily="34" charset="0"/>
              </a:rPr>
              <a:t>tRNAs					20 of them</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Aminoacyl tRNA synthetases 	(</a:t>
            </a:r>
            <a:r>
              <a:rPr lang="en-US" altLang="en-US" dirty="0" err="1">
                <a:latin typeface="Arial" panose="020B0604020202020204" pitchFamily="34" charset="0"/>
                <a:cs typeface="Arial" panose="020B0604020202020204" pitchFamily="34" charset="0"/>
              </a:rPr>
              <a:t>aaRS’s</a:t>
            </a:r>
            <a:r>
              <a:rPr lang="en-US" altLang="en-US" dirty="0">
                <a:latin typeface="Arial" panose="020B0604020202020204" pitchFamily="34" charset="0"/>
                <a:cs typeface="Arial" panose="020B0604020202020204" pitchFamily="34" charset="0"/>
              </a:rPr>
              <a:t>)</a:t>
            </a:r>
          </a:p>
          <a:p>
            <a:r>
              <a:rPr lang="en-US" altLang="en-US" dirty="0">
                <a:latin typeface="Arial" panose="020B0604020202020204" pitchFamily="34" charset="0"/>
                <a:cs typeface="Arial" panose="020B0604020202020204" pitchFamily="34" charset="0"/>
              </a:rPr>
              <a:t>					20 of them</a:t>
            </a:r>
          </a:p>
          <a:p>
            <a:r>
              <a:rPr lang="en-US" altLang="en-US" dirty="0">
                <a:latin typeface="Arial" panose="020B0604020202020204" pitchFamily="34" charset="0"/>
                <a:cs typeface="Arial" panose="020B0604020202020204" pitchFamily="34" charset="0"/>
              </a:rPr>
              <a:t>					covalently link amino </a:t>
            </a:r>
          </a:p>
          <a:p>
            <a:r>
              <a:rPr lang="en-US" altLang="en-US" dirty="0">
                <a:latin typeface="Arial" panose="020B0604020202020204" pitchFamily="34" charset="0"/>
                <a:cs typeface="Arial" panose="020B0604020202020204" pitchFamily="34" charset="0"/>
              </a:rPr>
              <a:t>					acids to tRNAs</a:t>
            </a:r>
          </a:p>
          <a:p>
            <a:r>
              <a:rPr lang="en-US" altLang="en-US" dirty="0">
                <a:latin typeface="Arial" panose="020B0604020202020204" pitchFamily="34" charset="0"/>
                <a:cs typeface="Arial" panose="020B0604020202020204" pitchFamily="34" charset="0"/>
              </a:rPr>
              <a:t>					establish the genetic code</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Ribosomes	-			</a:t>
            </a:r>
            <a:r>
              <a:rPr lang="en-US" altLang="en-US" dirty="0" err="1">
                <a:latin typeface="Arial" panose="020B0604020202020204" pitchFamily="34" charset="0"/>
                <a:cs typeface="Arial" panose="020B0604020202020204" pitchFamily="34" charset="0"/>
              </a:rPr>
              <a:t>MolWt</a:t>
            </a:r>
            <a:r>
              <a:rPr lang="en-US" altLang="en-US" dirty="0">
                <a:latin typeface="Arial" panose="020B0604020202020204" pitchFamily="34" charset="0"/>
                <a:cs typeface="Arial" panose="020B0604020202020204" pitchFamily="34" charset="0"/>
              </a:rPr>
              <a:t>&gt;10</a:t>
            </a:r>
            <a:r>
              <a:rPr lang="en-US" altLang="en-US" baseline="30000" dirty="0">
                <a:latin typeface="Arial" panose="020B0604020202020204" pitchFamily="34" charset="0"/>
                <a:cs typeface="Arial" panose="020B0604020202020204" pitchFamily="34" charset="0"/>
              </a:rPr>
              <a:t>6</a:t>
            </a:r>
          </a:p>
          <a:p>
            <a:r>
              <a:rPr lang="en-US" altLang="en-US" dirty="0">
                <a:latin typeface="Arial" panose="020B0604020202020204" pitchFamily="34" charset="0"/>
                <a:cs typeface="Arial" panose="020B0604020202020204" pitchFamily="34" charset="0"/>
              </a:rPr>
              <a:t>					ribosomal proteins</a:t>
            </a:r>
          </a:p>
          <a:p>
            <a:r>
              <a:rPr lang="en-US" altLang="en-US" dirty="0">
                <a:latin typeface="Arial" panose="020B0604020202020204" pitchFamily="34" charset="0"/>
                <a:cs typeface="Arial" panose="020B0604020202020204" pitchFamily="34" charset="0"/>
              </a:rPr>
              <a:t>					ribosomal RNA</a:t>
            </a:r>
          </a:p>
          <a:p>
            <a:r>
              <a:rPr lang="en-US" altLang="en-US" dirty="0">
                <a:latin typeface="Arial" panose="020B0604020202020204" pitchFamily="34" charset="0"/>
                <a:cs typeface="Arial" panose="020B0604020202020204" pitchFamily="34" charset="0"/>
              </a:rPr>
              <a:t>					decode mRNA</a:t>
            </a:r>
          </a:p>
          <a:p>
            <a:r>
              <a:rPr lang="en-US" altLang="en-US" dirty="0">
                <a:latin typeface="Arial" panose="020B0604020202020204" pitchFamily="34" charset="0"/>
                <a:cs typeface="Arial" panose="020B0604020202020204" pitchFamily="34" charset="0"/>
              </a:rPr>
              <a:t>					peptidyl transfer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5">
            <a:extLst>
              <a:ext uri="{FF2B5EF4-FFF2-40B4-BE49-F238E27FC236}">
                <a16:creationId xmlns:a16="http://schemas.microsoft.com/office/drawing/2014/main" id="{60DF2E82-4EF1-0547-B078-1804EE546A99}"/>
              </a:ext>
            </a:extLst>
          </p:cNvPr>
          <p:cNvSpPr txBox="1">
            <a:spLocks noChangeArrowheads="1"/>
          </p:cNvSpPr>
          <p:nvPr/>
        </p:nvSpPr>
        <p:spPr bwMode="auto">
          <a:xfrm>
            <a:off x="762000" y="990600"/>
            <a:ext cx="8382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Charge tRNAs (link them to amino acids)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Step 1: Activate the Amino Acid.</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	amino acid + ATP → aminoacyl-AMP + </a:t>
            </a:r>
            <a:r>
              <a:rPr lang="en-US" altLang="en-US" dirty="0" err="1">
                <a:latin typeface="Arial" panose="020B0604020202020204" pitchFamily="34" charset="0"/>
                <a:cs typeface="Arial" panose="020B0604020202020204" pitchFamily="34" charset="0"/>
              </a:rPr>
              <a:t>PPi</a:t>
            </a:r>
            <a:endParaRPr lang="en-US" altLang="en-US" dirty="0">
              <a:latin typeface="Arial" panose="020B0604020202020204" pitchFamily="34" charset="0"/>
              <a:cs typeface="Arial" panose="020B0604020202020204" pitchFamily="34" charset="0"/>
            </a:endParaRPr>
          </a:p>
          <a:p>
            <a:r>
              <a:rPr lang="en-US" altLang="en-US" sz="1600" dirty="0">
                <a:latin typeface="Arial" panose="020B0604020202020204" pitchFamily="34" charset="0"/>
                <a:cs typeface="Arial" panose="020B0604020202020204" pitchFamily="34" charset="0"/>
              </a:rPr>
              <a:t>	An activated amino acid = amino-acyl adenylate = aminoacyl-AMP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Step 2: Transfer the activated amino acid to the tRNA</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	aminoacyl-AMP + tRNA → aminoacyl-tRNA + AMP</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Step 1 + 2: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amino acid + tRNA + ATP → aminoacyl-tRNA + AMP + </a:t>
            </a:r>
            <a:r>
              <a:rPr lang="en-US" altLang="en-US" dirty="0" err="1">
                <a:latin typeface="Arial" panose="020B0604020202020204" pitchFamily="34" charset="0"/>
                <a:cs typeface="Arial" panose="020B0604020202020204" pitchFamily="34" charset="0"/>
              </a:rPr>
              <a:t>Ppi</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5" name="TextBox 5">
            <a:extLst>
              <a:ext uri="{FF2B5EF4-FFF2-40B4-BE49-F238E27FC236}">
                <a16:creationId xmlns:a16="http://schemas.microsoft.com/office/drawing/2014/main" id="{BCA6157E-E7B8-4247-9611-363343680064}"/>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Aminoacyl-tRNA Synthetases</a:t>
            </a:r>
          </a:p>
        </p:txBody>
      </p:sp>
    </p:spTree>
    <p:extLst>
      <p:ext uri="{BB962C8B-B14F-4D97-AF65-F5344CB8AC3E}">
        <p14:creationId xmlns:p14="http://schemas.microsoft.com/office/powerpoint/2010/main" val="4247498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ig_27_06">
            <a:extLst>
              <a:ext uri="{FF2B5EF4-FFF2-40B4-BE49-F238E27FC236}">
                <a16:creationId xmlns:a16="http://schemas.microsoft.com/office/drawing/2014/main" id="{8C60DCCD-6EE2-BC42-B584-5182F3F71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3124200"/>
            <a:ext cx="2895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 Box 3">
            <a:extLst>
              <a:ext uri="{FF2B5EF4-FFF2-40B4-BE49-F238E27FC236}">
                <a16:creationId xmlns:a16="http://schemas.microsoft.com/office/drawing/2014/main" id="{35E07E2C-AAB3-AC41-85A9-4D34B79461C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27-6</a:t>
            </a:r>
          </a:p>
        </p:txBody>
      </p:sp>
      <p:pic>
        <p:nvPicPr>
          <p:cNvPr id="30723" name="Picture 2" descr="figun_27_p994">
            <a:extLst>
              <a:ext uri="{FF2B5EF4-FFF2-40B4-BE49-F238E27FC236}">
                <a16:creationId xmlns:a16="http://schemas.microsoft.com/office/drawing/2014/main" id="{4AC07183-A733-9243-B4C6-7D6AD01BD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62000"/>
            <a:ext cx="76200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170F637A-4076-3D44-BD26-8E934EB09B50}"/>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Aminoacyl-tRNA Synthetases</a:t>
            </a:r>
          </a:p>
        </p:txBody>
      </p:sp>
    </p:spTree>
    <p:extLst>
      <p:ext uri="{BB962C8B-B14F-4D97-AF65-F5344CB8AC3E}">
        <p14:creationId xmlns:p14="http://schemas.microsoft.com/office/powerpoint/2010/main" val="131728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fig_27_01">
            <a:extLst>
              <a:ext uri="{FF2B5EF4-FFF2-40B4-BE49-F238E27FC236}">
                <a16:creationId xmlns:a16="http://schemas.microsoft.com/office/drawing/2014/main" id="{9C649274-D804-6844-825D-2C6C4C835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4800"/>
            <a:ext cx="46863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 Box 3">
            <a:extLst>
              <a:ext uri="{FF2B5EF4-FFF2-40B4-BE49-F238E27FC236}">
                <a16:creationId xmlns:a16="http://schemas.microsoft.com/office/drawing/2014/main" id="{2A5FAC19-F645-1B44-A205-0501FF4C7C1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a:t>
            </a:r>
          </a:p>
        </p:txBody>
      </p:sp>
      <p:sp>
        <p:nvSpPr>
          <p:cNvPr id="32771" name="TextBox 5">
            <a:extLst>
              <a:ext uri="{FF2B5EF4-FFF2-40B4-BE49-F238E27FC236}">
                <a16:creationId xmlns:a16="http://schemas.microsoft.com/office/drawing/2014/main" id="{4C1B7AEA-4C75-9140-95E3-3DBB91E220CE}"/>
              </a:ext>
            </a:extLst>
          </p:cNvPr>
          <p:cNvSpPr txBox="1">
            <a:spLocks noChangeArrowheads="1"/>
          </p:cNvSpPr>
          <p:nvPr/>
        </p:nvSpPr>
        <p:spPr bwMode="auto">
          <a:xfrm>
            <a:off x="381000" y="685800"/>
            <a:ext cx="510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A </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charged</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 tRNA, with an amino acid ester on the 3</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 terminus.</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7020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ubtitle 2">
            <a:extLst>
              <a:ext uri="{FF2B5EF4-FFF2-40B4-BE49-F238E27FC236}">
                <a16:creationId xmlns:a16="http://schemas.microsoft.com/office/drawing/2014/main" id="{6215ED80-DA9F-3345-BDD7-DDC4096D2A06}"/>
              </a:ext>
            </a:extLst>
          </p:cNvPr>
          <p:cNvSpPr>
            <a:spLocks noGrp="1"/>
          </p:cNvSpPr>
          <p:nvPr>
            <p:ph type="subTitle" idx="1"/>
          </p:nvPr>
        </p:nvSpPr>
        <p:spPr>
          <a:xfrm>
            <a:off x="609600" y="9525"/>
            <a:ext cx="8001000" cy="6848475"/>
          </a:xfrm>
        </p:spPr>
        <p:txBody>
          <a:bodyPr/>
          <a:lstStyle/>
          <a:p>
            <a:r>
              <a:rPr lang="en-US" altLang="en-US" sz="2800" b="1">
                <a:latin typeface="Arial Narrow" panose="020B0604020202020204" pitchFamily="34" charset="0"/>
                <a:ea typeface="ＭＳ Ｐゴシック" panose="020B0600070205080204" pitchFamily="34" charset="-128"/>
              </a:rPr>
              <a:t>Why is translation so much more complicated that replication and transcription?</a:t>
            </a:r>
            <a:endParaRPr lang="en-US" altLang="en-US" sz="1800">
              <a:latin typeface="Arial Narrow" panose="020B0604020202020204" pitchFamily="34" charset="0"/>
              <a:ea typeface="ＭＳ Ｐゴシック" panose="020B0600070205080204" pitchFamily="34" charset="-128"/>
            </a:endParaRPr>
          </a:p>
          <a:p>
            <a:pPr algn="l"/>
            <a:endParaRPr lang="en-US" altLang="en-US" sz="2400">
              <a:latin typeface="Arial Narrow" panose="020B0604020202020204" pitchFamily="34" charset="0"/>
              <a:ea typeface="ＭＳ Ｐゴシック" panose="020B0600070205080204" pitchFamily="34" charset="-128"/>
            </a:endParaRPr>
          </a:p>
          <a:p>
            <a:endParaRPr lang="en-US" altLang="en-US" sz="2400">
              <a:latin typeface="Arial Narrow" panose="020B0604020202020204" pitchFamily="34" charset="0"/>
              <a:ea typeface="ＭＳ Ｐゴシック" panose="020B0600070205080204" pitchFamily="34" charset="-128"/>
            </a:endParaRPr>
          </a:p>
        </p:txBody>
      </p:sp>
      <p:pic>
        <p:nvPicPr>
          <p:cNvPr id="193538" name="Picture 3">
            <a:extLst>
              <a:ext uri="{FF2B5EF4-FFF2-40B4-BE49-F238E27FC236}">
                <a16:creationId xmlns:a16="http://schemas.microsoft.com/office/drawing/2014/main" id="{A7B9CE27-AECB-D447-B929-17245BA9B3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038600"/>
            <a:ext cx="7794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Box 4">
            <a:extLst>
              <a:ext uri="{FF2B5EF4-FFF2-40B4-BE49-F238E27FC236}">
                <a16:creationId xmlns:a16="http://schemas.microsoft.com/office/drawing/2014/main" id="{56866D85-0811-3D49-A7C7-A8672342C80A}"/>
              </a:ext>
            </a:extLst>
          </p:cNvPr>
          <p:cNvSpPr txBox="1">
            <a:spLocks noChangeArrowheads="1"/>
          </p:cNvSpPr>
          <p:nvPr/>
        </p:nvSpPr>
        <p:spPr bwMode="auto">
          <a:xfrm>
            <a:off x="1066800" y="2514600"/>
            <a:ext cx="5834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Watson &amp; Crick: Direct Templating is simple.</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62DF4E9-619B-4945-A3E9-67DDDD401984}"/>
              </a:ext>
            </a:extLst>
          </p:cNvPr>
          <p:cNvSpPr>
            <a:spLocks noGrp="1"/>
          </p:cNvSpPr>
          <p:nvPr>
            <p:ph type="subTitle" idx="1"/>
          </p:nvPr>
        </p:nvSpPr>
        <p:spPr>
          <a:xfrm>
            <a:off x="609600" y="9525"/>
            <a:ext cx="8001000" cy="6848475"/>
          </a:xfrm>
        </p:spPr>
        <p:txBody>
          <a:bodyPr>
            <a:noAutofit/>
          </a:bodyPr>
          <a:lstStyle/>
          <a:p>
            <a:pPr>
              <a:defRPr/>
            </a:pPr>
            <a:r>
              <a:rPr lang="en-US" sz="2800" b="1" dirty="0">
                <a:latin typeface="Arial Narrow"/>
                <a:cs typeface="Arial Narrow"/>
              </a:rPr>
              <a:t>Why is translation so much more complicated that replication and transcription?</a:t>
            </a:r>
            <a:endParaRPr lang="en-US" sz="1800" dirty="0">
              <a:latin typeface="Arial Narrow"/>
              <a:cs typeface="Arial Narrow"/>
            </a:endParaRPr>
          </a:p>
          <a:p>
            <a:pPr algn="l">
              <a:defRPr/>
            </a:pPr>
            <a:endParaRPr lang="en-US" sz="2400" dirty="0">
              <a:latin typeface="Arial Narrow"/>
              <a:cs typeface="Arial Narrow"/>
            </a:endParaRPr>
          </a:p>
          <a:p>
            <a:pPr marL="342900" indent="-342900" algn="l">
              <a:buFont typeface="Arial"/>
              <a:buChar char="•"/>
              <a:defRPr/>
            </a:pPr>
            <a:r>
              <a:rPr lang="en-US" sz="2400" dirty="0">
                <a:latin typeface="Arial Narrow"/>
                <a:cs typeface="Arial Narrow"/>
              </a:rPr>
              <a:t>Replication and transcription use direct templating. Watson-Crick pairing directs incorporation of G opposite C and U (or T) opposite A (and vice versa).</a:t>
            </a:r>
          </a:p>
          <a:p>
            <a:pPr marL="342900" indent="-342900" algn="l">
              <a:buFont typeface="Arial"/>
              <a:buChar char="•"/>
              <a:defRPr/>
            </a:pPr>
            <a:r>
              <a:rPr lang="en-US" sz="2400" dirty="0">
                <a:latin typeface="Arial Narrow"/>
                <a:cs typeface="Arial Narrow"/>
              </a:rPr>
              <a:t>Translation uses indirect templating [20x(</a:t>
            </a:r>
            <a:r>
              <a:rPr lang="en-US" sz="2400" dirty="0" err="1">
                <a:latin typeface="Arial Narrow"/>
                <a:cs typeface="Arial Narrow"/>
              </a:rPr>
              <a:t>aa+aaRS</a:t>
            </a:r>
            <a:r>
              <a:rPr lang="en-US" sz="2400" dirty="0">
                <a:latin typeface="Arial Narrow"/>
                <a:cs typeface="Arial Narrow"/>
              </a:rPr>
              <a:t> + tRNA)].</a:t>
            </a:r>
          </a:p>
          <a:p>
            <a:pPr marL="342900" indent="-342900" algn="l">
              <a:buFont typeface="Arial"/>
              <a:buChar char="•"/>
              <a:defRPr/>
            </a:pPr>
            <a:r>
              <a:rPr lang="en-US" sz="2400" dirty="0">
                <a:latin typeface="Arial Narrow"/>
                <a:cs typeface="Arial Narrow"/>
              </a:rPr>
              <a:t>Why? It is not easy to transduce information from polynucleotide to polypeptide. The structures and assembly principles of these two polymers are antithetical.</a:t>
            </a:r>
          </a:p>
          <a:p>
            <a:pPr marL="342900" indent="-342900" algn="l">
              <a:buFont typeface="Arial"/>
              <a:buChar char="•"/>
              <a:defRPr/>
            </a:pPr>
            <a:r>
              <a:rPr lang="en-US" sz="2400" dirty="0">
                <a:latin typeface="Arial Narrow"/>
                <a:cs typeface="Arial Narrow"/>
              </a:rPr>
              <a:t>RNA: anionic backbone, few sidechains of similar structure, assembles by sidechain-sidechain interactions.</a:t>
            </a:r>
          </a:p>
          <a:p>
            <a:pPr marL="342900" indent="-342900" algn="l">
              <a:buFont typeface="Arial"/>
              <a:buChar char="•"/>
              <a:defRPr/>
            </a:pPr>
            <a:r>
              <a:rPr lang="en-US" sz="2400" dirty="0">
                <a:latin typeface="Arial Narrow"/>
                <a:cs typeface="Arial Narrow"/>
              </a:rPr>
              <a:t>Protein: neutral backbone, 20 sidechains of diverse structure, assembles by backbone-backbone interactions.</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fig_27_02">
            <a:extLst>
              <a:ext uri="{FF2B5EF4-FFF2-40B4-BE49-F238E27FC236}">
                <a16:creationId xmlns:a16="http://schemas.microsoft.com/office/drawing/2014/main" id="{3FF3A784-7BFD-D84A-B822-1B9C2F532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33488"/>
            <a:ext cx="62706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3">
            <a:extLst>
              <a:ext uri="{FF2B5EF4-FFF2-40B4-BE49-F238E27FC236}">
                <a16:creationId xmlns:a16="http://schemas.microsoft.com/office/drawing/2014/main" id="{36A6D4A9-542E-4F4F-B830-D44366F863F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a:t>
            </a:r>
          </a:p>
        </p:txBody>
      </p:sp>
      <p:sp>
        <p:nvSpPr>
          <p:cNvPr id="18435" name="TextBox 5">
            <a:extLst>
              <a:ext uri="{FF2B5EF4-FFF2-40B4-BE49-F238E27FC236}">
                <a16:creationId xmlns:a16="http://schemas.microsoft.com/office/drawing/2014/main" id="{584E3FC2-6587-D04C-AC57-84ED634A14ED}"/>
              </a:ext>
            </a:extLst>
          </p:cNvPr>
          <p:cNvSpPr txBox="1">
            <a:spLocks noChangeArrowheads="1"/>
          </p:cNvSpPr>
          <p:nvPr/>
        </p:nvSpPr>
        <p:spPr bwMode="auto">
          <a:xfrm>
            <a:off x="457200" y="457200"/>
            <a:ext cx="4341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Three possible reading frames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tab_27_01">
            <a:extLst>
              <a:ext uri="{FF2B5EF4-FFF2-40B4-BE49-F238E27FC236}">
                <a16:creationId xmlns:a16="http://schemas.microsoft.com/office/drawing/2014/main" id="{117896FC-9C5F-F946-B5FF-5F8FA374A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63600"/>
            <a:ext cx="53340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5">
            <a:extLst>
              <a:ext uri="{FF2B5EF4-FFF2-40B4-BE49-F238E27FC236}">
                <a16:creationId xmlns:a16="http://schemas.microsoft.com/office/drawing/2014/main" id="{D7A4C45A-A403-234F-9A06-7FDE3712EF6B}"/>
              </a:ext>
            </a:extLst>
          </p:cNvPr>
          <p:cNvSpPr txBox="1">
            <a:spLocks noChangeArrowheads="1"/>
          </p:cNvSpPr>
          <p:nvPr/>
        </p:nvSpPr>
        <p:spPr bwMode="auto">
          <a:xfrm>
            <a:off x="304800" y="228600"/>
            <a:ext cx="6840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The genetic code is degenerate and non-random</a:t>
            </a:r>
          </a:p>
        </p:txBody>
      </p:sp>
      <p:sp>
        <p:nvSpPr>
          <p:cNvPr id="20483" name="TextBox 6">
            <a:extLst>
              <a:ext uri="{FF2B5EF4-FFF2-40B4-BE49-F238E27FC236}">
                <a16:creationId xmlns:a16="http://schemas.microsoft.com/office/drawing/2014/main" id="{13584143-061B-8841-818C-82DDD502C05E}"/>
              </a:ext>
            </a:extLst>
          </p:cNvPr>
          <p:cNvSpPr txBox="1">
            <a:spLocks noChangeArrowheads="1"/>
          </p:cNvSpPr>
          <p:nvPr/>
        </p:nvSpPr>
        <p:spPr bwMode="auto">
          <a:xfrm>
            <a:off x="6705600" y="609600"/>
            <a:ext cx="23225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Stop:</a:t>
            </a:r>
          </a:p>
          <a:p>
            <a:r>
              <a:rPr lang="en-US" altLang="en-US">
                <a:latin typeface="Arial" panose="020B0604020202020204" pitchFamily="34" charset="0"/>
                <a:cs typeface="Arial" panose="020B0604020202020204" pitchFamily="34" charset="0"/>
              </a:rPr>
              <a:t>UGA UAG UAA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fig_27_03">
            <a:extLst>
              <a:ext uri="{FF2B5EF4-FFF2-40B4-BE49-F238E27FC236}">
                <a16:creationId xmlns:a16="http://schemas.microsoft.com/office/drawing/2014/main" id="{2822E9EF-3708-F343-AFAE-DA25177DE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317500"/>
            <a:ext cx="46434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3">
            <a:extLst>
              <a:ext uri="{FF2B5EF4-FFF2-40B4-BE49-F238E27FC236}">
                <a16:creationId xmlns:a16="http://schemas.microsoft.com/office/drawing/2014/main" id="{4E0D6828-9A9B-5B4B-8A2B-27BDF248440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fig_27_07">
            <a:extLst>
              <a:ext uri="{FF2B5EF4-FFF2-40B4-BE49-F238E27FC236}">
                <a16:creationId xmlns:a16="http://schemas.microsoft.com/office/drawing/2014/main" id="{04CFA53E-41F2-804A-B5A6-DA07245F0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922338"/>
            <a:ext cx="4270375"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3">
            <a:extLst>
              <a:ext uri="{FF2B5EF4-FFF2-40B4-BE49-F238E27FC236}">
                <a16:creationId xmlns:a16="http://schemas.microsoft.com/office/drawing/2014/main" id="{A5B47AA0-D9F3-A640-83EB-3C0C63E5A6F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27-7</a:t>
            </a:r>
          </a:p>
        </p:txBody>
      </p:sp>
      <p:pic>
        <p:nvPicPr>
          <p:cNvPr id="36867" name="Picture 2" descr="fig_27_08">
            <a:extLst>
              <a:ext uri="{FF2B5EF4-FFF2-40B4-BE49-F238E27FC236}">
                <a16:creationId xmlns:a16="http://schemas.microsoft.com/office/drawing/2014/main" id="{3388C2DE-1C78-DD4A-BE5A-AD06C2276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09638"/>
            <a:ext cx="4203700"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6">
            <a:extLst>
              <a:ext uri="{FF2B5EF4-FFF2-40B4-BE49-F238E27FC236}">
                <a16:creationId xmlns:a16="http://schemas.microsoft.com/office/drawing/2014/main" id="{141241AD-0717-6F45-ADCE-B75B432E14FB}"/>
              </a:ext>
            </a:extLst>
          </p:cNvPr>
          <p:cNvSpPr txBox="1">
            <a:spLocks noChangeArrowheads="1"/>
          </p:cNvSpPr>
          <p:nvPr/>
        </p:nvSpPr>
        <p:spPr bwMode="auto">
          <a:xfrm>
            <a:off x="152400" y="152400"/>
            <a:ext cx="4605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GlnRS bound to tRNA</a:t>
            </a:r>
            <a:r>
              <a:rPr lang="en-US" altLang="en-US" baseline="30000"/>
              <a:t>Gln</a:t>
            </a:r>
            <a:r>
              <a:rPr lang="en-US" altLang="en-US"/>
              <a:t> and ATP</a:t>
            </a:r>
          </a:p>
        </p:txBody>
      </p:sp>
      <p:sp>
        <p:nvSpPr>
          <p:cNvPr id="36869" name="TextBox 7">
            <a:extLst>
              <a:ext uri="{FF2B5EF4-FFF2-40B4-BE49-F238E27FC236}">
                <a16:creationId xmlns:a16="http://schemas.microsoft.com/office/drawing/2014/main" id="{C147C6F4-311B-AB4A-86EF-05CBFDCC05C9}"/>
              </a:ext>
            </a:extLst>
          </p:cNvPr>
          <p:cNvSpPr txBox="1">
            <a:spLocks noChangeArrowheads="1"/>
          </p:cNvSpPr>
          <p:nvPr/>
        </p:nvSpPr>
        <p:spPr bwMode="auto">
          <a:xfrm>
            <a:off x="6400800" y="381000"/>
            <a:ext cx="1423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In general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BA459F-1EA0-DCCB-90E5-B672EF8D58A4}"/>
              </a:ext>
            </a:extLst>
          </p:cNvPr>
          <p:cNvPicPr>
            <a:picLocks noChangeAspect="1"/>
          </p:cNvPicPr>
          <p:nvPr/>
        </p:nvPicPr>
        <p:blipFill>
          <a:blip r:embed="rId2"/>
          <a:stretch>
            <a:fillRect/>
          </a:stretch>
        </p:blipFill>
        <p:spPr>
          <a:xfrm>
            <a:off x="862483" y="0"/>
            <a:ext cx="7419033" cy="6858000"/>
          </a:xfrm>
          <a:prstGeom prst="rect">
            <a:avLst/>
          </a:prstGeom>
        </p:spPr>
      </p:pic>
    </p:spTree>
    <p:extLst>
      <p:ext uri="{BB962C8B-B14F-4D97-AF65-F5344CB8AC3E}">
        <p14:creationId xmlns:p14="http://schemas.microsoft.com/office/powerpoint/2010/main" val="2278320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fig_27_09">
            <a:extLst>
              <a:ext uri="{FF2B5EF4-FFF2-40B4-BE49-F238E27FC236}">
                <a16:creationId xmlns:a16="http://schemas.microsoft.com/office/drawing/2014/main" id="{45515355-549B-404E-92C2-18C067C56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7500"/>
            <a:ext cx="83978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 Box 3">
            <a:extLst>
              <a:ext uri="{FF2B5EF4-FFF2-40B4-BE49-F238E27FC236}">
                <a16:creationId xmlns:a16="http://schemas.microsoft.com/office/drawing/2014/main" id="{B53035AB-1B3B-4A49-9AD7-70533EDD001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27-9</a:t>
            </a:r>
          </a:p>
        </p:txBody>
      </p:sp>
      <p:sp>
        <p:nvSpPr>
          <p:cNvPr id="38915" name="TextBox 5">
            <a:extLst>
              <a:ext uri="{FF2B5EF4-FFF2-40B4-BE49-F238E27FC236}">
                <a16:creationId xmlns:a16="http://schemas.microsoft.com/office/drawing/2014/main" id="{3DFCA608-6332-4B47-9651-13B1166953F6}"/>
              </a:ext>
            </a:extLst>
          </p:cNvPr>
          <p:cNvSpPr txBox="1">
            <a:spLocks noChangeArrowheads="1"/>
          </p:cNvSpPr>
          <p:nvPr/>
        </p:nvSpPr>
        <p:spPr bwMode="auto">
          <a:xfrm>
            <a:off x="3429000" y="6019800"/>
            <a:ext cx="208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aspRS-tRNA</a:t>
            </a:r>
            <a:r>
              <a:rPr lang="en-US" altLang="en-US" baseline="30000"/>
              <a:t>asp</a:t>
            </a:r>
          </a:p>
        </p:txBody>
      </p:sp>
      <p:sp>
        <p:nvSpPr>
          <p:cNvPr id="38916" name="TextBox 6">
            <a:extLst>
              <a:ext uri="{FF2B5EF4-FFF2-40B4-BE49-F238E27FC236}">
                <a16:creationId xmlns:a16="http://schemas.microsoft.com/office/drawing/2014/main" id="{F993023D-6470-A64A-A803-A5F787F5028E}"/>
              </a:ext>
            </a:extLst>
          </p:cNvPr>
          <p:cNvSpPr txBox="1">
            <a:spLocks noChangeArrowheads="1"/>
          </p:cNvSpPr>
          <p:nvPr/>
        </p:nvSpPr>
        <p:spPr bwMode="auto">
          <a:xfrm>
            <a:off x="3048000" y="381000"/>
            <a:ext cx="1517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Induced fit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fig_27_10">
            <a:extLst>
              <a:ext uri="{FF2B5EF4-FFF2-40B4-BE49-F238E27FC236}">
                <a16:creationId xmlns:a16="http://schemas.microsoft.com/office/drawing/2014/main" id="{A96A22F6-C965-454B-99DF-11EB72BFF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17500"/>
            <a:ext cx="56435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 Box 3">
            <a:extLst>
              <a:ext uri="{FF2B5EF4-FFF2-40B4-BE49-F238E27FC236}">
                <a16:creationId xmlns:a16="http://schemas.microsoft.com/office/drawing/2014/main" id="{4D14E008-C479-5949-8AD1-92DE2D6F162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27-10</a:t>
            </a:r>
          </a:p>
        </p:txBody>
      </p:sp>
      <p:sp>
        <p:nvSpPr>
          <p:cNvPr id="40963" name="TextBox 5">
            <a:extLst>
              <a:ext uri="{FF2B5EF4-FFF2-40B4-BE49-F238E27FC236}">
                <a16:creationId xmlns:a16="http://schemas.microsoft.com/office/drawing/2014/main" id="{2358B485-0471-A147-AD7E-E7DD8091A672}"/>
              </a:ext>
            </a:extLst>
          </p:cNvPr>
          <p:cNvSpPr txBox="1">
            <a:spLocks noChangeArrowheads="1"/>
          </p:cNvSpPr>
          <p:nvPr/>
        </p:nvSpPr>
        <p:spPr bwMode="auto">
          <a:xfrm>
            <a:off x="381000" y="304800"/>
            <a:ext cx="191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ileRS-tRNA</a:t>
            </a:r>
            <a:r>
              <a:rPr lang="en-US" altLang="en-US" baseline="30000"/>
              <a:t>ile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figun_27_p998a">
            <a:extLst>
              <a:ext uri="{FF2B5EF4-FFF2-40B4-BE49-F238E27FC236}">
                <a16:creationId xmlns:a16="http://schemas.microsoft.com/office/drawing/2014/main" id="{B2B0FF58-0A0D-1746-9820-1C7EDA20F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47900"/>
            <a:ext cx="85312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3">
            <a:extLst>
              <a:ext uri="{FF2B5EF4-FFF2-40B4-BE49-F238E27FC236}">
                <a16:creationId xmlns:a16="http://schemas.microsoft.com/office/drawing/2014/main" id="{2C1CCA39-7DC5-4F42-9999-E58BE1162A5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998</a:t>
            </a:r>
          </a:p>
        </p:txBody>
      </p:sp>
      <p:sp>
        <p:nvSpPr>
          <p:cNvPr id="43011" name="TextBox 5">
            <a:extLst>
              <a:ext uri="{FF2B5EF4-FFF2-40B4-BE49-F238E27FC236}">
                <a16:creationId xmlns:a16="http://schemas.microsoft.com/office/drawing/2014/main" id="{B623CF9F-7A2E-D943-AF85-CFCC9A4C37D6}"/>
              </a:ext>
            </a:extLst>
          </p:cNvPr>
          <p:cNvSpPr txBox="1">
            <a:spLocks noChangeArrowheads="1"/>
          </p:cNvSpPr>
          <p:nvPr/>
        </p:nvSpPr>
        <p:spPr bwMode="auto">
          <a:xfrm>
            <a:off x="1447800" y="457200"/>
            <a:ext cx="739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 tRNA can recognize multiple codons (which vary at their 3</a:t>
            </a:r>
            <a:r>
              <a:rPr lang="ja-JP" altLang="en-US"/>
              <a:t>’</a:t>
            </a:r>
            <a:r>
              <a:rPr lang="en-US" altLang="ja-JP"/>
              <a:t> end. The 3</a:t>
            </a:r>
            <a:r>
              <a:rPr lang="en-US" altLang="ja-JP" baseline="30000"/>
              <a:t>rd</a:t>
            </a:r>
            <a:r>
              <a:rPr lang="en-US" altLang="ja-JP"/>
              <a:t> position of the codon can wobble.</a:t>
            </a:r>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un_27_p998b">
            <a:extLst>
              <a:ext uri="{FF2B5EF4-FFF2-40B4-BE49-F238E27FC236}">
                <a16:creationId xmlns:a16="http://schemas.microsoft.com/office/drawing/2014/main" id="{BEA1EAB5-F98F-F840-A5B8-A3D7CEDD3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2971800"/>
            <a:ext cx="6853237"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descr="fig_27_11">
            <a:extLst>
              <a:ext uri="{FF2B5EF4-FFF2-40B4-BE49-F238E27FC236}">
                <a16:creationId xmlns:a16="http://schemas.microsoft.com/office/drawing/2014/main" id="{4060D2D7-3BE7-5042-A12F-D3B19C345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8150225"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5">
            <a:extLst>
              <a:ext uri="{FF2B5EF4-FFF2-40B4-BE49-F238E27FC236}">
                <a16:creationId xmlns:a16="http://schemas.microsoft.com/office/drawing/2014/main" id="{A5202039-587E-2443-A177-20E100669C5B}"/>
              </a:ext>
            </a:extLst>
          </p:cNvPr>
          <p:cNvSpPr txBox="1">
            <a:spLocks noChangeArrowheads="1"/>
          </p:cNvSpPr>
          <p:nvPr/>
        </p:nvSpPr>
        <p:spPr bwMode="auto">
          <a:xfrm>
            <a:off x="4267200" y="457200"/>
            <a:ext cx="151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I =inosine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tab_27_03">
            <a:extLst>
              <a:ext uri="{FF2B5EF4-FFF2-40B4-BE49-F238E27FC236}">
                <a16:creationId xmlns:a16="http://schemas.microsoft.com/office/drawing/2014/main" id="{3B95047B-7C6F-7A4E-AF65-7ECEC5CB0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317500"/>
            <a:ext cx="78057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3">
            <a:extLst>
              <a:ext uri="{FF2B5EF4-FFF2-40B4-BE49-F238E27FC236}">
                <a16:creationId xmlns:a16="http://schemas.microsoft.com/office/drawing/2014/main" id="{1C2570D9-1D1A-AB45-90D2-1E6D2EE6A2E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Table 27-3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fig_27_17">
            <a:extLst>
              <a:ext uri="{FF2B5EF4-FFF2-40B4-BE49-F238E27FC236}">
                <a16:creationId xmlns:a16="http://schemas.microsoft.com/office/drawing/2014/main" id="{8767FFA7-7714-7D4F-ACCF-DB74F0F1E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2100"/>
            <a:ext cx="8531225"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 Box 3">
            <a:extLst>
              <a:ext uri="{FF2B5EF4-FFF2-40B4-BE49-F238E27FC236}">
                <a16:creationId xmlns:a16="http://schemas.microsoft.com/office/drawing/2014/main" id="{EA0DA6F0-4D44-DF4C-B01F-C61C3CBDDD7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27-17</a:t>
            </a:r>
          </a:p>
        </p:txBody>
      </p:sp>
      <p:sp>
        <p:nvSpPr>
          <p:cNvPr id="79875" name="TextBox 5">
            <a:extLst>
              <a:ext uri="{FF2B5EF4-FFF2-40B4-BE49-F238E27FC236}">
                <a16:creationId xmlns:a16="http://schemas.microsoft.com/office/drawing/2014/main" id="{8EB597C5-F126-2F42-A0EB-D5D5008E4028}"/>
              </a:ext>
            </a:extLst>
          </p:cNvPr>
          <p:cNvSpPr txBox="1">
            <a:spLocks noChangeArrowheads="1"/>
          </p:cNvSpPr>
          <p:nvPr/>
        </p:nvSpPr>
        <p:spPr bwMode="auto">
          <a:xfrm>
            <a:off x="914400" y="762000"/>
            <a:ext cx="287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Assembled Ribosome</a:t>
            </a:r>
          </a:p>
        </p:txBody>
      </p:sp>
      <p:sp>
        <p:nvSpPr>
          <p:cNvPr id="79876" name="TextBox 6">
            <a:extLst>
              <a:ext uri="{FF2B5EF4-FFF2-40B4-BE49-F238E27FC236}">
                <a16:creationId xmlns:a16="http://schemas.microsoft.com/office/drawing/2014/main" id="{D460E6E2-B0AF-9F45-BBBD-592EFB513EC7}"/>
              </a:ext>
            </a:extLst>
          </p:cNvPr>
          <p:cNvSpPr txBox="1">
            <a:spLocks noChangeArrowheads="1"/>
          </p:cNvSpPr>
          <p:nvPr/>
        </p:nvSpPr>
        <p:spPr bwMode="auto">
          <a:xfrm>
            <a:off x="5105400" y="137160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SSU</a:t>
            </a:r>
          </a:p>
        </p:txBody>
      </p:sp>
      <p:sp>
        <p:nvSpPr>
          <p:cNvPr id="79877" name="TextBox 7">
            <a:extLst>
              <a:ext uri="{FF2B5EF4-FFF2-40B4-BE49-F238E27FC236}">
                <a16:creationId xmlns:a16="http://schemas.microsoft.com/office/drawing/2014/main" id="{0E42A461-56D9-DA4B-AB61-429231D627FD}"/>
              </a:ext>
            </a:extLst>
          </p:cNvPr>
          <p:cNvSpPr txBox="1">
            <a:spLocks noChangeArrowheads="1"/>
          </p:cNvSpPr>
          <p:nvPr/>
        </p:nvSpPr>
        <p:spPr bwMode="auto">
          <a:xfrm>
            <a:off x="7620000" y="11430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Tree>
    <p:extLst>
      <p:ext uri="{BB962C8B-B14F-4D97-AF65-F5344CB8AC3E}">
        <p14:creationId xmlns:p14="http://schemas.microsoft.com/office/powerpoint/2010/main" val="3339969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6">
            <a:extLst>
              <a:ext uri="{FF2B5EF4-FFF2-40B4-BE49-F238E27FC236}">
                <a16:creationId xmlns:a16="http://schemas.microsoft.com/office/drawing/2014/main" id="{FF615DF6-C430-0C4E-B8D1-0CB66DCA6142}"/>
              </a:ext>
            </a:extLst>
          </p:cNvPr>
          <p:cNvSpPr txBox="1">
            <a:spLocks noChangeArrowheads="1"/>
          </p:cNvSpPr>
          <p:nvPr/>
        </p:nvSpPr>
        <p:spPr bwMode="auto">
          <a:xfrm>
            <a:off x="609600" y="609600"/>
            <a:ext cx="8077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A functioning ribosome contains two subunits, which assemble independently and can pretty much ignore each other when not synthesizing protein. The two subunits SSU=30S (in bacteria) and LSU=50S (in bacteria) assemble into an intact ribosome (70S in bacteria) when synthesizing protein. The peptidyl transferase center is in the LSU and the decoding center is in the SSU.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Ribosomal components are often named by their Svedberg (s) values, which are based upon sedimentation rates. Prokaryotic ribosomes are 70S (assembled particles), 30s (SSU) and 50s (LSU).Eukaryotic  ribosomes are 80S (assembled particle), 40s (SSU) and 60s (LSU) subunits. </a:t>
            </a:r>
          </a:p>
          <a:p>
            <a:endParaRPr lang="en-US" altLang="en-US">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tab_27_04">
            <a:extLst>
              <a:ext uri="{FF2B5EF4-FFF2-40B4-BE49-F238E27FC236}">
                <a16:creationId xmlns:a16="http://schemas.microsoft.com/office/drawing/2014/main" id="{A5761EBC-E291-7F4F-B576-71080DA46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53122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Box 5">
            <a:extLst>
              <a:ext uri="{FF2B5EF4-FFF2-40B4-BE49-F238E27FC236}">
                <a16:creationId xmlns:a16="http://schemas.microsoft.com/office/drawing/2014/main" id="{1FA7471D-0863-4044-BA3B-06BB6B368908}"/>
              </a:ext>
            </a:extLst>
          </p:cNvPr>
          <p:cNvSpPr txBox="1">
            <a:spLocks noChangeArrowheads="1"/>
          </p:cNvSpPr>
          <p:nvPr/>
        </p:nvSpPr>
        <p:spPr bwMode="auto">
          <a:xfrm>
            <a:off x="1066800" y="152400"/>
            <a:ext cx="2620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Bacterial Ribosome</a:t>
            </a:r>
          </a:p>
        </p:txBody>
      </p:sp>
      <p:pic>
        <p:nvPicPr>
          <p:cNvPr id="55299" name="Picture 1">
            <a:extLst>
              <a:ext uri="{FF2B5EF4-FFF2-40B4-BE49-F238E27FC236}">
                <a16:creationId xmlns:a16="http://schemas.microsoft.com/office/drawing/2014/main" id="{B178C099-03D0-2A4B-929F-7B980D821D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
            <a:ext cx="91440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2">
            <a:extLst>
              <a:ext uri="{FF2B5EF4-FFF2-40B4-BE49-F238E27FC236}">
                <a16:creationId xmlns:a16="http://schemas.microsoft.com/office/drawing/2014/main" id="{192650D4-128C-B942-A54A-B8C258268DD4}"/>
              </a:ext>
            </a:extLst>
          </p:cNvPr>
          <p:cNvSpPr txBox="1">
            <a:spLocks noChangeArrowheads="1"/>
          </p:cNvSpPr>
          <p:nvPr/>
        </p:nvSpPr>
        <p:spPr bwMode="auto">
          <a:xfrm>
            <a:off x="2590800" y="533400"/>
            <a:ext cx="73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23S</a:t>
            </a:r>
          </a:p>
        </p:txBody>
      </p:sp>
      <p:sp>
        <p:nvSpPr>
          <p:cNvPr id="55301" name="TextBox 6">
            <a:extLst>
              <a:ext uri="{FF2B5EF4-FFF2-40B4-BE49-F238E27FC236}">
                <a16:creationId xmlns:a16="http://schemas.microsoft.com/office/drawing/2014/main" id="{886E0DF9-4350-5C43-8EBF-A7B71F4C2901}"/>
              </a:ext>
            </a:extLst>
          </p:cNvPr>
          <p:cNvSpPr txBox="1">
            <a:spLocks noChangeArrowheads="1"/>
          </p:cNvSpPr>
          <p:nvPr/>
        </p:nvSpPr>
        <p:spPr bwMode="auto">
          <a:xfrm>
            <a:off x="552450" y="4843463"/>
            <a:ext cx="561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5S</a:t>
            </a:r>
          </a:p>
        </p:txBody>
      </p:sp>
      <p:sp>
        <p:nvSpPr>
          <p:cNvPr id="55302" name="TextBox 7">
            <a:extLst>
              <a:ext uri="{FF2B5EF4-FFF2-40B4-BE49-F238E27FC236}">
                <a16:creationId xmlns:a16="http://schemas.microsoft.com/office/drawing/2014/main" id="{E0D6F2D4-C4E2-DE41-8717-9F257F2AD7F0}"/>
              </a:ext>
            </a:extLst>
          </p:cNvPr>
          <p:cNvSpPr txBox="1">
            <a:spLocks noChangeArrowheads="1"/>
          </p:cNvSpPr>
          <p:nvPr/>
        </p:nvSpPr>
        <p:spPr bwMode="auto">
          <a:xfrm>
            <a:off x="7874000" y="4000500"/>
            <a:ext cx="73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16S</a:t>
            </a:r>
          </a:p>
        </p:txBody>
      </p:sp>
      <p:sp>
        <p:nvSpPr>
          <p:cNvPr id="55303" name="TextBox 8">
            <a:extLst>
              <a:ext uri="{FF2B5EF4-FFF2-40B4-BE49-F238E27FC236}">
                <a16:creationId xmlns:a16="http://schemas.microsoft.com/office/drawing/2014/main" id="{EDDAF772-1F1D-2348-BD0A-519DBB5B16C2}"/>
              </a:ext>
            </a:extLst>
          </p:cNvPr>
          <p:cNvSpPr txBox="1">
            <a:spLocks noChangeArrowheads="1"/>
          </p:cNvSpPr>
          <p:nvPr/>
        </p:nvSpPr>
        <p:spPr bwMode="auto">
          <a:xfrm>
            <a:off x="2143125" y="5848350"/>
            <a:ext cx="782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LSU</a:t>
            </a:r>
          </a:p>
        </p:txBody>
      </p:sp>
      <p:sp>
        <p:nvSpPr>
          <p:cNvPr id="55304" name="TextBox 9">
            <a:extLst>
              <a:ext uri="{FF2B5EF4-FFF2-40B4-BE49-F238E27FC236}">
                <a16:creationId xmlns:a16="http://schemas.microsoft.com/office/drawing/2014/main" id="{866BBB9E-7E34-374B-902E-B11A5DE4F037}"/>
              </a:ext>
            </a:extLst>
          </p:cNvPr>
          <p:cNvSpPr txBox="1">
            <a:spLocks noChangeArrowheads="1"/>
          </p:cNvSpPr>
          <p:nvPr/>
        </p:nvSpPr>
        <p:spPr bwMode="auto">
          <a:xfrm>
            <a:off x="6794500" y="584835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SSU</a:t>
            </a:r>
          </a:p>
        </p:txBody>
      </p:sp>
      <p:sp>
        <p:nvSpPr>
          <p:cNvPr id="55305" name="TextBox 3">
            <a:extLst>
              <a:ext uri="{FF2B5EF4-FFF2-40B4-BE49-F238E27FC236}">
                <a16:creationId xmlns:a16="http://schemas.microsoft.com/office/drawing/2014/main" id="{156EA1BE-5209-0443-BE8D-D863CB52BC1D}"/>
              </a:ext>
            </a:extLst>
          </p:cNvPr>
          <p:cNvSpPr txBox="1">
            <a:spLocks noChangeArrowheads="1"/>
          </p:cNvSpPr>
          <p:nvPr/>
        </p:nvSpPr>
        <p:spPr bwMode="auto">
          <a:xfrm>
            <a:off x="5562600" y="304800"/>
            <a:ext cx="2373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Bacterial rRNAs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a:extLst>
              <a:ext uri="{FF2B5EF4-FFF2-40B4-BE49-F238E27FC236}">
                <a16:creationId xmlns:a16="http://schemas.microsoft.com/office/drawing/2014/main" id="{6BA434ED-99F2-6649-A0A2-0DCAC2DBD2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4300" y="0"/>
            <a:ext cx="3827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fig_27_13b">
            <a:extLst>
              <a:ext uri="{FF2B5EF4-FFF2-40B4-BE49-F238E27FC236}">
                <a16:creationId xmlns:a16="http://schemas.microsoft.com/office/drawing/2014/main" id="{E709EDBD-9622-924F-BC93-5323E7951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317500"/>
            <a:ext cx="6959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 Box 3">
            <a:extLst>
              <a:ext uri="{FF2B5EF4-FFF2-40B4-BE49-F238E27FC236}">
                <a16:creationId xmlns:a16="http://schemas.microsoft.com/office/drawing/2014/main" id="{8CE4D596-DB8E-EC4C-826F-588FF0EEB47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27-13b</a:t>
            </a:r>
          </a:p>
        </p:txBody>
      </p:sp>
      <p:sp>
        <p:nvSpPr>
          <p:cNvPr id="63491" name="TextBox 5">
            <a:extLst>
              <a:ext uri="{FF2B5EF4-FFF2-40B4-BE49-F238E27FC236}">
                <a16:creationId xmlns:a16="http://schemas.microsoft.com/office/drawing/2014/main" id="{26120B7A-BC4C-0F4B-8CA7-5D682A960B86}"/>
              </a:ext>
            </a:extLst>
          </p:cNvPr>
          <p:cNvSpPr txBox="1">
            <a:spLocks noChangeArrowheads="1"/>
          </p:cNvSpPr>
          <p:nvPr/>
        </p:nvSpPr>
        <p:spPr bwMode="auto">
          <a:xfrm>
            <a:off x="2438400" y="152400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SSU</a:t>
            </a:r>
          </a:p>
        </p:txBody>
      </p:sp>
      <p:sp>
        <p:nvSpPr>
          <p:cNvPr id="63492" name="TextBox 6">
            <a:extLst>
              <a:ext uri="{FF2B5EF4-FFF2-40B4-BE49-F238E27FC236}">
                <a16:creationId xmlns:a16="http://schemas.microsoft.com/office/drawing/2014/main" id="{BEFDC995-C49C-DF41-BAE5-B929C9A5AB9C}"/>
              </a:ext>
            </a:extLst>
          </p:cNvPr>
          <p:cNvSpPr txBox="1">
            <a:spLocks noChangeArrowheads="1"/>
          </p:cNvSpPr>
          <p:nvPr/>
        </p:nvSpPr>
        <p:spPr bwMode="auto">
          <a:xfrm>
            <a:off x="5943600" y="26670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9847F4-E648-5009-9B67-3C9FB36FE6A9}"/>
              </a:ext>
            </a:extLst>
          </p:cNvPr>
          <p:cNvPicPr>
            <a:picLocks noChangeAspect="1"/>
          </p:cNvPicPr>
          <p:nvPr/>
        </p:nvPicPr>
        <p:blipFill>
          <a:blip r:embed="rId2"/>
          <a:stretch>
            <a:fillRect/>
          </a:stretch>
        </p:blipFill>
        <p:spPr>
          <a:xfrm>
            <a:off x="685800" y="118533"/>
            <a:ext cx="7924800" cy="6750756"/>
          </a:xfrm>
          <a:prstGeom prst="rect">
            <a:avLst/>
          </a:prstGeom>
        </p:spPr>
      </p:pic>
    </p:spTree>
    <p:extLst>
      <p:ext uri="{BB962C8B-B14F-4D97-AF65-F5344CB8AC3E}">
        <p14:creationId xmlns:p14="http://schemas.microsoft.com/office/powerpoint/2010/main" val="1100058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fig_27_16">
            <a:extLst>
              <a:ext uri="{FF2B5EF4-FFF2-40B4-BE49-F238E27FC236}">
                <a16:creationId xmlns:a16="http://schemas.microsoft.com/office/drawing/2014/main" id="{F4055874-8E71-264D-8CE5-89036BF7E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317500"/>
            <a:ext cx="71421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 Box 3">
            <a:extLst>
              <a:ext uri="{FF2B5EF4-FFF2-40B4-BE49-F238E27FC236}">
                <a16:creationId xmlns:a16="http://schemas.microsoft.com/office/drawing/2014/main" id="{34E86074-E60A-0B4F-A094-A478CF5FA32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27-16</a:t>
            </a:r>
          </a:p>
        </p:txBody>
      </p:sp>
      <p:sp>
        <p:nvSpPr>
          <p:cNvPr id="77827" name="TextBox 5">
            <a:extLst>
              <a:ext uri="{FF2B5EF4-FFF2-40B4-BE49-F238E27FC236}">
                <a16:creationId xmlns:a16="http://schemas.microsoft.com/office/drawing/2014/main" id="{3F99F051-9BC2-3B4C-B81C-D252DE2D6F12}"/>
              </a:ext>
            </a:extLst>
          </p:cNvPr>
          <p:cNvSpPr txBox="1">
            <a:spLocks noChangeArrowheads="1"/>
          </p:cNvSpPr>
          <p:nvPr/>
        </p:nvSpPr>
        <p:spPr bwMode="auto">
          <a:xfrm>
            <a:off x="228600" y="1219200"/>
            <a:ext cx="1817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SSU proteins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tab_27_05">
            <a:extLst>
              <a:ext uri="{FF2B5EF4-FFF2-40B4-BE49-F238E27FC236}">
                <a16:creationId xmlns:a16="http://schemas.microsoft.com/office/drawing/2014/main" id="{CD0A24DE-07C4-5640-A165-4F0C9C6E2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16100"/>
            <a:ext cx="853122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 Box 3">
            <a:extLst>
              <a:ext uri="{FF2B5EF4-FFF2-40B4-BE49-F238E27FC236}">
                <a16:creationId xmlns:a16="http://schemas.microsoft.com/office/drawing/2014/main" id="{11E8272D-F6B3-BA43-9471-95E8F52EDB2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Table 27-5</a:t>
            </a:r>
          </a:p>
        </p:txBody>
      </p:sp>
      <p:sp>
        <p:nvSpPr>
          <p:cNvPr id="81923" name="TextBox 5">
            <a:extLst>
              <a:ext uri="{FF2B5EF4-FFF2-40B4-BE49-F238E27FC236}">
                <a16:creationId xmlns:a16="http://schemas.microsoft.com/office/drawing/2014/main" id="{B68FE205-7677-0B4D-A61E-9F60F6BA3E57}"/>
              </a:ext>
            </a:extLst>
          </p:cNvPr>
          <p:cNvSpPr txBox="1">
            <a:spLocks noChangeArrowheads="1"/>
          </p:cNvSpPr>
          <p:nvPr/>
        </p:nvSpPr>
        <p:spPr bwMode="auto">
          <a:xfrm>
            <a:off x="1295400" y="1066800"/>
            <a:ext cx="2962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Eucaryotic Ribosomes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fig_27_19">
            <a:extLst>
              <a:ext uri="{FF2B5EF4-FFF2-40B4-BE49-F238E27FC236}">
                <a16:creationId xmlns:a16="http://schemas.microsoft.com/office/drawing/2014/main" id="{C5681C95-5B55-364A-8ABE-776156418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317500"/>
            <a:ext cx="66119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 Box 3">
            <a:extLst>
              <a:ext uri="{FF2B5EF4-FFF2-40B4-BE49-F238E27FC236}">
                <a16:creationId xmlns:a16="http://schemas.microsoft.com/office/drawing/2014/main" id="{8F033D6E-AADD-4448-8942-F5172CF8F85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fig_27_20">
            <a:extLst>
              <a:ext uri="{FF2B5EF4-FFF2-40B4-BE49-F238E27FC236}">
                <a16:creationId xmlns:a16="http://schemas.microsoft.com/office/drawing/2014/main" id="{44F46514-FD60-F548-BAFA-4AC70FBC5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52675"/>
            <a:ext cx="4945063"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 Box 3">
            <a:extLst>
              <a:ext uri="{FF2B5EF4-FFF2-40B4-BE49-F238E27FC236}">
                <a16:creationId xmlns:a16="http://schemas.microsoft.com/office/drawing/2014/main" id="{1FE97404-4AAF-1649-8B9B-40EBB7B84C9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27-20</a:t>
            </a:r>
          </a:p>
        </p:txBody>
      </p:sp>
      <p:sp>
        <p:nvSpPr>
          <p:cNvPr id="88067" name="TextBox 5">
            <a:extLst>
              <a:ext uri="{FF2B5EF4-FFF2-40B4-BE49-F238E27FC236}">
                <a16:creationId xmlns:a16="http://schemas.microsoft.com/office/drawing/2014/main" id="{5AB0801C-ADE0-8A4D-BE68-D35A71EBB466}"/>
              </a:ext>
            </a:extLst>
          </p:cNvPr>
          <p:cNvSpPr txBox="1">
            <a:spLocks noChangeArrowheads="1"/>
          </p:cNvSpPr>
          <p:nvPr/>
        </p:nvSpPr>
        <p:spPr bwMode="auto">
          <a:xfrm>
            <a:off x="381000" y="152400"/>
            <a:ext cx="8763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a:p>
            <a:r>
              <a:rPr lang="en-US" altLang="en-US"/>
              <a:t>Translation proceeds in the N to C direction.</a:t>
            </a:r>
          </a:p>
          <a:p>
            <a:r>
              <a:rPr lang="en-US" altLang="en-US"/>
              <a:t>Add hot leucine, translate for time (t), do a tryptic digest (with trypsin).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figun_27_p1009">
            <a:extLst>
              <a:ext uri="{FF2B5EF4-FFF2-40B4-BE49-F238E27FC236}">
                <a16:creationId xmlns:a16="http://schemas.microsoft.com/office/drawing/2014/main" id="{75DB7B41-CCCA-A04D-9D07-029A01D01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317500"/>
            <a:ext cx="31257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 Box 3">
            <a:extLst>
              <a:ext uri="{FF2B5EF4-FFF2-40B4-BE49-F238E27FC236}">
                <a16:creationId xmlns:a16="http://schemas.microsoft.com/office/drawing/2014/main" id="{1DE5D940-EE30-974A-88D4-C36759E3B88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1009</a:t>
            </a:r>
          </a:p>
        </p:txBody>
      </p:sp>
      <p:sp>
        <p:nvSpPr>
          <p:cNvPr id="90115" name="TextBox 6">
            <a:extLst>
              <a:ext uri="{FF2B5EF4-FFF2-40B4-BE49-F238E27FC236}">
                <a16:creationId xmlns:a16="http://schemas.microsoft.com/office/drawing/2014/main" id="{45ECC20D-AB3D-F842-9C87-AB6FED454796}"/>
              </a:ext>
            </a:extLst>
          </p:cNvPr>
          <p:cNvSpPr txBox="1">
            <a:spLocks noChangeArrowheads="1"/>
          </p:cNvSpPr>
          <p:nvPr/>
        </p:nvSpPr>
        <p:spPr bwMode="auto">
          <a:xfrm>
            <a:off x="381000" y="1219200"/>
            <a:ext cx="2209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numbering scheme of a growing peptide.</a:t>
            </a:r>
          </a:p>
          <a:p>
            <a:r>
              <a:rPr lang="en-US" altLang="en-US"/>
              <a:t>The mRNA is read from the 5</a:t>
            </a:r>
            <a:r>
              <a:rPr lang="ja-JP" altLang="en-US"/>
              <a:t>’</a:t>
            </a:r>
            <a:r>
              <a:rPr lang="en-US" altLang="ja-JP"/>
              <a:t> to 3</a:t>
            </a:r>
            <a:r>
              <a:rPr lang="ja-JP" altLang="en-US"/>
              <a:t>’</a:t>
            </a:r>
            <a:r>
              <a:rPr lang="en-US" altLang="ja-JP"/>
              <a:t> direction.</a:t>
            </a:r>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fig_27_22">
            <a:extLst>
              <a:ext uri="{FF2B5EF4-FFF2-40B4-BE49-F238E27FC236}">
                <a16:creationId xmlns:a16="http://schemas.microsoft.com/office/drawing/2014/main" id="{4C67E50D-E2ED-D349-B2DC-A9C0A287C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11400"/>
            <a:ext cx="853122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ext Box 3">
            <a:extLst>
              <a:ext uri="{FF2B5EF4-FFF2-40B4-BE49-F238E27FC236}">
                <a16:creationId xmlns:a16="http://schemas.microsoft.com/office/drawing/2014/main" id="{676247FD-838B-8D49-A3AD-E47BED042BF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27-22</a:t>
            </a:r>
          </a:p>
        </p:txBody>
      </p:sp>
      <p:sp>
        <p:nvSpPr>
          <p:cNvPr id="92163" name="TextBox 5">
            <a:extLst>
              <a:ext uri="{FF2B5EF4-FFF2-40B4-BE49-F238E27FC236}">
                <a16:creationId xmlns:a16="http://schemas.microsoft.com/office/drawing/2014/main" id="{5A756604-50E0-F341-A0EA-1707BA2F0540}"/>
              </a:ext>
            </a:extLst>
          </p:cNvPr>
          <p:cNvSpPr txBox="1">
            <a:spLocks noChangeArrowheads="1"/>
          </p:cNvSpPr>
          <p:nvPr/>
        </p:nvSpPr>
        <p:spPr bwMode="auto">
          <a:xfrm>
            <a:off x="381000" y="7620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Active translation can occur on polysomes</a:t>
            </a:r>
          </a:p>
        </p:txBody>
      </p:sp>
      <p:sp>
        <p:nvSpPr>
          <p:cNvPr id="92164" name="TextBox 6">
            <a:extLst>
              <a:ext uri="{FF2B5EF4-FFF2-40B4-BE49-F238E27FC236}">
                <a16:creationId xmlns:a16="http://schemas.microsoft.com/office/drawing/2014/main" id="{6D85D64B-79DB-974E-9CEC-BD0D397A4247}"/>
              </a:ext>
            </a:extLst>
          </p:cNvPr>
          <p:cNvSpPr txBox="1">
            <a:spLocks noChangeArrowheads="1"/>
          </p:cNvSpPr>
          <p:nvPr/>
        </p:nvSpPr>
        <p:spPr bwMode="auto">
          <a:xfrm>
            <a:off x="5943600" y="5029200"/>
            <a:ext cx="2651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5</a:t>
            </a:r>
            <a:r>
              <a:rPr lang="ja-JP" altLang="en-US"/>
              <a:t>’</a:t>
            </a:r>
            <a:r>
              <a:rPr lang="en-US" altLang="ja-JP"/>
              <a:t> end of mRNA</a:t>
            </a:r>
            <a:endParaRPr lang="en-US" altLang="en-US"/>
          </a:p>
        </p:txBody>
      </p:sp>
      <p:sp>
        <p:nvSpPr>
          <p:cNvPr id="92165" name="TextBox 7">
            <a:extLst>
              <a:ext uri="{FF2B5EF4-FFF2-40B4-BE49-F238E27FC236}">
                <a16:creationId xmlns:a16="http://schemas.microsoft.com/office/drawing/2014/main" id="{4439082C-2E4C-9242-8CFA-6E76F54DB7AA}"/>
              </a:ext>
            </a:extLst>
          </p:cNvPr>
          <p:cNvSpPr txBox="1">
            <a:spLocks noChangeArrowheads="1"/>
          </p:cNvSpPr>
          <p:nvPr/>
        </p:nvSpPr>
        <p:spPr bwMode="auto">
          <a:xfrm>
            <a:off x="304800" y="4953000"/>
            <a:ext cx="2316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3</a:t>
            </a:r>
            <a:r>
              <a:rPr lang="ja-JP" altLang="en-US"/>
              <a:t>’</a:t>
            </a:r>
            <a:r>
              <a:rPr lang="en-US" altLang="ja-JP"/>
              <a:t> end  of mRNA</a:t>
            </a:r>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figun_27_p1010">
            <a:extLst>
              <a:ext uri="{FF2B5EF4-FFF2-40B4-BE49-F238E27FC236}">
                <a16:creationId xmlns:a16="http://schemas.microsoft.com/office/drawing/2014/main" id="{8D7EDB3A-F898-5547-82E6-23CDABE92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701925"/>
            <a:ext cx="533082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Text Box 3">
            <a:extLst>
              <a:ext uri="{FF2B5EF4-FFF2-40B4-BE49-F238E27FC236}">
                <a16:creationId xmlns:a16="http://schemas.microsoft.com/office/drawing/2014/main" id="{BBC8D310-73FF-8748-8474-FBB5B9C854B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1010</a:t>
            </a:r>
          </a:p>
        </p:txBody>
      </p:sp>
      <p:sp>
        <p:nvSpPr>
          <p:cNvPr id="94211" name="TextBox 5">
            <a:extLst>
              <a:ext uri="{FF2B5EF4-FFF2-40B4-BE49-F238E27FC236}">
                <a16:creationId xmlns:a16="http://schemas.microsoft.com/office/drawing/2014/main" id="{45CCD80E-61FF-8540-9B1A-CA76754C7FF7}"/>
              </a:ext>
            </a:extLst>
          </p:cNvPr>
          <p:cNvSpPr txBox="1">
            <a:spLocks noChangeArrowheads="1"/>
          </p:cNvSpPr>
          <p:nvPr/>
        </p:nvSpPr>
        <p:spPr bwMode="auto">
          <a:xfrm>
            <a:off x="381000" y="838200"/>
            <a:ext cx="807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most proteins in e coli begin with f-methionine (which is removed after translation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fig_27_23">
            <a:extLst>
              <a:ext uri="{FF2B5EF4-FFF2-40B4-BE49-F238E27FC236}">
                <a16:creationId xmlns:a16="http://schemas.microsoft.com/office/drawing/2014/main" id="{E3214B29-39C0-7245-BE88-ED8067FAB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8531225"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Text Box 3">
            <a:extLst>
              <a:ext uri="{FF2B5EF4-FFF2-40B4-BE49-F238E27FC236}">
                <a16:creationId xmlns:a16="http://schemas.microsoft.com/office/drawing/2014/main" id="{4B701E36-610C-4E4D-BB4B-FF1F0BEBF9D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27-23</a:t>
            </a:r>
          </a:p>
        </p:txBody>
      </p:sp>
      <p:sp>
        <p:nvSpPr>
          <p:cNvPr id="96259" name="TextBox 5">
            <a:extLst>
              <a:ext uri="{FF2B5EF4-FFF2-40B4-BE49-F238E27FC236}">
                <a16:creationId xmlns:a16="http://schemas.microsoft.com/office/drawing/2014/main" id="{B2E4C8E6-2C3F-D746-AC10-AAC8E1364E07}"/>
              </a:ext>
            </a:extLst>
          </p:cNvPr>
          <p:cNvSpPr txBox="1">
            <a:spLocks noChangeArrowheads="1"/>
          </p:cNvSpPr>
          <p:nvPr/>
        </p:nvSpPr>
        <p:spPr bwMode="auto">
          <a:xfrm>
            <a:off x="228600" y="68580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The Shine-Dalgarno sequence of the 16S (SSU) forms base pairs to 5' end of the mRNA (initiation sequence) with the help of initiation factors  (IF). </a:t>
            </a:r>
          </a:p>
          <a:p>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fig_27_24">
            <a:extLst>
              <a:ext uri="{FF2B5EF4-FFF2-40B4-BE49-F238E27FC236}">
                <a16:creationId xmlns:a16="http://schemas.microsoft.com/office/drawing/2014/main" id="{874B60C7-674E-4342-A112-1C102DC92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96963"/>
            <a:ext cx="5865813"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 Box 3">
            <a:extLst>
              <a:ext uri="{FF2B5EF4-FFF2-40B4-BE49-F238E27FC236}">
                <a16:creationId xmlns:a16="http://schemas.microsoft.com/office/drawing/2014/main" id="{B90A0C64-E2D1-1B46-B658-C2B6402808B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27-24</a:t>
            </a:r>
          </a:p>
        </p:txBody>
      </p:sp>
      <p:sp>
        <p:nvSpPr>
          <p:cNvPr id="98307" name="TextBox 5">
            <a:extLst>
              <a:ext uri="{FF2B5EF4-FFF2-40B4-BE49-F238E27FC236}">
                <a16:creationId xmlns:a16="http://schemas.microsoft.com/office/drawing/2014/main" id="{46C72091-1AB7-E345-8191-3B6C29088D48}"/>
              </a:ext>
            </a:extLst>
          </p:cNvPr>
          <p:cNvSpPr txBox="1">
            <a:spLocks noChangeArrowheads="1"/>
          </p:cNvSpPr>
          <p:nvPr/>
        </p:nvSpPr>
        <p:spPr bwMode="auto">
          <a:xfrm>
            <a:off x="2895600" y="0"/>
            <a:ext cx="24495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Initiation complex</a:t>
            </a:r>
          </a:p>
          <a:p>
            <a:r>
              <a:rPr lang="en-US" altLang="en-US"/>
              <a:t>SD is magenta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tab_27_06">
            <a:extLst>
              <a:ext uri="{FF2B5EF4-FFF2-40B4-BE49-F238E27FC236}">
                <a16:creationId xmlns:a16="http://schemas.microsoft.com/office/drawing/2014/main" id="{B2349136-F0E5-D54E-A268-E279A037F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317500"/>
            <a:ext cx="58562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ext Box 3">
            <a:extLst>
              <a:ext uri="{FF2B5EF4-FFF2-40B4-BE49-F238E27FC236}">
                <a16:creationId xmlns:a16="http://schemas.microsoft.com/office/drawing/2014/main" id="{3A1C7E99-3526-914E-AEE6-EC33261E1D0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Table 27-6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61C57B6-8BE3-51C5-2136-7A7936647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950" y="0"/>
            <a:ext cx="6640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68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fig_27_25">
            <a:extLst>
              <a:ext uri="{FF2B5EF4-FFF2-40B4-BE49-F238E27FC236}">
                <a16:creationId xmlns:a16="http://schemas.microsoft.com/office/drawing/2014/main" id="{F04C9C1D-B081-A245-A796-61543A60B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17500"/>
            <a:ext cx="29860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ext Box 3">
            <a:extLst>
              <a:ext uri="{FF2B5EF4-FFF2-40B4-BE49-F238E27FC236}">
                <a16:creationId xmlns:a16="http://schemas.microsoft.com/office/drawing/2014/main" id="{D410198F-B533-8C4A-86FB-E0944F739A4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fig_27_25_01">
            <a:extLst>
              <a:ext uri="{FF2B5EF4-FFF2-40B4-BE49-F238E27FC236}">
                <a16:creationId xmlns:a16="http://schemas.microsoft.com/office/drawing/2014/main" id="{155841F6-DC7C-CD4C-A14E-3B5EDDEE8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317500"/>
            <a:ext cx="40703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3">
            <a:extLst>
              <a:ext uri="{FF2B5EF4-FFF2-40B4-BE49-F238E27FC236}">
                <a16:creationId xmlns:a16="http://schemas.microsoft.com/office/drawing/2014/main" id="{24B4DF3F-625B-1C42-9D12-4620522ACEE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 part 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fig_27_25_02">
            <a:extLst>
              <a:ext uri="{FF2B5EF4-FFF2-40B4-BE49-F238E27FC236}">
                <a16:creationId xmlns:a16="http://schemas.microsoft.com/office/drawing/2014/main" id="{0187941D-4A7A-D24B-BA6B-BAF53935C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263" y="914400"/>
            <a:ext cx="5265737"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 Box 3">
            <a:extLst>
              <a:ext uri="{FF2B5EF4-FFF2-40B4-BE49-F238E27FC236}">
                <a16:creationId xmlns:a16="http://schemas.microsoft.com/office/drawing/2014/main" id="{793D763E-22F0-C646-8BD9-4D01A846ED9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 part 2</a:t>
            </a:r>
          </a:p>
        </p:txBody>
      </p:sp>
      <p:sp>
        <p:nvSpPr>
          <p:cNvPr id="106499" name="TextBox 5">
            <a:extLst>
              <a:ext uri="{FF2B5EF4-FFF2-40B4-BE49-F238E27FC236}">
                <a16:creationId xmlns:a16="http://schemas.microsoft.com/office/drawing/2014/main" id="{AF838015-1AB5-1E4C-9E60-2DC5601ADCFC}"/>
              </a:ext>
            </a:extLst>
          </p:cNvPr>
          <p:cNvSpPr txBox="1">
            <a:spLocks noChangeArrowheads="1"/>
          </p:cNvSpPr>
          <p:nvPr/>
        </p:nvSpPr>
        <p:spPr bwMode="auto">
          <a:xfrm>
            <a:off x="0" y="228600"/>
            <a:ext cx="3733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Initiation:</a:t>
            </a:r>
          </a:p>
          <a:p>
            <a:r>
              <a:rPr lang="en-US" altLang="en-US"/>
              <a:t> </a:t>
            </a:r>
          </a:p>
          <a:p>
            <a:r>
              <a:rPr lang="en-US" altLang="en-US"/>
              <a:t>mRNA + Initiation Factor 2 (IF-2) + fMet-tRNA</a:t>
            </a:r>
            <a:r>
              <a:rPr lang="en-US" altLang="en-US" baseline="-25000"/>
              <a:t>f</a:t>
            </a:r>
            <a:r>
              <a:rPr lang="en-US" altLang="en-US" baseline="30000"/>
              <a:t>met</a:t>
            </a:r>
            <a:endParaRPr lang="en-US" altLang="en-US" baseline="-25000"/>
          </a:p>
          <a:p>
            <a:endParaRPr lang="en-US" altLang="en-US"/>
          </a:p>
          <a:p>
            <a:r>
              <a:rPr lang="en-US" altLang="en-US"/>
              <a:t>The Shine-Dalgarno sequence of the 16S (SSU) forms base pairs to 5' end of the mRNA (initiation sequence) with the help of initiation factors (IF</a:t>
            </a:r>
            <a:r>
              <a:rPr lang="ja-JP" altLang="en-US"/>
              <a:t>’</a:t>
            </a:r>
            <a:r>
              <a:rPr lang="en-US" altLang="ja-JP"/>
              <a:t>s). </a:t>
            </a:r>
          </a:p>
          <a:p>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fig_27_25_03">
            <a:extLst>
              <a:ext uri="{FF2B5EF4-FFF2-40B4-BE49-F238E27FC236}">
                <a16:creationId xmlns:a16="http://schemas.microsoft.com/office/drawing/2014/main" id="{0AE73679-1C28-4C4A-8C16-A840262A0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317500"/>
            <a:ext cx="43386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ext Box 3">
            <a:extLst>
              <a:ext uri="{FF2B5EF4-FFF2-40B4-BE49-F238E27FC236}">
                <a16:creationId xmlns:a16="http://schemas.microsoft.com/office/drawing/2014/main" id="{C562FD87-1237-4343-AB71-11071C2F14C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 part 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fig_27_27">
            <a:extLst>
              <a:ext uri="{FF2B5EF4-FFF2-40B4-BE49-F238E27FC236}">
                <a16:creationId xmlns:a16="http://schemas.microsoft.com/office/drawing/2014/main" id="{3C5B42B2-FD8B-184D-ABF1-C41412FF6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7500"/>
            <a:ext cx="8531225"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a:extLst>
              <a:ext uri="{FF2B5EF4-FFF2-40B4-BE49-F238E27FC236}">
                <a16:creationId xmlns:a16="http://schemas.microsoft.com/office/drawing/2014/main" id="{56113BBC-AB94-8A46-9B6D-C529872420E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27-27</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fig_27_27_01">
            <a:extLst>
              <a:ext uri="{FF2B5EF4-FFF2-40B4-BE49-F238E27FC236}">
                <a16:creationId xmlns:a16="http://schemas.microsoft.com/office/drawing/2014/main" id="{D93F23F2-E54E-4E4D-AA9F-638F60F3A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73200"/>
            <a:ext cx="853122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 Box 3">
            <a:extLst>
              <a:ext uri="{FF2B5EF4-FFF2-40B4-BE49-F238E27FC236}">
                <a16:creationId xmlns:a16="http://schemas.microsoft.com/office/drawing/2014/main" id="{DB636F4D-8FA4-204F-AE0A-A9172A4E2A3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27-27 part 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fig_27_27_02">
            <a:extLst>
              <a:ext uri="{FF2B5EF4-FFF2-40B4-BE49-F238E27FC236}">
                <a16:creationId xmlns:a16="http://schemas.microsoft.com/office/drawing/2014/main" id="{80000DF6-B41D-014E-BB62-E4ED3B0F6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317500"/>
            <a:ext cx="67278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 Box 3">
            <a:extLst>
              <a:ext uri="{FF2B5EF4-FFF2-40B4-BE49-F238E27FC236}">
                <a16:creationId xmlns:a16="http://schemas.microsoft.com/office/drawing/2014/main" id="{7BF9AC20-BD83-C84C-805A-120F8884C05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27-27 part 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fig_27_27_03">
            <a:extLst>
              <a:ext uri="{FF2B5EF4-FFF2-40B4-BE49-F238E27FC236}">
                <a16:creationId xmlns:a16="http://schemas.microsoft.com/office/drawing/2014/main" id="{CCA3D8E1-3009-674C-87F7-ECC84EBAE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317500"/>
            <a:ext cx="78613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3">
            <a:extLst>
              <a:ext uri="{FF2B5EF4-FFF2-40B4-BE49-F238E27FC236}">
                <a16:creationId xmlns:a16="http://schemas.microsoft.com/office/drawing/2014/main" id="{6390A26E-2008-9D40-BEBF-BCF874AF88A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27-27 part 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figun_27_p1016">
            <a:extLst>
              <a:ext uri="{FF2B5EF4-FFF2-40B4-BE49-F238E27FC236}">
                <a16:creationId xmlns:a16="http://schemas.microsoft.com/office/drawing/2014/main" id="{8EBD1E52-4402-FD4C-9E1F-BFDFD1405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79500"/>
            <a:ext cx="853122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ext Box 3">
            <a:extLst>
              <a:ext uri="{FF2B5EF4-FFF2-40B4-BE49-F238E27FC236}">
                <a16:creationId xmlns:a16="http://schemas.microsoft.com/office/drawing/2014/main" id="{C59FBC16-DB1C-3A44-8A69-551318D8A11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1016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7">
            <a:extLst>
              <a:ext uri="{FF2B5EF4-FFF2-40B4-BE49-F238E27FC236}">
                <a16:creationId xmlns:a16="http://schemas.microsoft.com/office/drawing/2014/main" id="{6600C31B-B394-1E48-BC58-83466B894A19}"/>
              </a:ext>
            </a:extLst>
          </p:cNvPr>
          <p:cNvSpPr txBox="1">
            <a:spLocks noChangeArrowheads="1"/>
          </p:cNvSpPr>
          <p:nvPr/>
        </p:nvSpPr>
        <p:spPr bwMode="auto">
          <a:xfrm>
            <a:off x="0" y="0"/>
            <a:ext cx="2185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The Ribosome </a:t>
            </a:r>
          </a:p>
        </p:txBody>
      </p:sp>
      <p:sp>
        <p:nvSpPr>
          <p:cNvPr id="51202" name="Rectangle 3">
            <a:extLst>
              <a:ext uri="{FF2B5EF4-FFF2-40B4-BE49-F238E27FC236}">
                <a16:creationId xmlns:a16="http://schemas.microsoft.com/office/drawing/2014/main" id="{4E48F139-C1B1-4444-AC10-B2D0B311A139}"/>
              </a:ext>
            </a:extLst>
          </p:cNvPr>
          <p:cNvSpPr>
            <a:spLocks noChangeArrowheads="1"/>
          </p:cNvSpPr>
          <p:nvPr/>
        </p:nvSpPr>
        <p:spPr bwMode="auto">
          <a:xfrm>
            <a:off x="304800" y="609600"/>
            <a:ext cx="8686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A ribosome is rRNA-protein assembly that creates all coded proteins. The ribosome translates information contained mRNA into the amino acid sequence of a protein. Ribosomes use mRNA as a template for specifying the sequence of amino acids in a protein. The ribosome </a:t>
            </a:r>
            <a:r>
              <a:rPr lang="en-US" altLang="en-US" sz="2000" dirty="0" err="1">
                <a:latin typeface="Arial" panose="020B0604020202020204" pitchFamily="34" charset="0"/>
                <a:cs typeface="Arial" panose="020B0604020202020204" pitchFamily="34" charset="0"/>
              </a:rPr>
              <a:t>translocates</a:t>
            </a:r>
            <a:r>
              <a:rPr lang="en-US" altLang="en-US" sz="2000" dirty="0">
                <a:latin typeface="Arial" panose="020B0604020202020204" pitchFamily="34" charset="0"/>
                <a:cs typeface="Arial" panose="020B0604020202020204" pitchFamily="34" charset="0"/>
              </a:rPr>
              <a:t> mRNA, "reading" its sequence and producing a chain of amino acids of sequence specified by the mRNA according to the genetic code.</a:t>
            </a:r>
          </a:p>
        </p:txBody>
      </p:sp>
      <p:pic>
        <p:nvPicPr>
          <p:cNvPr id="51203" name="Picture 4">
            <a:extLst>
              <a:ext uri="{FF2B5EF4-FFF2-40B4-BE49-F238E27FC236}">
                <a16:creationId xmlns:a16="http://schemas.microsoft.com/office/drawing/2014/main" id="{57CF2EF3-6112-C44F-A919-725F020C5B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657600"/>
            <a:ext cx="50085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fig_27_28">
            <a:extLst>
              <a:ext uri="{FF2B5EF4-FFF2-40B4-BE49-F238E27FC236}">
                <a16:creationId xmlns:a16="http://schemas.microsoft.com/office/drawing/2014/main" id="{CC9B2221-4475-F44F-B1A4-BA86EDFDB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900" y="317500"/>
            <a:ext cx="33829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ext Box 3">
            <a:extLst>
              <a:ext uri="{FF2B5EF4-FFF2-40B4-BE49-F238E27FC236}">
                <a16:creationId xmlns:a16="http://schemas.microsoft.com/office/drawing/2014/main" id="{30AB3286-1165-BC43-80F6-151B9E3983B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27-28</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fig_27_29">
            <a:extLst>
              <a:ext uri="{FF2B5EF4-FFF2-40B4-BE49-F238E27FC236}">
                <a16:creationId xmlns:a16="http://schemas.microsoft.com/office/drawing/2014/main" id="{F58AC7E9-6D09-D14A-B093-8F261A3F5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317500"/>
            <a:ext cx="70881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3">
            <a:extLst>
              <a:ext uri="{FF2B5EF4-FFF2-40B4-BE49-F238E27FC236}">
                <a16:creationId xmlns:a16="http://schemas.microsoft.com/office/drawing/2014/main" id="{984A561C-E92F-E345-B578-1348666110F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fig_27_30">
            <a:extLst>
              <a:ext uri="{FF2B5EF4-FFF2-40B4-BE49-F238E27FC236}">
                <a16:creationId xmlns:a16="http://schemas.microsoft.com/office/drawing/2014/main" id="{7713E71B-7CB0-3E40-B41F-87E29510B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8531225"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ext Box 3">
            <a:extLst>
              <a:ext uri="{FF2B5EF4-FFF2-40B4-BE49-F238E27FC236}">
                <a16:creationId xmlns:a16="http://schemas.microsoft.com/office/drawing/2014/main" id="{3AADB47B-537D-8F49-9DA2-64B34D9CF52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27-30</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fig_27_31a">
            <a:extLst>
              <a:ext uri="{FF2B5EF4-FFF2-40B4-BE49-F238E27FC236}">
                <a16:creationId xmlns:a16="http://schemas.microsoft.com/office/drawing/2014/main" id="{08EFE441-321C-C748-A9C3-33AEAA139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317500"/>
            <a:ext cx="61610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Text Box 3">
            <a:extLst>
              <a:ext uri="{FF2B5EF4-FFF2-40B4-BE49-F238E27FC236}">
                <a16:creationId xmlns:a16="http://schemas.microsoft.com/office/drawing/2014/main" id="{91B9332E-E922-F541-97D0-3212DC7CAF8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27-31a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fig_27_31b">
            <a:extLst>
              <a:ext uri="{FF2B5EF4-FFF2-40B4-BE49-F238E27FC236}">
                <a16:creationId xmlns:a16="http://schemas.microsoft.com/office/drawing/2014/main" id="{2465A482-7F04-174A-B7A9-1C13E5650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317500"/>
            <a:ext cx="60277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ext Box 3">
            <a:extLst>
              <a:ext uri="{FF2B5EF4-FFF2-40B4-BE49-F238E27FC236}">
                <a16:creationId xmlns:a16="http://schemas.microsoft.com/office/drawing/2014/main" id="{966ECC6C-9799-C541-AA5A-7536C2E5EC2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27-31b</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fig_27_32">
            <a:extLst>
              <a:ext uri="{FF2B5EF4-FFF2-40B4-BE49-F238E27FC236}">
                <a16:creationId xmlns:a16="http://schemas.microsoft.com/office/drawing/2014/main" id="{1C246580-C37C-4147-BD88-C8F149E65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17500"/>
            <a:ext cx="67516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Text Box 3">
            <a:extLst>
              <a:ext uri="{FF2B5EF4-FFF2-40B4-BE49-F238E27FC236}">
                <a16:creationId xmlns:a16="http://schemas.microsoft.com/office/drawing/2014/main" id="{8B275DB5-912E-9E49-96CB-ED25E9D03EB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fig_27_33">
            <a:extLst>
              <a:ext uri="{FF2B5EF4-FFF2-40B4-BE49-F238E27FC236}">
                <a16:creationId xmlns:a16="http://schemas.microsoft.com/office/drawing/2014/main" id="{11A90AE8-9553-0640-A31D-3F0FD48E0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17500"/>
            <a:ext cx="77089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ext Box 3">
            <a:extLst>
              <a:ext uri="{FF2B5EF4-FFF2-40B4-BE49-F238E27FC236}">
                <a16:creationId xmlns:a16="http://schemas.microsoft.com/office/drawing/2014/main" id="{9864BB6C-4FE9-664B-B1B7-BA17A6A3945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fig_27_34">
            <a:extLst>
              <a:ext uri="{FF2B5EF4-FFF2-40B4-BE49-F238E27FC236}">
                <a16:creationId xmlns:a16="http://schemas.microsoft.com/office/drawing/2014/main" id="{0ED02DD3-1839-8543-9BCA-4D4C97CDB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317500"/>
            <a:ext cx="34432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3">
            <a:extLst>
              <a:ext uri="{FF2B5EF4-FFF2-40B4-BE49-F238E27FC236}">
                <a16:creationId xmlns:a16="http://schemas.microsoft.com/office/drawing/2014/main" id="{46B3B854-E6D5-FD4A-B2BD-8F3444FA0D9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fig_27_35">
            <a:extLst>
              <a:ext uri="{FF2B5EF4-FFF2-40B4-BE49-F238E27FC236}">
                <a16:creationId xmlns:a16="http://schemas.microsoft.com/office/drawing/2014/main" id="{7CC0F446-DD01-7A40-8D28-9893BD4BA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Text Box 3">
            <a:extLst>
              <a:ext uri="{FF2B5EF4-FFF2-40B4-BE49-F238E27FC236}">
                <a16:creationId xmlns:a16="http://schemas.microsoft.com/office/drawing/2014/main" id="{94381B3D-EF08-784B-B0AE-B871A1758AE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fig_27_35_01">
            <a:extLst>
              <a:ext uri="{FF2B5EF4-FFF2-40B4-BE49-F238E27FC236}">
                <a16:creationId xmlns:a16="http://schemas.microsoft.com/office/drawing/2014/main" id="{D41F6E53-375C-D044-A9C4-BD03694A8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ext Box 3">
            <a:extLst>
              <a:ext uri="{FF2B5EF4-FFF2-40B4-BE49-F238E27FC236}">
                <a16:creationId xmlns:a16="http://schemas.microsoft.com/office/drawing/2014/main" id="{7B8086BD-AC08-AF49-AA02-94E23D45EFD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07DB78-B05A-A34E-9EB2-48DFF43AE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766" y="-755911"/>
            <a:ext cx="7466834" cy="7466834"/>
          </a:xfrm>
          <a:prstGeom prst="rect">
            <a:avLst/>
          </a:prstGeom>
        </p:spPr>
      </p:pic>
      <p:sp>
        <p:nvSpPr>
          <p:cNvPr id="4" name="Rectángulo 4">
            <a:extLst>
              <a:ext uri="{FF2B5EF4-FFF2-40B4-BE49-F238E27FC236}">
                <a16:creationId xmlns:a16="http://schemas.microsoft.com/office/drawing/2014/main" id="{B7651F4E-9392-AB42-ABB3-31DC5BE667BC}"/>
              </a:ext>
            </a:extLst>
          </p:cNvPr>
          <p:cNvSpPr/>
          <p:nvPr/>
        </p:nvSpPr>
        <p:spPr>
          <a:xfrm>
            <a:off x="513080" y="6187441"/>
            <a:ext cx="5826760" cy="584775"/>
          </a:xfrm>
          <a:prstGeom prst="rect">
            <a:avLst/>
          </a:prstGeom>
        </p:spPr>
        <p:txBody>
          <a:bodyPr wrap="square">
            <a:spAutoFit/>
          </a:bodyPr>
          <a:lstStyle/>
          <a:p>
            <a:r>
              <a:rPr lang="es-ES" sz="1600" dirty="0" err="1"/>
              <a:t>By</a:t>
            </a:r>
            <a:r>
              <a:rPr lang="es-ES" sz="1600" dirty="0"/>
              <a:t> </a:t>
            </a:r>
            <a:r>
              <a:rPr lang="es-ES" sz="1600" dirty="0" err="1"/>
              <a:t>Bensaccount</a:t>
            </a:r>
            <a:r>
              <a:rPr lang="es-ES" sz="1600" dirty="0"/>
              <a:t> at </a:t>
            </a:r>
            <a:r>
              <a:rPr lang="es-ES" sz="1600" dirty="0" err="1"/>
              <a:t>en.wikipedia</a:t>
            </a:r>
            <a:r>
              <a:rPr lang="es-ES" sz="1600" dirty="0"/>
              <a:t>, CC BY 3.0, </a:t>
            </a:r>
          </a:p>
          <a:p>
            <a:r>
              <a:rPr lang="es-ES" sz="1600" dirty="0" err="1"/>
              <a:t>https</a:t>
            </a:r>
            <a:r>
              <a:rPr lang="es-ES" sz="1600" dirty="0"/>
              <a:t>://</a:t>
            </a:r>
            <a:r>
              <a:rPr lang="es-ES" sz="1600" dirty="0" err="1"/>
              <a:t>commons.wikimedia.org</a:t>
            </a:r>
            <a:r>
              <a:rPr lang="es-ES" sz="1600" dirty="0"/>
              <a:t>/w/</a:t>
            </a:r>
            <a:r>
              <a:rPr lang="es-ES" sz="1600" dirty="0" err="1"/>
              <a:t>index.php?curid</a:t>
            </a:r>
            <a:r>
              <a:rPr lang="es-ES" sz="1600" dirty="0"/>
              <a:t>=8287100</a:t>
            </a:r>
          </a:p>
        </p:txBody>
      </p:sp>
      <p:sp>
        <p:nvSpPr>
          <p:cNvPr id="2" name="TextBox 1">
            <a:extLst>
              <a:ext uri="{FF2B5EF4-FFF2-40B4-BE49-F238E27FC236}">
                <a16:creationId xmlns:a16="http://schemas.microsoft.com/office/drawing/2014/main" id="{A55F8AB3-2C55-E346-8006-B4D9D9FF0B6B}"/>
              </a:ext>
            </a:extLst>
          </p:cNvPr>
          <p:cNvSpPr txBox="1"/>
          <p:nvPr/>
        </p:nvSpPr>
        <p:spPr>
          <a:xfrm>
            <a:off x="3426460" y="1992359"/>
            <a:ext cx="1346606" cy="461665"/>
          </a:xfrm>
          <a:prstGeom prst="rect">
            <a:avLst/>
          </a:prstGeom>
          <a:noFill/>
        </p:spPr>
        <p:txBody>
          <a:bodyPr wrap="square" rtlCol="0">
            <a:spAutoFit/>
          </a:bodyPr>
          <a:lstStyle/>
          <a:p>
            <a:r>
              <a:rPr lang="en-US" sz="2400" dirty="0"/>
              <a:t>LSU</a:t>
            </a:r>
          </a:p>
        </p:txBody>
      </p:sp>
      <p:sp>
        <p:nvSpPr>
          <p:cNvPr id="5" name="TextBox 4">
            <a:extLst>
              <a:ext uri="{FF2B5EF4-FFF2-40B4-BE49-F238E27FC236}">
                <a16:creationId xmlns:a16="http://schemas.microsoft.com/office/drawing/2014/main" id="{16E05DBA-4DAF-9E43-9343-F85F829F6FDC}"/>
              </a:ext>
            </a:extLst>
          </p:cNvPr>
          <p:cNvSpPr txBox="1"/>
          <p:nvPr/>
        </p:nvSpPr>
        <p:spPr>
          <a:xfrm>
            <a:off x="1176394" y="3576476"/>
            <a:ext cx="1346606" cy="461665"/>
          </a:xfrm>
          <a:prstGeom prst="rect">
            <a:avLst/>
          </a:prstGeom>
          <a:noFill/>
        </p:spPr>
        <p:txBody>
          <a:bodyPr wrap="square" rtlCol="0">
            <a:spAutoFit/>
          </a:bodyPr>
          <a:lstStyle/>
          <a:p>
            <a:r>
              <a:rPr lang="en-US" sz="2400" dirty="0"/>
              <a:t>mRNA</a:t>
            </a:r>
          </a:p>
        </p:txBody>
      </p:sp>
      <p:sp>
        <p:nvSpPr>
          <p:cNvPr id="6" name="TextBox 5">
            <a:extLst>
              <a:ext uri="{FF2B5EF4-FFF2-40B4-BE49-F238E27FC236}">
                <a16:creationId xmlns:a16="http://schemas.microsoft.com/office/drawing/2014/main" id="{936470AF-9603-D44D-BB9D-7C6D435E8E84}"/>
              </a:ext>
            </a:extLst>
          </p:cNvPr>
          <p:cNvSpPr txBox="1"/>
          <p:nvPr/>
        </p:nvSpPr>
        <p:spPr>
          <a:xfrm>
            <a:off x="4993234" y="4567799"/>
            <a:ext cx="1346606" cy="461665"/>
          </a:xfrm>
          <a:prstGeom prst="rect">
            <a:avLst/>
          </a:prstGeom>
          <a:noFill/>
        </p:spPr>
        <p:txBody>
          <a:bodyPr wrap="square" rtlCol="0">
            <a:spAutoFit/>
          </a:bodyPr>
          <a:lstStyle/>
          <a:p>
            <a:r>
              <a:rPr lang="en-US" sz="2400" dirty="0"/>
              <a:t>SSU</a:t>
            </a:r>
          </a:p>
        </p:txBody>
      </p:sp>
      <p:sp>
        <p:nvSpPr>
          <p:cNvPr id="13" name="TextBox 12">
            <a:extLst>
              <a:ext uri="{FF2B5EF4-FFF2-40B4-BE49-F238E27FC236}">
                <a16:creationId xmlns:a16="http://schemas.microsoft.com/office/drawing/2014/main" id="{CE86B754-BB19-BF48-A49F-8D10181B3AB8}"/>
              </a:ext>
            </a:extLst>
          </p:cNvPr>
          <p:cNvSpPr txBox="1"/>
          <p:nvPr/>
        </p:nvSpPr>
        <p:spPr>
          <a:xfrm>
            <a:off x="6192083" y="1173498"/>
            <a:ext cx="2114938" cy="646331"/>
          </a:xfrm>
          <a:prstGeom prst="rect">
            <a:avLst/>
          </a:prstGeom>
          <a:noFill/>
        </p:spPr>
        <p:txBody>
          <a:bodyPr wrap="none" rtlCol="0">
            <a:spAutoFit/>
          </a:bodyPr>
          <a:lstStyle/>
          <a:p>
            <a:r>
              <a:rPr lang="en-US" dirty="0"/>
              <a:t>Nascent Polypeptide</a:t>
            </a:r>
          </a:p>
          <a:p>
            <a:r>
              <a:rPr lang="en-US" dirty="0"/>
              <a:t> (in the tunnel)</a:t>
            </a:r>
          </a:p>
        </p:txBody>
      </p:sp>
      <p:sp>
        <p:nvSpPr>
          <p:cNvPr id="14" name="Down Arrow 13">
            <a:extLst>
              <a:ext uri="{FF2B5EF4-FFF2-40B4-BE49-F238E27FC236}">
                <a16:creationId xmlns:a16="http://schemas.microsoft.com/office/drawing/2014/main" id="{47BAD661-E0F2-1B45-AF7D-099DE9BF5760}"/>
              </a:ext>
            </a:extLst>
          </p:cNvPr>
          <p:cNvSpPr/>
          <p:nvPr/>
        </p:nvSpPr>
        <p:spPr>
          <a:xfrm rot="4478543">
            <a:off x="5424551" y="1349681"/>
            <a:ext cx="181793" cy="1517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97E1B5F7-3700-8C4B-9322-51E8609F9B42}"/>
              </a:ext>
            </a:extLst>
          </p:cNvPr>
          <p:cNvSpPr/>
          <p:nvPr/>
        </p:nvSpPr>
        <p:spPr>
          <a:xfrm rot="14104879">
            <a:off x="3385694" y="4024387"/>
            <a:ext cx="181793" cy="1517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6BC5783-544B-5743-B665-3DE05DFAF66B}"/>
              </a:ext>
            </a:extLst>
          </p:cNvPr>
          <p:cNvSpPr txBox="1"/>
          <p:nvPr/>
        </p:nvSpPr>
        <p:spPr>
          <a:xfrm>
            <a:off x="1245287" y="5171477"/>
            <a:ext cx="1747466" cy="369332"/>
          </a:xfrm>
          <a:prstGeom prst="rect">
            <a:avLst/>
          </a:prstGeom>
          <a:noFill/>
        </p:spPr>
        <p:txBody>
          <a:bodyPr wrap="none" rtlCol="0">
            <a:spAutoFit/>
          </a:bodyPr>
          <a:lstStyle/>
          <a:p>
            <a:r>
              <a:rPr lang="en-US" dirty="0"/>
              <a:t>Decoding Center</a:t>
            </a:r>
          </a:p>
        </p:txBody>
      </p:sp>
    </p:spTree>
    <p:extLst>
      <p:ext uri="{BB962C8B-B14F-4D97-AF65-F5344CB8AC3E}">
        <p14:creationId xmlns:p14="http://schemas.microsoft.com/office/powerpoint/2010/main" val="304207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3" grpId="0"/>
      <p:bldP spid="14" grpId="0" animBg="1"/>
      <p:bldP spid="15" grpId="0" animBg="1"/>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fig_27_35_02">
            <a:extLst>
              <a:ext uri="{FF2B5EF4-FFF2-40B4-BE49-F238E27FC236}">
                <a16:creationId xmlns:a16="http://schemas.microsoft.com/office/drawing/2014/main" id="{841D2BB5-D888-F041-B20F-BE873B700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Text Box 3">
            <a:extLst>
              <a:ext uri="{FF2B5EF4-FFF2-40B4-BE49-F238E27FC236}">
                <a16:creationId xmlns:a16="http://schemas.microsoft.com/office/drawing/2014/main" id="{A517133F-6987-C049-8968-FA7A2BB62F7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fig_27_35_03">
            <a:extLst>
              <a:ext uri="{FF2B5EF4-FFF2-40B4-BE49-F238E27FC236}">
                <a16:creationId xmlns:a16="http://schemas.microsoft.com/office/drawing/2014/main" id="{F8EA2769-DB86-634E-9DE9-519863F65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0" name="Text Box 3">
            <a:extLst>
              <a:ext uri="{FF2B5EF4-FFF2-40B4-BE49-F238E27FC236}">
                <a16:creationId xmlns:a16="http://schemas.microsoft.com/office/drawing/2014/main" id="{65AB115D-B444-FB44-BC61-0945CB2FE9A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3</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fig_27_35_04">
            <a:extLst>
              <a:ext uri="{FF2B5EF4-FFF2-40B4-BE49-F238E27FC236}">
                <a16:creationId xmlns:a16="http://schemas.microsoft.com/office/drawing/2014/main" id="{804CDB47-A3A9-C340-A37F-66D1368F1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 Box 3">
            <a:extLst>
              <a:ext uri="{FF2B5EF4-FFF2-40B4-BE49-F238E27FC236}">
                <a16:creationId xmlns:a16="http://schemas.microsoft.com/office/drawing/2014/main" id="{3BC9A9AE-A49D-834E-A4C9-58B249BDD7B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fig_27_35_05">
            <a:extLst>
              <a:ext uri="{FF2B5EF4-FFF2-40B4-BE49-F238E27FC236}">
                <a16:creationId xmlns:a16="http://schemas.microsoft.com/office/drawing/2014/main" id="{0B24D10D-D90A-EC4D-ACC5-01FCE9846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8531225"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Text Box 3">
            <a:extLst>
              <a:ext uri="{FF2B5EF4-FFF2-40B4-BE49-F238E27FC236}">
                <a16:creationId xmlns:a16="http://schemas.microsoft.com/office/drawing/2014/main" id="{5B80F4E0-B4AC-3048-8BA4-2FA70F858E8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5</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box_27_03_01">
            <a:extLst>
              <a:ext uri="{FF2B5EF4-FFF2-40B4-BE49-F238E27FC236}">
                <a16:creationId xmlns:a16="http://schemas.microsoft.com/office/drawing/2014/main" id="{22AF2FBA-073A-5E40-9427-67D3A6FFC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9100"/>
            <a:ext cx="8531225"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Text Box 3">
            <a:extLst>
              <a:ext uri="{FF2B5EF4-FFF2-40B4-BE49-F238E27FC236}">
                <a16:creationId xmlns:a16="http://schemas.microsoft.com/office/drawing/2014/main" id="{E77DE4D7-34E2-4B4F-BA46-3EDB8AC830A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27-3 figure 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box_27_03_02">
            <a:extLst>
              <a:ext uri="{FF2B5EF4-FFF2-40B4-BE49-F238E27FC236}">
                <a16:creationId xmlns:a16="http://schemas.microsoft.com/office/drawing/2014/main" id="{66B3AD38-BA22-2345-8BBD-451CC5B32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317500"/>
            <a:ext cx="58435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Text Box 3">
            <a:extLst>
              <a:ext uri="{FF2B5EF4-FFF2-40B4-BE49-F238E27FC236}">
                <a16:creationId xmlns:a16="http://schemas.microsoft.com/office/drawing/2014/main" id="{1F017FBA-DFB4-884C-A1F0-F58018DA1F4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27-3 figure 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box_27_03_03">
            <a:extLst>
              <a:ext uri="{FF2B5EF4-FFF2-40B4-BE49-F238E27FC236}">
                <a16:creationId xmlns:a16="http://schemas.microsoft.com/office/drawing/2014/main" id="{A4D59973-2AE9-2F41-8E31-5A017D02C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7500"/>
            <a:ext cx="853122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Text Box 3">
            <a:extLst>
              <a:ext uri="{FF2B5EF4-FFF2-40B4-BE49-F238E27FC236}">
                <a16:creationId xmlns:a16="http://schemas.microsoft.com/office/drawing/2014/main" id="{6E105FBE-539C-AA45-A1DC-831FE088E57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27-3 figure 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box_27_03_04">
            <a:extLst>
              <a:ext uri="{FF2B5EF4-FFF2-40B4-BE49-F238E27FC236}">
                <a16:creationId xmlns:a16="http://schemas.microsoft.com/office/drawing/2014/main" id="{745F78EA-8627-5841-A8B2-91004D48B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49300"/>
            <a:ext cx="853122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Text Box 3">
            <a:extLst>
              <a:ext uri="{FF2B5EF4-FFF2-40B4-BE49-F238E27FC236}">
                <a16:creationId xmlns:a16="http://schemas.microsoft.com/office/drawing/2014/main" id="{E4DC6151-01A0-9049-988A-D298CD5CFD1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27-3 figure 4</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fig_27_36">
            <a:extLst>
              <a:ext uri="{FF2B5EF4-FFF2-40B4-BE49-F238E27FC236}">
                <a16:creationId xmlns:a16="http://schemas.microsoft.com/office/drawing/2014/main" id="{FD67E161-0A3B-D44B-9FF0-9A3ED9D10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317500"/>
            <a:ext cx="66182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Text Box 3">
            <a:extLst>
              <a:ext uri="{FF2B5EF4-FFF2-40B4-BE49-F238E27FC236}">
                <a16:creationId xmlns:a16="http://schemas.microsoft.com/office/drawing/2014/main" id="{6AD518B2-1B50-954A-829C-52F61B33451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fig_27_36_01">
            <a:extLst>
              <a:ext uri="{FF2B5EF4-FFF2-40B4-BE49-F238E27FC236}">
                <a16:creationId xmlns:a16="http://schemas.microsoft.com/office/drawing/2014/main" id="{B915C267-EC27-574B-B8C5-DD8AAEF41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317500"/>
            <a:ext cx="50038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Text Box 3">
            <a:extLst>
              <a:ext uri="{FF2B5EF4-FFF2-40B4-BE49-F238E27FC236}">
                <a16:creationId xmlns:a16="http://schemas.microsoft.com/office/drawing/2014/main" id="{5A37671C-EF46-7744-8D4E-CB0B2C378D1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621D01D-1399-CFA8-42C1-3B43F0BC5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173"/>
            <a:ext cx="9144000" cy="69816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376D-71D8-3CBD-FF5A-760B0398EEBC}"/>
              </a:ext>
            </a:extLst>
          </p:cNvPr>
          <p:cNvSpPr txBox="1"/>
          <p:nvPr/>
        </p:nvSpPr>
        <p:spPr>
          <a:xfrm>
            <a:off x="-3748" y="5299583"/>
            <a:ext cx="9144000" cy="1200329"/>
          </a:xfrm>
          <a:prstGeom prst="rect">
            <a:avLst/>
          </a:prstGeom>
          <a:noFill/>
        </p:spPr>
        <p:txBody>
          <a:bodyPr wrap="square">
            <a:spAutoFit/>
          </a:bodyPr>
          <a:lstStyle/>
          <a:p>
            <a:r>
              <a:rPr lang="en-US" b="1" dirty="0">
                <a:solidFill>
                  <a:schemeClr val="bg1"/>
                </a:solidFill>
                <a:latin typeface="Calibri" panose="020F0502020204030204" pitchFamily="34" charset="0"/>
                <a:cs typeface="Calibri" panose="020F0502020204030204" pitchFamily="34" charset="0"/>
              </a:rPr>
              <a:t>Nucleus and Rough Endoplasmic Reticulum. Cr, chromatin. PC, pore complex. INM, internal nuclear membrane. Red Arrows, ER cisternae. Arrows' heads, ribosomes. Modified from: (</a:t>
            </a:r>
            <a:r>
              <a:rPr lang="en-US" b="1" dirty="0" err="1">
                <a:solidFill>
                  <a:schemeClr val="bg1"/>
                </a:solidFill>
                <a:latin typeface="Calibri" panose="020F0502020204030204" pitchFamily="34" charset="0"/>
                <a:cs typeface="Calibri" panose="020F0502020204030204" pitchFamily="34" charset="0"/>
              </a:rPr>
              <a:t>Schekman</a:t>
            </a:r>
            <a:r>
              <a:rPr lang="en-US" b="1" dirty="0">
                <a:solidFill>
                  <a:schemeClr val="bg1"/>
                </a:solidFill>
                <a:latin typeface="Calibri" panose="020F0502020204030204" pitchFamily="34" charset="0"/>
                <a:cs typeface="Calibri" panose="020F0502020204030204" pitchFamily="34" charset="0"/>
              </a:rPr>
              <a:t>, 2004)</a:t>
            </a:r>
          </a:p>
        </p:txBody>
      </p:sp>
    </p:spTree>
    <p:extLst>
      <p:ext uri="{BB962C8B-B14F-4D97-AF65-F5344CB8AC3E}">
        <p14:creationId xmlns:p14="http://schemas.microsoft.com/office/powerpoint/2010/main" val="39538223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fig_27_36_02">
            <a:extLst>
              <a:ext uri="{FF2B5EF4-FFF2-40B4-BE49-F238E27FC236}">
                <a16:creationId xmlns:a16="http://schemas.microsoft.com/office/drawing/2014/main" id="{0C8A005A-518D-0E41-A204-BE321D259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317500"/>
            <a:ext cx="46307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Text Box 3">
            <a:extLst>
              <a:ext uri="{FF2B5EF4-FFF2-40B4-BE49-F238E27FC236}">
                <a16:creationId xmlns:a16="http://schemas.microsoft.com/office/drawing/2014/main" id="{3D45DF3F-2519-EE41-832E-BA948A251CD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fig_27_36_03">
            <a:extLst>
              <a:ext uri="{FF2B5EF4-FFF2-40B4-BE49-F238E27FC236}">
                <a16:creationId xmlns:a16="http://schemas.microsoft.com/office/drawing/2014/main" id="{89180D6E-6B78-0C4E-954E-1FC5E91C5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60600"/>
            <a:ext cx="85312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Text Box 3">
            <a:extLst>
              <a:ext uri="{FF2B5EF4-FFF2-40B4-BE49-F238E27FC236}">
                <a16:creationId xmlns:a16="http://schemas.microsoft.com/office/drawing/2014/main" id="{0252ACB9-FB42-D243-8C00-B4A4D26F4E9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fig_27_36_04">
            <a:extLst>
              <a:ext uri="{FF2B5EF4-FFF2-40B4-BE49-F238E27FC236}">
                <a16:creationId xmlns:a16="http://schemas.microsoft.com/office/drawing/2014/main" id="{45BE1730-FB74-1441-BB17-2E4CA299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200" y="317500"/>
            <a:ext cx="41751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Text Box 3">
            <a:extLst>
              <a:ext uri="{FF2B5EF4-FFF2-40B4-BE49-F238E27FC236}">
                <a16:creationId xmlns:a16="http://schemas.microsoft.com/office/drawing/2014/main" id="{12E82C11-AD1E-BF4D-A0A3-E67524E7AE4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fig_27_36_05">
            <a:extLst>
              <a:ext uri="{FF2B5EF4-FFF2-40B4-BE49-F238E27FC236}">
                <a16:creationId xmlns:a16="http://schemas.microsoft.com/office/drawing/2014/main" id="{DCB7165A-B2AA-0643-8946-5A7B308BF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317500"/>
            <a:ext cx="42354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Text Box 3">
            <a:extLst>
              <a:ext uri="{FF2B5EF4-FFF2-40B4-BE49-F238E27FC236}">
                <a16:creationId xmlns:a16="http://schemas.microsoft.com/office/drawing/2014/main" id="{A2D0BDFB-CB6E-7045-8CF1-26A31A487D9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5</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fig_27_37">
            <a:extLst>
              <a:ext uri="{FF2B5EF4-FFF2-40B4-BE49-F238E27FC236}">
                <a16:creationId xmlns:a16="http://schemas.microsoft.com/office/drawing/2014/main" id="{2392B90A-E099-074D-B639-AE686265A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8531225"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Text Box 3">
            <a:extLst>
              <a:ext uri="{FF2B5EF4-FFF2-40B4-BE49-F238E27FC236}">
                <a16:creationId xmlns:a16="http://schemas.microsoft.com/office/drawing/2014/main" id="{7E8CEF2D-C395-5D4E-BF23-23221344923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27-37</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fig_27_38">
            <a:extLst>
              <a:ext uri="{FF2B5EF4-FFF2-40B4-BE49-F238E27FC236}">
                <a16:creationId xmlns:a16="http://schemas.microsoft.com/office/drawing/2014/main" id="{CA4149ED-87CF-3345-957E-1E830F7F1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317500"/>
            <a:ext cx="55816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Text Box 3">
            <a:extLst>
              <a:ext uri="{FF2B5EF4-FFF2-40B4-BE49-F238E27FC236}">
                <a16:creationId xmlns:a16="http://schemas.microsoft.com/office/drawing/2014/main" id="{80021BD4-3D4D-564F-9049-031A72CD167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fig_27_39">
            <a:extLst>
              <a:ext uri="{FF2B5EF4-FFF2-40B4-BE49-F238E27FC236}">
                <a16:creationId xmlns:a16="http://schemas.microsoft.com/office/drawing/2014/main" id="{5F1B424B-90DC-7C48-B875-7591F9D8C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531225"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Text Box 3">
            <a:extLst>
              <a:ext uri="{FF2B5EF4-FFF2-40B4-BE49-F238E27FC236}">
                <a16:creationId xmlns:a16="http://schemas.microsoft.com/office/drawing/2014/main" id="{6EBF0C72-36B7-6446-86B3-36C858A20E9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fig_27_40a">
            <a:extLst>
              <a:ext uri="{FF2B5EF4-FFF2-40B4-BE49-F238E27FC236}">
                <a16:creationId xmlns:a16="http://schemas.microsoft.com/office/drawing/2014/main" id="{14A15955-E289-EF41-A5D7-4CB44C782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317500"/>
            <a:ext cx="32416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8" name="Text Box 3">
            <a:extLst>
              <a:ext uri="{FF2B5EF4-FFF2-40B4-BE49-F238E27FC236}">
                <a16:creationId xmlns:a16="http://schemas.microsoft.com/office/drawing/2014/main" id="{FD004E5C-D19E-3441-8FF4-EA1A9320192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27-40a</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fig_27_40b">
            <a:extLst>
              <a:ext uri="{FF2B5EF4-FFF2-40B4-BE49-F238E27FC236}">
                <a16:creationId xmlns:a16="http://schemas.microsoft.com/office/drawing/2014/main" id="{C8042812-3FCB-774C-8DBE-26B5D55F6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317500"/>
            <a:ext cx="8166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Text Box 3">
            <a:extLst>
              <a:ext uri="{FF2B5EF4-FFF2-40B4-BE49-F238E27FC236}">
                <a16:creationId xmlns:a16="http://schemas.microsoft.com/office/drawing/2014/main" id="{16046E3B-EC6E-994F-AEBE-EBF73FE181D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27-40b</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fig_27_41a">
            <a:extLst>
              <a:ext uri="{FF2B5EF4-FFF2-40B4-BE49-F238E27FC236}">
                <a16:creationId xmlns:a16="http://schemas.microsoft.com/office/drawing/2014/main" id="{71EA05FE-0583-5B40-84DB-D4F7AA0E1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84300"/>
            <a:ext cx="853122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Text Box 3">
            <a:extLst>
              <a:ext uri="{FF2B5EF4-FFF2-40B4-BE49-F238E27FC236}">
                <a16:creationId xmlns:a16="http://schemas.microsoft.com/office/drawing/2014/main" id="{4557AB6D-84DE-3641-A2F3-6F009098028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27-41a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5F2118-2EBB-ED44-BA2F-E2D460167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443" y="71459"/>
            <a:ext cx="8307663" cy="6786541"/>
          </a:xfrm>
          <a:prstGeom prst="rect">
            <a:avLst/>
          </a:prstGeom>
        </p:spPr>
      </p:pic>
      <p:sp>
        <p:nvSpPr>
          <p:cNvPr id="7" name="Rectangle 6">
            <a:extLst>
              <a:ext uri="{FF2B5EF4-FFF2-40B4-BE49-F238E27FC236}">
                <a16:creationId xmlns:a16="http://schemas.microsoft.com/office/drawing/2014/main" id="{8810AF61-B87B-CE4B-A8A5-CE61B77C0321}"/>
              </a:ext>
            </a:extLst>
          </p:cNvPr>
          <p:cNvSpPr/>
          <p:nvPr/>
        </p:nvSpPr>
        <p:spPr>
          <a:xfrm>
            <a:off x="-2563792" y="-262319"/>
            <a:ext cx="4699321" cy="74540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7305527-D880-C74D-9AF8-54AB94BDEF8D}"/>
              </a:ext>
            </a:extLst>
          </p:cNvPr>
          <p:cNvSpPr/>
          <p:nvPr/>
        </p:nvSpPr>
        <p:spPr>
          <a:xfrm>
            <a:off x="6490569" y="-322186"/>
            <a:ext cx="4699321" cy="74540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28772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fig_27_41b">
            <a:extLst>
              <a:ext uri="{FF2B5EF4-FFF2-40B4-BE49-F238E27FC236}">
                <a16:creationId xmlns:a16="http://schemas.microsoft.com/office/drawing/2014/main" id="{F13BD84C-C91B-5A44-A3AC-356FB1895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317500"/>
            <a:ext cx="5880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ext Box 3">
            <a:extLst>
              <a:ext uri="{FF2B5EF4-FFF2-40B4-BE49-F238E27FC236}">
                <a16:creationId xmlns:a16="http://schemas.microsoft.com/office/drawing/2014/main" id="{58FBE51C-10C9-0B42-ABF9-8BD06622388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27-41b</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fig_27_42">
            <a:extLst>
              <a:ext uri="{FF2B5EF4-FFF2-40B4-BE49-F238E27FC236}">
                <a16:creationId xmlns:a16="http://schemas.microsoft.com/office/drawing/2014/main" id="{71D7117C-ED14-0C4A-8E18-3BF305E2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4200"/>
            <a:ext cx="8531225"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0" name="Text Box 3">
            <a:extLst>
              <a:ext uri="{FF2B5EF4-FFF2-40B4-BE49-F238E27FC236}">
                <a16:creationId xmlns:a16="http://schemas.microsoft.com/office/drawing/2014/main" id="{7B975500-FABF-5345-957C-D0465E01481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fig_27_43">
            <a:extLst>
              <a:ext uri="{FF2B5EF4-FFF2-40B4-BE49-F238E27FC236}">
                <a16:creationId xmlns:a16="http://schemas.microsoft.com/office/drawing/2014/main" id="{0509C297-8FFF-194A-BF57-C6606AF11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47900"/>
            <a:ext cx="8531225"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8" name="Text Box 3">
            <a:extLst>
              <a:ext uri="{FF2B5EF4-FFF2-40B4-BE49-F238E27FC236}">
                <a16:creationId xmlns:a16="http://schemas.microsoft.com/office/drawing/2014/main" id="{49C47C1B-AA06-F846-97F0-EC7790C4548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4457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box_27_02_01">
            <a:extLst>
              <a:ext uri="{FF2B5EF4-FFF2-40B4-BE49-F238E27FC236}">
                <a16:creationId xmlns:a16="http://schemas.microsoft.com/office/drawing/2014/main" id="{58765A14-9889-0B4D-B597-B68AE3E5D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317500"/>
            <a:ext cx="62039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3">
            <a:extLst>
              <a:ext uri="{FF2B5EF4-FFF2-40B4-BE49-F238E27FC236}">
                <a16:creationId xmlns:a16="http://schemas.microsoft.com/office/drawing/2014/main" id="{BB3085FC-6323-FB43-9893-E989795DEAA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27-2 figure 1</a:t>
            </a:r>
          </a:p>
        </p:txBody>
      </p:sp>
      <p:sp>
        <p:nvSpPr>
          <p:cNvPr id="49155" name="TextBox 5">
            <a:extLst>
              <a:ext uri="{FF2B5EF4-FFF2-40B4-BE49-F238E27FC236}">
                <a16:creationId xmlns:a16="http://schemas.microsoft.com/office/drawing/2014/main" id="{BB782667-E7B4-3045-980F-0C8A0851F767}"/>
              </a:ext>
            </a:extLst>
          </p:cNvPr>
          <p:cNvSpPr txBox="1">
            <a:spLocks noChangeArrowheads="1"/>
          </p:cNvSpPr>
          <p:nvPr/>
        </p:nvSpPr>
        <p:spPr bwMode="auto">
          <a:xfrm>
            <a:off x="3733800" y="990600"/>
            <a:ext cx="541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21</a:t>
            </a:r>
            <a:r>
              <a:rPr lang="en-US" altLang="en-US" baseline="30000"/>
              <a:t>st</a:t>
            </a:r>
            <a:r>
              <a:rPr lang="en-US" altLang="en-US"/>
              <a:t> amino acid: modification of serine after charging</a:t>
            </a:r>
          </a:p>
        </p:txBody>
      </p:sp>
    </p:spTree>
    <p:extLst>
      <p:ext uri="{BB962C8B-B14F-4D97-AF65-F5344CB8AC3E}">
        <p14:creationId xmlns:p14="http://schemas.microsoft.com/office/powerpoint/2010/main" val="36104617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fig_27_04_01">
            <a:extLst>
              <a:ext uri="{FF2B5EF4-FFF2-40B4-BE49-F238E27FC236}">
                <a16:creationId xmlns:a16="http://schemas.microsoft.com/office/drawing/2014/main" id="{CFF05341-1B9D-174D-909E-3DA2381A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938"/>
            <a:ext cx="38322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fig_27_04_02">
            <a:extLst>
              <a:ext uri="{FF2B5EF4-FFF2-40B4-BE49-F238E27FC236}">
                <a16:creationId xmlns:a16="http://schemas.microsoft.com/office/drawing/2014/main" id="{CD6430F8-2EE7-BD4F-9131-EF76F0B86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40719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descr="fig_27_04_03">
            <a:extLst>
              <a:ext uri="{FF2B5EF4-FFF2-40B4-BE49-F238E27FC236}">
                <a16:creationId xmlns:a16="http://schemas.microsoft.com/office/drawing/2014/main" id="{5F5AE4B2-E5CF-E548-A28C-9650B474E6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050" y="1066800"/>
            <a:ext cx="467995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fig_27_04_04">
            <a:extLst>
              <a:ext uri="{FF2B5EF4-FFF2-40B4-BE49-F238E27FC236}">
                <a16:creationId xmlns:a16="http://schemas.microsoft.com/office/drawing/2014/main" id="{CC01613B-060F-C447-BEA4-23773B9CF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7975" y="4114800"/>
            <a:ext cx="5026025"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8">
            <a:extLst>
              <a:ext uri="{FF2B5EF4-FFF2-40B4-BE49-F238E27FC236}">
                <a16:creationId xmlns:a16="http://schemas.microsoft.com/office/drawing/2014/main" id="{3687E287-D623-E042-8E45-CEB209F52B59}"/>
              </a:ext>
            </a:extLst>
          </p:cNvPr>
          <p:cNvSpPr txBox="1">
            <a:spLocks noChangeArrowheads="1"/>
          </p:cNvSpPr>
          <p:nvPr/>
        </p:nvSpPr>
        <p:spPr bwMode="auto">
          <a:xfrm>
            <a:off x="1371600" y="228600"/>
            <a:ext cx="6189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Many bases of tRNA and rRNA are modified</a:t>
            </a:r>
          </a:p>
        </p:txBody>
      </p:sp>
    </p:spTree>
    <p:extLst>
      <p:ext uri="{BB962C8B-B14F-4D97-AF65-F5344CB8AC3E}">
        <p14:creationId xmlns:p14="http://schemas.microsoft.com/office/powerpoint/2010/main" val="3838042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_27_05a">
            <a:extLst>
              <a:ext uri="{FF2B5EF4-FFF2-40B4-BE49-F238E27FC236}">
                <a16:creationId xmlns:a16="http://schemas.microsoft.com/office/drawing/2014/main" id="{D5955C53-5765-1B45-8825-2D16955B9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9784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fig_27_05b">
            <a:extLst>
              <a:ext uri="{FF2B5EF4-FFF2-40B4-BE49-F238E27FC236}">
                <a16:creationId xmlns:a16="http://schemas.microsoft.com/office/drawing/2014/main" id="{9E8BC650-53DC-EC41-BF9E-41E428D7B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8" y="1219200"/>
            <a:ext cx="4119562"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6925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tab_27_02">
            <a:extLst>
              <a:ext uri="{FF2B5EF4-FFF2-40B4-BE49-F238E27FC236}">
                <a16:creationId xmlns:a16="http://schemas.microsoft.com/office/drawing/2014/main" id="{9940DB20-03F1-B245-B6C5-0C65BF154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13" y="1290638"/>
            <a:ext cx="4751387"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5">
            <a:extLst>
              <a:ext uri="{FF2B5EF4-FFF2-40B4-BE49-F238E27FC236}">
                <a16:creationId xmlns:a16="http://schemas.microsoft.com/office/drawing/2014/main" id="{1F551B93-2512-DE46-9B7B-5412E242CD35}"/>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Aminoacyl-tRNA Synthetases</a:t>
            </a:r>
          </a:p>
        </p:txBody>
      </p:sp>
      <p:sp>
        <p:nvSpPr>
          <p:cNvPr id="2" name="TextBox 6">
            <a:extLst>
              <a:ext uri="{FF2B5EF4-FFF2-40B4-BE49-F238E27FC236}">
                <a16:creationId xmlns:a16="http://schemas.microsoft.com/office/drawing/2014/main" id="{892A19F4-4B28-3348-84BF-20071D2D5307}"/>
              </a:ext>
            </a:extLst>
          </p:cNvPr>
          <p:cNvSpPr txBox="1">
            <a:spLocks noChangeArrowheads="1"/>
          </p:cNvSpPr>
          <p:nvPr/>
        </p:nvSpPr>
        <p:spPr bwMode="auto">
          <a:xfrm>
            <a:off x="152400" y="1524000"/>
            <a:ext cx="39624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Aminoacyl tRNA synthetases (aaRS's) are enzymes that charge tRNAs. aaRS's catalyze the addition of amino acids to the 3' ends of tRNAs. Each amino acid (except phe) is added to its cognate tRNA (tRNA</a:t>
            </a:r>
            <a:r>
              <a:rPr lang="en-US" altLang="en-US" sz="2000" baseline="30000">
                <a:latin typeface="Arial" panose="020B0604020202020204" pitchFamily="34" charset="0"/>
                <a:cs typeface="Arial" panose="020B0604020202020204" pitchFamily="34" charset="0"/>
              </a:rPr>
              <a:t>phe</a:t>
            </a:r>
            <a:r>
              <a:rPr lang="en-US" altLang="en-US" sz="2000">
                <a:latin typeface="Arial" panose="020B0604020202020204" pitchFamily="34" charset="0"/>
                <a:cs typeface="Arial" panose="020B0604020202020204" pitchFamily="34" charset="0"/>
              </a:rPr>
              <a:t>) by the corresponding aaRS (pheRS). For example alaRS adds ala to tRNA</a:t>
            </a:r>
            <a:r>
              <a:rPr lang="en-US" altLang="en-US" sz="2000" baseline="30000">
                <a:latin typeface="Arial" panose="020B0604020202020204" pitchFamily="34" charset="0"/>
                <a:cs typeface="Arial" panose="020B0604020202020204" pitchFamily="34" charset="0"/>
              </a:rPr>
              <a:t>ala</a:t>
            </a:r>
            <a:r>
              <a:rPr lang="en-US" altLang="en-US" sz="2000">
                <a:latin typeface="Arial" panose="020B0604020202020204" pitchFamily="34" charset="0"/>
                <a:cs typeface="Arial" panose="020B0604020202020204" pitchFamily="34" charset="0"/>
              </a:rPr>
              <a:t>. The ribosome transfers the correct amino acid from tRNA onto a growing polypeptide according the interaction between the anticodon on the tRNA and codon in the mRNA (the genetic code). There are two classes of aaRS’s</a:t>
            </a:r>
          </a:p>
        </p:txBody>
      </p:sp>
    </p:spTree>
    <p:extLst>
      <p:ext uri="{BB962C8B-B14F-4D97-AF65-F5344CB8AC3E}">
        <p14:creationId xmlns:p14="http://schemas.microsoft.com/office/powerpoint/2010/main" val="17666319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fig_27_14a">
            <a:extLst>
              <a:ext uri="{FF2B5EF4-FFF2-40B4-BE49-F238E27FC236}">
                <a16:creationId xmlns:a16="http://schemas.microsoft.com/office/drawing/2014/main" id="{4C348219-7C6E-464C-A5CA-C362BCBA7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51725"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 Box 3">
            <a:extLst>
              <a:ext uri="{FF2B5EF4-FFF2-40B4-BE49-F238E27FC236}">
                <a16:creationId xmlns:a16="http://schemas.microsoft.com/office/drawing/2014/main" id="{8209B0FF-0E2E-3148-8D66-C042D27C97C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27-14a</a:t>
            </a:r>
          </a:p>
        </p:txBody>
      </p:sp>
      <p:sp>
        <p:nvSpPr>
          <p:cNvPr id="65539" name="TextBox 5">
            <a:extLst>
              <a:ext uri="{FF2B5EF4-FFF2-40B4-BE49-F238E27FC236}">
                <a16:creationId xmlns:a16="http://schemas.microsoft.com/office/drawing/2014/main" id="{AFA751DC-1439-B04A-9E32-CC682CC0E5D5}"/>
              </a:ext>
            </a:extLst>
          </p:cNvPr>
          <p:cNvSpPr txBox="1">
            <a:spLocks noChangeArrowheads="1"/>
          </p:cNvSpPr>
          <p:nvPr/>
        </p:nvSpPr>
        <p:spPr bwMode="auto">
          <a:xfrm>
            <a:off x="3124200" y="30480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SSU</a:t>
            </a:r>
          </a:p>
        </p:txBody>
      </p:sp>
      <p:pic>
        <p:nvPicPr>
          <p:cNvPr id="65540" name="Picture 2" descr="fig_27_12a">
            <a:extLst>
              <a:ext uri="{FF2B5EF4-FFF2-40B4-BE49-F238E27FC236}">
                <a16:creationId xmlns:a16="http://schemas.microsoft.com/office/drawing/2014/main" id="{377D0B50-E55C-2F45-A8AF-4B523DC10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963" y="4191000"/>
            <a:ext cx="25923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1402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fig_27_14b">
            <a:extLst>
              <a:ext uri="{FF2B5EF4-FFF2-40B4-BE49-F238E27FC236}">
                <a16:creationId xmlns:a16="http://schemas.microsoft.com/office/drawing/2014/main" id="{3FE13501-4F6F-E740-80CB-45B3E05F9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31225"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2" descr="fig_27_12b">
            <a:extLst>
              <a:ext uri="{FF2B5EF4-FFF2-40B4-BE49-F238E27FC236}">
                <a16:creationId xmlns:a16="http://schemas.microsoft.com/office/drawing/2014/main" id="{E56FA2CC-694D-2F4D-8FCA-6DDED1C7B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167313"/>
            <a:ext cx="24384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6">
            <a:extLst>
              <a:ext uri="{FF2B5EF4-FFF2-40B4-BE49-F238E27FC236}">
                <a16:creationId xmlns:a16="http://schemas.microsoft.com/office/drawing/2014/main" id="{CA2944A5-0A2C-A246-8F81-6D051F4BAE90}"/>
              </a:ext>
            </a:extLst>
          </p:cNvPr>
          <p:cNvSpPr txBox="1">
            <a:spLocks noChangeArrowheads="1"/>
          </p:cNvSpPr>
          <p:nvPr/>
        </p:nvSpPr>
        <p:spPr bwMode="auto">
          <a:xfrm>
            <a:off x="3581400" y="5334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Tree>
    <p:extLst>
      <p:ext uri="{BB962C8B-B14F-4D97-AF65-F5344CB8AC3E}">
        <p14:creationId xmlns:p14="http://schemas.microsoft.com/office/powerpoint/2010/main" val="2649719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Box 5">
            <a:extLst>
              <a:ext uri="{FF2B5EF4-FFF2-40B4-BE49-F238E27FC236}">
                <a16:creationId xmlns:a16="http://schemas.microsoft.com/office/drawing/2014/main" id="{495C09A6-FDED-8A45-877A-A1429E97E5B6}"/>
              </a:ext>
            </a:extLst>
          </p:cNvPr>
          <p:cNvSpPr txBox="1">
            <a:spLocks noChangeArrowheads="1"/>
          </p:cNvSpPr>
          <p:nvPr/>
        </p:nvSpPr>
        <p:spPr bwMode="auto">
          <a:xfrm flipH="1">
            <a:off x="381000" y="6096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The Ribosome: The peptidyl transfer reaction</a:t>
            </a:r>
          </a:p>
        </p:txBody>
      </p:sp>
      <p:pic>
        <p:nvPicPr>
          <p:cNvPr id="86018" name="Picture 2" descr="fig_27_21">
            <a:extLst>
              <a:ext uri="{FF2B5EF4-FFF2-40B4-BE49-F238E27FC236}">
                <a16:creationId xmlns:a16="http://schemas.microsoft.com/office/drawing/2014/main" id="{B453E5DC-8924-0344-9BDC-18B062830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606" y="1371600"/>
            <a:ext cx="6046788" cy="502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6811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fig_27_18">
            <a:extLst>
              <a:ext uri="{FF2B5EF4-FFF2-40B4-BE49-F238E27FC236}">
                <a16:creationId xmlns:a16="http://schemas.microsoft.com/office/drawing/2014/main" id="{EF8A1919-A390-6D4C-9607-46A8F78C2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8100"/>
            <a:ext cx="8531225"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3">
            <a:extLst>
              <a:ext uri="{FF2B5EF4-FFF2-40B4-BE49-F238E27FC236}">
                <a16:creationId xmlns:a16="http://schemas.microsoft.com/office/drawing/2014/main" id="{B451DB79-EBB8-0049-9E43-93648CA486E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27-18</a:t>
            </a:r>
          </a:p>
        </p:txBody>
      </p:sp>
      <p:sp>
        <p:nvSpPr>
          <p:cNvPr id="69635" name="TextBox 5">
            <a:extLst>
              <a:ext uri="{FF2B5EF4-FFF2-40B4-BE49-F238E27FC236}">
                <a16:creationId xmlns:a16="http://schemas.microsoft.com/office/drawing/2014/main" id="{971E6F4D-FF4A-B543-9189-1857AC48320D}"/>
              </a:ext>
            </a:extLst>
          </p:cNvPr>
          <p:cNvSpPr txBox="1">
            <a:spLocks noChangeArrowheads="1"/>
          </p:cNvSpPr>
          <p:nvPr/>
        </p:nvSpPr>
        <p:spPr bwMode="auto">
          <a:xfrm>
            <a:off x="1143000" y="6858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
        <p:nvSpPr>
          <p:cNvPr id="69636" name="TextBox 6">
            <a:extLst>
              <a:ext uri="{FF2B5EF4-FFF2-40B4-BE49-F238E27FC236}">
                <a16:creationId xmlns:a16="http://schemas.microsoft.com/office/drawing/2014/main" id="{3AB0FC56-8A70-E64E-BC53-F4ECC68D0273}"/>
              </a:ext>
            </a:extLst>
          </p:cNvPr>
          <p:cNvSpPr txBox="1">
            <a:spLocks noChangeArrowheads="1"/>
          </p:cNvSpPr>
          <p:nvPr/>
        </p:nvSpPr>
        <p:spPr bwMode="auto">
          <a:xfrm>
            <a:off x="2895600" y="914400"/>
            <a:ext cx="89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E P A</a:t>
            </a:r>
          </a:p>
        </p:txBody>
      </p:sp>
    </p:spTree>
    <p:extLst>
      <p:ext uri="{BB962C8B-B14F-4D97-AF65-F5344CB8AC3E}">
        <p14:creationId xmlns:p14="http://schemas.microsoft.com/office/powerpoint/2010/main" val="5729813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fig_27_15">
            <a:extLst>
              <a:ext uri="{FF2B5EF4-FFF2-40B4-BE49-F238E27FC236}">
                <a16:creationId xmlns:a16="http://schemas.microsoft.com/office/drawing/2014/main" id="{DA42B2AC-2AD6-5642-A33D-2BD67CD81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17500"/>
            <a:ext cx="55022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3">
            <a:extLst>
              <a:ext uri="{FF2B5EF4-FFF2-40B4-BE49-F238E27FC236}">
                <a16:creationId xmlns:a16="http://schemas.microsoft.com/office/drawing/2014/main" id="{2A12DDCE-6CCD-2847-B099-70C83D35D65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27-15</a:t>
            </a:r>
          </a:p>
        </p:txBody>
      </p:sp>
    </p:spTree>
    <p:extLst>
      <p:ext uri="{BB962C8B-B14F-4D97-AF65-F5344CB8AC3E}">
        <p14:creationId xmlns:p14="http://schemas.microsoft.com/office/powerpoint/2010/main" val="34434656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fig_27_15a">
            <a:extLst>
              <a:ext uri="{FF2B5EF4-FFF2-40B4-BE49-F238E27FC236}">
                <a16:creationId xmlns:a16="http://schemas.microsoft.com/office/drawing/2014/main" id="{B07C5DC6-7CAE-384C-AE18-6A666F7C7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9900"/>
            <a:ext cx="8531225"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3">
            <a:extLst>
              <a:ext uri="{FF2B5EF4-FFF2-40B4-BE49-F238E27FC236}">
                <a16:creationId xmlns:a16="http://schemas.microsoft.com/office/drawing/2014/main" id="{1C98168F-818C-BD45-BDEC-B76C9E17B73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27-15a</a:t>
            </a:r>
          </a:p>
        </p:txBody>
      </p:sp>
    </p:spTree>
    <p:extLst>
      <p:ext uri="{BB962C8B-B14F-4D97-AF65-F5344CB8AC3E}">
        <p14:creationId xmlns:p14="http://schemas.microsoft.com/office/powerpoint/2010/main" val="14982200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fig_27_15b">
            <a:extLst>
              <a:ext uri="{FF2B5EF4-FFF2-40B4-BE49-F238E27FC236}">
                <a16:creationId xmlns:a16="http://schemas.microsoft.com/office/drawing/2014/main" id="{3E4AD788-E51E-3E43-B28C-5DE05861A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03300"/>
            <a:ext cx="85312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 Box 3">
            <a:extLst>
              <a:ext uri="{FF2B5EF4-FFF2-40B4-BE49-F238E27FC236}">
                <a16:creationId xmlns:a16="http://schemas.microsoft.com/office/drawing/2014/main" id="{445779BC-E821-4E4E-9585-18D30AD8DEE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27-15b</a:t>
            </a:r>
          </a:p>
        </p:txBody>
      </p:sp>
    </p:spTree>
    <p:extLst>
      <p:ext uri="{BB962C8B-B14F-4D97-AF65-F5344CB8AC3E}">
        <p14:creationId xmlns:p14="http://schemas.microsoft.com/office/powerpoint/2010/main" val="3463973413"/>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1710</TotalTime>
  <Words>1243</Words>
  <Application>Microsoft Macintosh PowerPoint</Application>
  <PresentationFormat>On-screen Show (4:3)</PresentationFormat>
  <Paragraphs>260</Paragraphs>
  <Slides>93</Slides>
  <Notes>83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Arial</vt:lpstr>
      <vt:lpstr>Arial Narrow</vt:lpstr>
      <vt:lpstr>Calibri</vt:lpstr>
      <vt:lpstr>Times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Williams, Loren D</cp:lastModifiedBy>
  <cp:revision>117</cp:revision>
  <dcterms:created xsi:type="dcterms:W3CDTF">2011-04-28T01:41:47Z</dcterms:created>
  <dcterms:modified xsi:type="dcterms:W3CDTF">2022-11-17T09:30:04Z</dcterms:modified>
  <cp:category/>
</cp:coreProperties>
</file>