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384" r:id="rId2"/>
    <p:sldId id="386" r:id="rId3"/>
    <p:sldId id="38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906"/>
  </p:normalViewPr>
  <p:slideViewPr>
    <p:cSldViewPr snapToGrid="0">
      <p:cViewPr varScale="1">
        <p:scale>
          <a:sx n="66" d="100"/>
          <a:sy n="66" d="100"/>
        </p:scale>
        <p:origin x="216" y="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6CA88-3FE7-FB4A-B961-A73897AE8A14}" type="datetimeFigureOut">
              <a:rPr lang="en-US" smtClean="0"/>
              <a:t>3/6/23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9EA98-03E3-5645-8325-8716585AE469}" type="slidenum">
              <a:rPr lang="en-US" smtClean="0"/>
              <a:t>‹#›</a:t>
            </a:fld>
            <a:endParaRPr lang="en-US"/>
          </a:p>
        </p:txBody>
      </p:sp>
    </p:spTree>
    <p:extLst>
      <p:ext uri="{BB962C8B-B14F-4D97-AF65-F5344CB8AC3E}">
        <p14:creationId xmlns:p14="http://schemas.microsoft.com/office/powerpoint/2010/main" val="2567505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CB65DDA-221D-C54B-BE42-9CC1D637CB5D}" type="slidenum">
              <a:rPr lang="en-US" altLang="en-US" smtClean="0"/>
              <a:pPr>
                <a:defRPr/>
              </a:pPr>
              <a:t>2</a:t>
            </a:fld>
            <a:endParaRPr lang="en-US" altLang="en-US"/>
          </a:p>
        </p:txBody>
      </p:sp>
    </p:spTree>
    <p:extLst>
      <p:ext uri="{BB962C8B-B14F-4D97-AF65-F5344CB8AC3E}">
        <p14:creationId xmlns:p14="http://schemas.microsoft.com/office/powerpoint/2010/main" val="92954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78F7-A9FB-3735-FB68-66CCD17967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D275AB-5746-5C75-9A88-0D14B5E00A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2BECE2-3024-425F-C340-D0360782E4EE}"/>
              </a:ext>
            </a:extLst>
          </p:cNvPr>
          <p:cNvSpPr>
            <a:spLocks noGrp="1"/>
          </p:cNvSpPr>
          <p:nvPr>
            <p:ph type="dt" sz="half" idx="10"/>
          </p:nvPr>
        </p:nvSpPr>
        <p:spPr/>
        <p:txBody>
          <a:bodyPr/>
          <a:lstStyle/>
          <a:p>
            <a:fld id="{90C62EA9-9D1F-4147-AEFE-BF1BBDC6673C}" type="datetimeFigureOut">
              <a:rPr lang="en-US" smtClean="0"/>
              <a:t>3/6/23</a:t>
            </a:fld>
            <a:endParaRPr lang="en-US"/>
          </a:p>
        </p:txBody>
      </p:sp>
      <p:sp>
        <p:nvSpPr>
          <p:cNvPr id="5" name="Footer Placeholder 4">
            <a:extLst>
              <a:ext uri="{FF2B5EF4-FFF2-40B4-BE49-F238E27FC236}">
                <a16:creationId xmlns:a16="http://schemas.microsoft.com/office/drawing/2014/main" id="{E8278F99-A248-5E4F-E303-5A3FEDFBD3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2BA667-70C4-1050-AF06-9F8DAA2398EA}"/>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3862400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E35C-0E17-8226-9375-25EE290289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38EEF4-2290-F663-A6BA-1D2B8FF249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0C0895-5B9F-2005-4A28-DA59BC48262A}"/>
              </a:ext>
            </a:extLst>
          </p:cNvPr>
          <p:cNvSpPr>
            <a:spLocks noGrp="1"/>
          </p:cNvSpPr>
          <p:nvPr>
            <p:ph type="dt" sz="half" idx="10"/>
          </p:nvPr>
        </p:nvSpPr>
        <p:spPr/>
        <p:txBody>
          <a:bodyPr/>
          <a:lstStyle/>
          <a:p>
            <a:fld id="{90C62EA9-9D1F-4147-AEFE-BF1BBDC6673C}" type="datetimeFigureOut">
              <a:rPr lang="en-US" smtClean="0"/>
              <a:t>3/6/23</a:t>
            </a:fld>
            <a:endParaRPr lang="en-US"/>
          </a:p>
        </p:txBody>
      </p:sp>
      <p:sp>
        <p:nvSpPr>
          <p:cNvPr id="5" name="Footer Placeholder 4">
            <a:extLst>
              <a:ext uri="{FF2B5EF4-FFF2-40B4-BE49-F238E27FC236}">
                <a16:creationId xmlns:a16="http://schemas.microsoft.com/office/drawing/2014/main" id="{6380B66A-3D5A-53ED-65D1-A72E14B5CB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D4937-33C9-358C-C87F-7CBB5CBC7928}"/>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262934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84313B-B0CA-26DB-6371-4CD6EF7CC6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E45CF3-AB03-E194-428C-B952A0922F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28C591-7FD0-8751-1345-E25BC553C7C6}"/>
              </a:ext>
            </a:extLst>
          </p:cNvPr>
          <p:cNvSpPr>
            <a:spLocks noGrp="1"/>
          </p:cNvSpPr>
          <p:nvPr>
            <p:ph type="dt" sz="half" idx="10"/>
          </p:nvPr>
        </p:nvSpPr>
        <p:spPr/>
        <p:txBody>
          <a:bodyPr/>
          <a:lstStyle/>
          <a:p>
            <a:fld id="{90C62EA9-9D1F-4147-AEFE-BF1BBDC6673C}" type="datetimeFigureOut">
              <a:rPr lang="en-US" smtClean="0"/>
              <a:t>3/6/23</a:t>
            </a:fld>
            <a:endParaRPr lang="en-US"/>
          </a:p>
        </p:txBody>
      </p:sp>
      <p:sp>
        <p:nvSpPr>
          <p:cNvPr id="5" name="Footer Placeholder 4">
            <a:extLst>
              <a:ext uri="{FF2B5EF4-FFF2-40B4-BE49-F238E27FC236}">
                <a16:creationId xmlns:a16="http://schemas.microsoft.com/office/drawing/2014/main" id="{D203045E-B95E-B21A-1BA2-0494CB74F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775A9A-32DC-FEF8-62D8-72E06CD46F74}"/>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3414455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DE35-A94A-A1F5-FE5D-E8129E9A3D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9BD2A7-A3C5-9873-15FF-E161E12ED7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DAF26D-C304-5C4E-A216-8F523938E87C}"/>
              </a:ext>
            </a:extLst>
          </p:cNvPr>
          <p:cNvSpPr>
            <a:spLocks noGrp="1"/>
          </p:cNvSpPr>
          <p:nvPr>
            <p:ph type="dt" sz="half" idx="10"/>
          </p:nvPr>
        </p:nvSpPr>
        <p:spPr/>
        <p:txBody>
          <a:bodyPr/>
          <a:lstStyle/>
          <a:p>
            <a:fld id="{90C62EA9-9D1F-4147-AEFE-BF1BBDC6673C}" type="datetimeFigureOut">
              <a:rPr lang="en-US" smtClean="0"/>
              <a:t>3/6/23</a:t>
            </a:fld>
            <a:endParaRPr lang="en-US"/>
          </a:p>
        </p:txBody>
      </p:sp>
      <p:sp>
        <p:nvSpPr>
          <p:cNvPr id="5" name="Footer Placeholder 4">
            <a:extLst>
              <a:ext uri="{FF2B5EF4-FFF2-40B4-BE49-F238E27FC236}">
                <a16:creationId xmlns:a16="http://schemas.microsoft.com/office/drawing/2014/main" id="{366B6B78-1AA5-8E56-65F1-6BAE0A2E4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8DEB5-A8A5-1069-6D7D-8867CF47FFE8}"/>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2048671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6363D-034A-A760-8AF0-25E56E9DAC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6FFD8C-B790-002A-39A9-AD56398F52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541F1F-14EC-7D22-88CA-C6B73B30F5E7}"/>
              </a:ext>
            </a:extLst>
          </p:cNvPr>
          <p:cNvSpPr>
            <a:spLocks noGrp="1"/>
          </p:cNvSpPr>
          <p:nvPr>
            <p:ph type="dt" sz="half" idx="10"/>
          </p:nvPr>
        </p:nvSpPr>
        <p:spPr/>
        <p:txBody>
          <a:bodyPr/>
          <a:lstStyle/>
          <a:p>
            <a:fld id="{90C62EA9-9D1F-4147-AEFE-BF1BBDC6673C}" type="datetimeFigureOut">
              <a:rPr lang="en-US" smtClean="0"/>
              <a:t>3/6/23</a:t>
            </a:fld>
            <a:endParaRPr lang="en-US"/>
          </a:p>
        </p:txBody>
      </p:sp>
      <p:sp>
        <p:nvSpPr>
          <p:cNvPr id="5" name="Footer Placeholder 4">
            <a:extLst>
              <a:ext uri="{FF2B5EF4-FFF2-40B4-BE49-F238E27FC236}">
                <a16:creationId xmlns:a16="http://schemas.microsoft.com/office/drawing/2014/main" id="{2B4DF0E5-2B0C-D023-E584-FF2D10C86D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4FBFF9-84FA-347C-CB3F-912FDE329927}"/>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1685768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DD98C-9DD4-04ED-2401-7FB20173F8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770349-D14D-D96C-84BC-3070831A24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ED9055-1A9D-3157-C492-F3E4D1FD4C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69FE5B-BBEC-0778-B783-EF7F6E263653}"/>
              </a:ext>
            </a:extLst>
          </p:cNvPr>
          <p:cNvSpPr>
            <a:spLocks noGrp="1"/>
          </p:cNvSpPr>
          <p:nvPr>
            <p:ph type="dt" sz="half" idx="10"/>
          </p:nvPr>
        </p:nvSpPr>
        <p:spPr/>
        <p:txBody>
          <a:bodyPr/>
          <a:lstStyle/>
          <a:p>
            <a:fld id="{90C62EA9-9D1F-4147-AEFE-BF1BBDC6673C}" type="datetimeFigureOut">
              <a:rPr lang="en-US" smtClean="0"/>
              <a:t>3/6/23</a:t>
            </a:fld>
            <a:endParaRPr lang="en-US"/>
          </a:p>
        </p:txBody>
      </p:sp>
      <p:sp>
        <p:nvSpPr>
          <p:cNvPr id="6" name="Footer Placeholder 5">
            <a:extLst>
              <a:ext uri="{FF2B5EF4-FFF2-40B4-BE49-F238E27FC236}">
                <a16:creationId xmlns:a16="http://schemas.microsoft.com/office/drawing/2014/main" id="{EC98DC39-E8E9-2F08-55EC-8335671F1C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A2F389-114C-F206-2AE7-075B10ABD639}"/>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197190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4C91D-0CB2-81AF-76D3-51C167CAC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277390-F9FD-6173-69A9-E4A0C897BC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B71CEA-43D0-10B7-5F6F-CC59E433EA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1C4CFF-B912-A7D6-90BE-1E35CE7D39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436306-153D-B457-D026-8E071CFE87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8586CE-42EC-DBCE-4188-E5268733C422}"/>
              </a:ext>
            </a:extLst>
          </p:cNvPr>
          <p:cNvSpPr>
            <a:spLocks noGrp="1"/>
          </p:cNvSpPr>
          <p:nvPr>
            <p:ph type="dt" sz="half" idx="10"/>
          </p:nvPr>
        </p:nvSpPr>
        <p:spPr/>
        <p:txBody>
          <a:bodyPr/>
          <a:lstStyle/>
          <a:p>
            <a:fld id="{90C62EA9-9D1F-4147-AEFE-BF1BBDC6673C}" type="datetimeFigureOut">
              <a:rPr lang="en-US" smtClean="0"/>
              <a:t>3/6/23</a:t>
            </a:fld>
            <a:endParaRPr lang="en-US"/>
          </a:p>
        </p:txBody>
      </p:sp>
      <p:sp>
        <p:nvSpPr>
          <p:cNvPr id="8" name="Footer Placeholder 7">
            <a:extLst>
              <a:ext uri="{FF2B5EF4-FFF2-40B4-BE49-F238E27FC236}">
                <a16:creationId xmlns:a16="http://schemas.microsoft.com/office/drawing/2014/main" id="{024A88D0-90DC-2D33-871B-F9695C82EC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B05DAF-58EE-1B96-908E-DCD577E0B5FA}"/>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2753141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005A-256C-4C48-63FE-7F94A126DD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5E9605-B81D-D4F5-D467-B6922CB65920}"/>
              </a:ext>
            </a:extLst>
          </p:cNvPr>
          <p:cNvSpPr>
            <a:spLocks noGrp="1"/>
          </p:cNvSpPr>
          <p:nvPr>
            <p:ph type="dt" sz="half" idx="10"/>
          </p:nvPr>
        </p:nvSpPr>
        <p:spPr/>
        <p:txBody>
          <a:bodyPr/>
          <a:lstStyle/>
          <a:p>
            <a:fld id="{90C62EA9-9D1F-4147-AEFE-BF1BBDC6673C}" type="datetimeFigureOut">
              <a:rPr lang="en-US" smtClean="0"/>
              <a:t>3/6/23</a:t>
            </a:fld>
            <a:endParaRPr lang="en-US"/>
          </a:p>
        </p:txBody>
      </p:sp>
      <p:sp>
        <p:nvSpPr>
          <p:cNvPr id="4" name="Footer Placeholder 3">
            <a:extLst>
              <a:ext uri="{FF2B5EF4-FFF2-40B4-BE49-F238E27FC236}">
                <a16:creationId xmlns:a16="http://schemas.microsoft.com/office/drawing/2014/main" id="{74EB2E9B-B480-E38D-7DDE-5970608901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268062-FEFA-FB77-60D0-E2394D091175}"/>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179968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F21AE-2DF4-BA27-D1AB-7FC8D790606C}"/>
              </a:ext>
            </a:extLst>
          </p:cNvPr>
          <p:cNvSpPr>
            <a:spLocks noGrp="1"/>
          </p:cNvSpPr>
          <p:nvPr>
            <p:ph type="dt" sz="half" idx="10"/>
          </p:nvPr>
        </p:nvSpPr>
        <p:spPr/>
        <p:txBody>
          <a:bodyPr/>
          <a:lstStyle/>
          <a:p>
            <a:fld id="{90C62EA9-9D1F-4147-AEFE-BF1BBDC6673C}" type="datetimeFigureOut">
              <a:rPr lang="en-US" smtClean="0"/>
              <a:t>3/6/23</a:t>
            </a:fld>
            <a:endParaRPr lang="en-US"/>
          </a:p>
        </p:txBody>
      </p:sp>
      <p:sp>
        <p:nvSpPr>
          <p:cNvPr id="3" name="Footer Placeholder 2">
            <a:extLst>
              <a:ext uri="{FF2B5EF4-FFF2-40B4-BE49-F238E27FC236}">
                <a16:creationId xmlns:a16="http://schemas.microsoft.com/office/drawing/2014/main" id="{518A91B5-60CB-54F7-D4B0-CAF130A6E1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28B9CD-5ACB-7CF0-AC51-42F7955FC262}"/>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2713765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FF33-4F7B-4962-6C53-B0C102C626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C4DDF6-ED1A-8EE1-9C5B-FBDA22FFC4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24AC76-2438-A5F9-E0CC-E1CCDA92C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5EB741-35DE-2A20-F2CC-42C78338706E}"/>
              </a:ext>
            </a:extLst>
          </p:cNvPr>
          <p:cNvSpPr>
            <a:spLocks noGrp="1"/>
          </p:cNvSpPr>
          <p:nvPr>
            <p:ph type="dt" sz="half" idx="10"/>
          </p:nvPr>
        </p:nvSpPr>
        <p:spPr/>
        <p:txBody>
          <a:bodyPr/>
          <a:lstStyle/>
          <a:p>
            <a:fld id="{90C62EA9-9D1F-4147-AEFE-BF1BBDC6673C}" type="datetimeFigureOut">
              <a:rPr lang="en-US" smtClean="0"/>
              <a:t>3/6/23</a:t>
            </a:fld>
            <a:endParaRPr lang="en-US"/>
          </a:p>
        </p:txBody>
      </p:sp>
      <p:sp>
        <p:nvSpPr>
          <p:cNvPr id="6" name="Footer Placeholder 5">
            <a:extLst>
              <a:ext uri="{FF2B5EF4-FFF2-40B4-BE49-F238E27FC236}">
                <a16:creationId xmlns:a16="http://schemas.microsoft.com/office/drawing/2014/main" id="{C7B7EF0F-C98A-48D1-28C7-849B60DD19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C2A56A-16BC-97B8-F8F1-2FBA87B50C4B}"/>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3050406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03D8-8A5F-6EA8-15BF-484E43D975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B073BF-9EBF-FA95-D99A-FC17A3D97D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A3BE7F-5556-9D99-FBA3-95B1146B7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C3EF4D-8688-4633-CF7A-EA6E08673631}"/>
              </a:ext>
            </a:extLst>
          </p:cNvPr>
          <p:cNvSpPr>
            <a:spLocks noGrp="1"/>
          </p:cNvSpPr>
          <p:nvPr>
            <p:ph type="dt" sz="half" idx="10"/>
          </p:nvPr>
        </p:nvSpPr>
        <p:spPr/>
        <p:txBody>
          <a:bodyPr/>
          <a:lstStyle/>
          <a:p>
            <a:fld id="{90C62EA9-9D1F-4147-AEFE-BF1BBDC6673C}" type="datetimeFigureOut">
              <a:rPr lang="en-US" smtClean="0"/>
              <a:t>3/6/23</a:t>
            </a:fld>
            <a:endParaRPr lang="en-US"/>
          </a:p>
        </p:txBody>
      </p:sp>
      <p:sp>
        <p:nvSpPr>
          <p:cNvPr id="6" name="Footer Placeholder 5">
            <a:extLst>
              <a:ext uri="{FF2B5EF4-FFF2-40B4-BE49-F238E27FC236}">
                <a16:creationId xmlns:a16="http://schemas.microsoft.com/office/drawing/2014/main" id="{65F28A1F-3DBE-00ED-1365-7BE0514FC9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2CC356-AA48-FE8D-CDCD-B07C42224B22}"/>
              </a:ext>
            </a:extLst>
          </p:cNvPr>
          <p:cNvSpPr>
            <a:spLocks noGrp="1"/>
          </p:cNvSpPr>
          <p:nvPr>
            <p:ph type="sldNum" sz="quarter" idx="12"/>
          </p:nvPr>
        </p:nvSpPr>
        <p:spPr/>
        <p:txBody>
          <a:bodyPr/>
          <a:lstStyle/>
          <a:p>
            <a:fld id="{1910D5CD-52F9-2D4B-978D-B661C6D924A8}" type="slidenum">
              <a:rPr lang="en-US" smtClean="0"/>
              <a:t>‹#›</a:t>
            </a:fld>
            <a:endParaRPr lang="en-US"/>
          </a:p>
        </p:txBody>
      </p:sp>
    </p:spTree>
    <p:extLst>
      <p:ext uri="{BB962C8B-B14F-4D97-AF65-F5344CB8AC3E}">
        <p14:creationId xmlns:p14="http://schemas.microsoft.com/office/powerpoint/2010/main" val="368450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CFF701-431F-F8B9-EC0E-11F75D7439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5E1090-BB68-ED60-0506-34023D395A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35ABB1-057E-47DD-691F-E336F8DCC1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62EA9-9D1F-4147-AEFE-BF1BBDC6673C}" type="datetimeFigureOut">
              <a:rPr lang="en-US" smtClean="0"/>
              <a:t>3/6/23</a:t>
            </a:fld>
            <a:endParaRPr lang="en-US"/>
          </a:p>
        </p:txBody>
      </p:sp>
      <p:sp>
        <p:nvSpPr>
          <p:cNvPr id="5" name="Footer Placeholder 4">
            <a:extLst>
              <a:ext uri="{FF2B5EF4-FFF2-40B4-BE49-F238E27FC236}">
                <a16:creationId xmlns:a16="http://schemas.microsoft.com/office/drawing/2014/main" id="{39B5E3BA-A4DB-FD9F-8D4D-80CCC5085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8AEFA0-CDD1-A8D9-322B-9F62656BF5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0D5CD-52F9-2D4B-978D-B661C6D924A8}" type="slidenum">
              <a:rPr lang="en-US" smtClean="0"/>
              <a:t>‹#›</a:t>
            </a:fld>
            <a:endParaRPr lang="en-US"/>
          </a:p>
        </p:txBody>
      </p:sp>
    </p:spTree>
    <p:extLst>
      <p:ext uri="{BB962C8B-B14F-4D97-AF65-F5344CB8AC3E}">
        <p14:creationId xmlns:p14="http://schemas.microsoft.com/office/powerpoint/2010/main" val="2381288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D89212-33B4-6E4C-9E40-B546A1D05F70}"/>
              </a:ext>
            </a:extLst>
          </p:cNvPr>
          <p:cNvSpPr txBox="1"/>
          <p:nvPr/>
        </p:nvSpPr>
        <p:spPr>
          <a:xfrm>
            <a:off x="2362200" y="381000"/>
            <a:ext cx="2386294"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Phosphofructokinase</a:t>
            </a:r>
          </a:p>
        </p:txBody>
      </p:sp>
      <p:pic>
        <p:nvPicPr>
          <p:cNvPr id="3" name="Picture 4" descr="An illustration of the two phases of glycolysis.&#10;Image (a) is the preparatory phase, where phosphorylation of glucose and its conversion to glyceraldehyde 3-phosphate occurs. In this box the action of the phase is on the left, and the molecules are on the right. It begins with glucose, which is an elongated hexagon that has thick lines on the three bottom sides. The left point has H bonding down to HO. The top left point has CH2 bonding left to HO and down to H (in the hexagon. The top right point is O, and the right point is H bonding down to OH. The bottom right point has H (in the hexagon) bonding down to OH, and the bottom left point has OH (in the hexagon) bonding down to H. On the outside of the hexagon, the right point is 1, the bottom right is 2, the bottom left is 3, the left point is 4, the top left point is 5, and 6 sits atop C in CH2 at this point. On the left, glucose has an arrow pointing down to glucose 6-phosphate. To the left of the arrow is a curved arrow pointing from ATP in an orange oval to ADP. To the right is hexokinase in blue. This is step 1. Glucose 6-phosphateis the same as glucose, but at the top left point, CH2 bonds left to O, which bonds left to a P in an orange-filled circle. On the left, glucose 6-phosphate has reversible arrows pointing down to fructose 6-phosphate. To the right of the arrows is phosphohexose isomerase in blue. This is step 2. Fructose 6-phosphate is an elongated pentagon with the three bottom sides having thick lines. On the left point CH2 bonds left to O, which bonds left to P in an orange-filled circle. CH2 also bonds down to H. At the top point is O. The right point has CH2, bonding down to OH and right to OH. The bottom right point has HO (inside the pentagon) bonding down to H, and the bottom left point has H bonding down to OH. On the right point, 1 is above C in CH2, and 2 is at the point on the outside. Also on the outside is 3 at the bottom right point, 4 at the bottom left point, 5 at the left point, and 6 above C in CH2. Fructose 6-phosphate, on the left, has an arrow pointing down to fructose 1,6-biphosphate. To the left of the arrow is ATP in an orange circle pointing to ADP. To the right is phosphofructokinase-1 in blue. This is step 3. Fructose 1,6-biphosphate is the same as fructose 6-phosphate, but the right point has CH2 bonding right to O, which bonds right to P in an orange-filled circle. On the left, fructose 1,6-biphosphate has a reversible arrow below pointing to glyceraldehyde 3-phosphate. To the right of the arrow is aldolase in blue. This is step 4. On the right, glyceraldehyde 3-phosphate begins with P in an orange-filled circle bonding right to O, which bonds right to CH2, which bonds right to CH, which bonds down to OH and right to C. C bonds up and right to O and bonds down and right to H. An arrow points to this from the fructose 1,6-biphosphate above. On the left, glyceraldehyde 3-phosphate is added to dihydroxyacetone phosphate. This is on the right as P in a an orange-filled circle, which bonds right to O, which bonds right to CH2, which bonds right to C. C double bonds down to O and bonds right to CH2OH. An arrow points from fructose 1,6-biphosphate down to this molecule. There are reversible arrows on the right between glyceraldehyde 3-phosphate and dihydroxyacetone phosphate. On the left, reversible arrows point down to (2) glyceraldehyde 3-phosphate in the payoff phase. In the preparatory phase, step 1 is the first priming reaction, step 3 is the second priming reaction, and step 4 is the cleavage of 6-carbon sugar phosphate to two 3-carbon sugar phosphates. Image (b) is the payoff phase, where oxidative conversion of glyceraldehyde 3-phosphate to pyruvate and the coupled formation of ATP and NADH occurs. It begins with (2) glyceraldehyde 3-phosphate, where (2)P (in an orange-filled circle) bonds right to O, which bonds right to CH2, which bonds right to CH, which bonds down to OH and right to C, which double bonds up and right to O and bonds down and right to H. On the left, reversible arrows points down from (2) glyceraldehyde 3-phosphate to (2) 1,3,-biphosphoglycerate. To the left of the arrow 2Pi feeds into the down arrow. 2NAD+ points to 2 NADH in an orange oval [plus] 2H+ with a curved arrow. On the right is glyceraldehyde 3-phosphate dehydrogenase in blue. This is step 6. (2) 1,3,-biphosphoglycerate is the same as (2) glyceraldehyde 3-phosphate, but C bonds down and right to O, which bonds right to P in an orange-filled circle. On the left, reversible arrows point from (2) 1,3,-biphosphoglycerate down to (2) 3-phosphoglycerate. To the left of the arrows 2 ADP points to 2 ATP in an orange oval with a curved arrow. To the right is phosphoglycerate kinase in blue. This is step 7. (2) 3-phosphoglycerate is the same as above, but C bonds down and right to O-. On the left, (2) 3-phosphoglycerate has reversible arrows below pointing to (2) 2-phosphoglycerate. To the right of the arrows is phosphoglycerate mutase in blue. This is step 8. The (2) 2-phosphoglycerate on the right begins with (2) CH2 bonding down to OH and right to CH, which bonds down to O, which bonds down to P in an orange-filled circle. CH also bonds right to C, which double bonds up and right to O and bonds down and right to O-. To the left (2) 2-phosphoglycerate has reversible arrows pointing down to (2) phosphoenolpyruvate. To the left of the arrows another arrow from the down arrow jets out to 2H2O. On the right of the arrows is enolase in blue. This is step 9. (2) phosphoenolpyruvate on the right is the same as (2) 2-phosphoglycerate, but CH2 does not bond down to OH. (2) phosphoenolpyruvate on the left has an arrow pointing down to (2) pyruvate. On the left of the arrow is a curved arrow pointing from 2ADP to 2 ATP in an orange oval. To the right is pyruvate kinase in blue. This is step 10. Oxidation and phosphorylation occurs in step 6. In step 7, the first ATP-forming reaction (substrate-level phosphorylation) occurs. The second ATP-forming reaction (substrate-level phosphorylation) occurs in step 10.">
            <a:extLst>
              <a:ext uri="{FF2B5EF4-FFF2-40B4-BE49-F238E27FC236}">
                <a16:creationId xmlns:a16="http://schemas.microsoft.com/office/drawing/2014/main" id="{04DB3726-B587-1445-A5FF-406C569771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25425"/>
            <a:ext cx="3594100" cy="640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3F34AD8B-CE9F-AC4C-B1D5-28A287DA20A8}"/>
              </a:ext>
            </a:extLst>
          </p:cNvPr>
          <p:cNvSpPr/>
          <p:nvPr/>
        </p:nvSpPr>
        <p:spPr>
          <a:xfrm>
            <a:off x="1905000" y="752380"/>
            <a:ext cx="4648200" cy="5734903"/>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Catalyzes one of the rate-limiting enzymes in glycolysis</a:t>
            </a: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Catalyzes the transfer of a phosphoryl group from ATP to fructose-6-phosphate. </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Produces fructose-1,6-bisphosphate</a:t>
            </a:r>
          </a:p>
          <a:p>
            <a:r>
              <a:rPr lang="en-US" sz="2000" dirty="0">
                <a:latin typeface="Calibri" panose="020F0502020204030204" pitchFamily="34" charset="0"/>
                <a:cs typeface="Calibri" panose="020F0502020204030204" pitchFamily="34" charset="0"/>
              </a:rPr>
              <a:t>	(which is both a product and an activator)</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Requires Mg</a:t>
            </a:r>
            <a:r>
              <a:rPr lang="en-US" sz="2000" baseline="30000" dirty="0">
                <a:latin typeface="Calibri" panose="020F0502020204030204" pitchFamily="34" charset="0"/>
                <a:cs typeface="Calibri" panose="020F0502020204030204" pitchFamily="34" charset="0"/>
              </a:rPr>
              <a:t>2+</a:t>
            </a:r>
          </a:p>
          <a:p>
            <a:endParaRPr lang="en-US" sz="2000" baseline="30000" dirty="0">
              <a:latin typeface="Calibri" panose="020F0502020204030204" pitchFamily="34" charset="0"/>
              <a:cs typeface="Calibri" panose="020F0502020204030204" pitchFamily="34" charset="0"/>
            </a:endParaRPr>
          </a:p>
          <a:p>
            <a:endParaRPr lang="en-US" sz="2000" baseline="30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Is a key regulatory enzyme in glycolysis</a:t>
            </a:r>
          </a:p>
          <a:p>
            <a:r>
              <a:rPr lang="en-US" sz="2000" dirty="0">
                <a:latin typeface="Calibri" panose="020F0502020204030204" pitchFamily="34" charset="0"/>
                <a:cs typeface="Calibri" panose="020F0502020204030204" pitchFamily="34" charset="0"/>
              </a:rPr>
              <a:t>	(the “</a:t>
            </a:r>
            <a:r>
              <a:rPr lang="en-US" sz="2000" b="1" dirty="0">
                <a:latin typeface="Calibri" panose="020F0502020204030204" pitchFamily="34" charset="0"/>
                <a:cs typeface="Calibri" panose="020F0502020204030204" pitchFamily="34" charset="0"/>
              </a:rPr>
              <a:t>pace-maker”</a:t>
            </a:r>
            <a:r>
              <a:rPr lang="en-US" sz="2000" dirty="0">
                <a:latin typeface="Calibri" panose="020F0502020204030204" pitchFamily="34" charset="0"/>
                <a:cs typeface="Calibri" panose="020F0502020204030204" pitchFamily="34" charset="0"/>
              </a:rPr>
              <a:t> of glycolysis)</a:t>
            </a:r>
          </a:p>
          <a:p>
            <a:r>
              <a:rPr lang="en-US" sz="2000" dirty="0">
                <a:latin typeface="Calibri" panose="020F0502020204030204" pitchFamily="34" charset="0"/>
                <a:cs typeface="Calibri" panose="020F0502020204030204" pitchFamily="34" charset="0"/>
              </a:rPr>
              <a:t>	responds to many different 	molecules and signals.</a:t>
            </a:r>
          </a:p>
          <a:p>
            <a:endParaRPr lang="en-US" sz="2000" dirty="0">
              <a:latin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id="{454D40F3-2EF0-6B42-8F37-07B6B9F7D375}"/>
              </a:ext>
            </a:extLst>
          </p:cNvPr>
          <p:cNvSpPr/>
          <p:nvPr/>
        </p:nvSpPr>
        <p:spPr bwMode="auto">
          <a:xfrm>
            <a:off x="7696200" y="1828800"/>
            <a:ext cx="1295400" cy="381000"/>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charset="0"/>
            </a:endParaRPr>
          </a:p>
        </p:txBody>
      </p:sp>
    </p:spTree>
    <p:extLst>
      <p:ext uri="{BB962C8B-B14F-4D97-AF65-F5344CB8AC3E}">
        <p14:creationId xmlns:p14="http://schemas.microsoft.com/office/powerpoint/2010/main" val="1454409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D89212-33B4-6E4C-9E40-B546A1D05F70}"/>
              </a:ext>
            </a:extLst>
          </p:cNvPr>
          <p:cNvSpPr txBox="1"/>
          <p:nvPr/>
        </p:nvSpPr>
        <p:spPr>
          <a:xfrm>
            <a:off x="2362200" y="381000"/>
            <a:ext cx="2386294"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Phosphofructokinase</a:t>
            </a:r>
          </a:p>
        </p:txBody>
      </p:sp>
      <p:pic>
        <p:nvPicPr>
          <p:cNvPr id="3" name="Picture 4" descr="An illustration of the two phases of glycolysis.&#10;Image (a) is the preparatory phase, where phosphorylation of glucose and its conversion to glyceraldehyde 3-phosphate occurs. In this box the action of the phase is on the left, and the molecules are on the right. It begins with glucose, which is an elongated hexagon that has thick lines on the three bottom sides. The left point has H bonding down to HO. The top left point has CH2 bonding left to HO and down to H (in the hexagon. The top right point is O, and the right point is H bonding down to OH. The bottom right point has H (in the hexagon) bonding down to OH, and the bottom left point has OH (in the hexagon) bonding down to H. On the outside of the hexagon, the right point is 1, the bottom right is 2, the bottom left is 3, the left point is 4, the top left point is 5, and 6 sits atop C in CH2 at this point. On the left, glucose has an arrow pointing down to glucose 6-phosphate. To the left of the arrow is a curved arrow pointing from ATP in an orange oval to ADP. To the right is hexokinase in blue. This is step 1. Glucose 6-phosphateis the same as glucose, but at the top left point, CH2 bonds left to O, which bonds left to a P in an orange-filled circle. On the left, glucose 6-phosphate has reversible arrows pointing down to fructose 6-phosphate. To the right of the arrows is phosphohexose isomerase in blue. This is step 2. Fructose 6-phosphate is an elongated pentagon with the three bottom sides having thick lines. On the left point CH2 bonds left to O, which bonds left to P in an orange-filled circle. CH2 also bonds down to H. At the top point is O. The right point has CH2, bonding down to OH and right to OH. The bottom right point has HO (inside the pentagon) bonding down to H, and the bottom left point has H bonding down to OH. On the right point, 1 is above C in CH2, and 2 is at the point on the outside. Also on the outside is 3 at the bottom right point, 4 at the bottom left point, 5 at the left point, and 6 above C in CH2. Fructose 6-phosphate, on the left, has an arrow pointing down to fructose 1,6-biphosphate. To the left of the arrow is ATP in an orange circle pointing to ADP. To the right is phosphofructokinase-1 in blue. This is step 3. Fructose 1,6-biphosphate is the same as fructose 6-phosphate, but the right point has CH2 bonding right to O, which bonds right to P in an orange-filled circle. On the left, fructose 1,6-biphosphate has a reversible arrow below pointing to glyceraldehyde 3-phosphate. To the right of the arrow is aldolase in blue. This is step 4. On the right, glyceraldehyde 3-phosphate begins with P in an orange-filled circle bonding right to O, which bonds right to CH2, which bonds right to CH, which bonds down to OH and right to C. C bonds up and right to O and bonds down and right to H. An arrow points to this from the fructose 1,6-biphosphate above. On the left, glyceraldehyde 3-phosphate is added to dihydroxyacetone phosphate. This is on the right as P in a an orange-filled circle, which bonds right to O, which bonds right to CH2, which bonds right to C. C double bonds down to O and bonds right to CH2OH. An arrow points from fructose 1,6-biphosphate down to this molecule. There are reversible arrows on the right between glyceraldehyde 3-phosphate and dihydroxyacetone phosphate. On the left, reversible arrows point down to (2) glyceraldehyde 3-phosphate in the payoff phase. In the preparatory phase, step 1 is the first priming reaction, step 3 is the second priming reaction, and step 4 is the cleavage of 6-carbon sugar phosphate to two 3-carbon sugar phosphates. Image (b) is the payoff phase, where oxidative conversion of glyceraldehyde 3-phosphate to pyruvate and the coupled formation of ATP and NADH occurs. It begins with (2) glyceraldehyde 3-phosphate, where (2)P (in an orange-filled circle) bonds right to O, which bonds right to CH2, which bonds right to CH, which bonds down to OH and right to C, which double bonds up and right to O and bonds down and right to H. On the left, reversible arrows points down from (2) glyceraldehyde 3-phosphate to (2) 1,3,-biphosphoglycerate. To the left of the arrow 2Pi feeds into the down arrow. 2NAD+ points to 2 NADH in an orange oval [plus] 2H+ with a curved arrow. On the right is glyceraldehyde 3-phosphate dehydrogenase in blue. This is step 6. (2) 1,3,-biphosphoglycerate is the same as (2) glyceraldehyde 3-phosphate, but C bonds down and right to O, which bonds right to P in an orange-filled circle. On the left, reversible arrows point from (2) 1,3,-biphosphoglycerate down to (2) 3-phosphoglycerate. To the left of the arrows 2 ADP points to 2 ATP in an orange oval with a curved arrow. To the right is phosphoglycerate kinase in blue. This is step 7. (2) 3-phosphoglycerate is the same as above, but C bonds down and right to O-. On the left, (2) 3-phosphoglycerate has reversible arrows below pointing to (2) 2-phosphoglycerate. To the right of the arrows is phosphoglycerate mutase in blue. This is step 8. The (2) 2-phosphoglycerate on the right begins with (2) CH2 bonding down to OH and right to CH, which bonds down to O, which bonds down to P in an orange-filled circle. CH also bonds right to C, which double bonds up and right to O and bonds down and right to O-. To the left (2) 2-phosphoglycerate has reversible arrows pointing down to (2) phosphoenolpyruvate. To the left of the arrows another arrow from the down arrow jets out to 2H2O. On the right of the arrows is enolase in blue. This is step 9. (2) phosphoenolpyruvate on the right is the same as (2) 2-phosphoglycerate, but CH2 does not bond down to OH. (2) phosphoenolpyruvate on the left has an arrow pointing down to (2) pyruvate. On the left of the arrow is a curved arrow pointing from 2ADP to 2 ATP in an orange oval. To the right is pyruvate kinase in blue. This is step 10. Oxidation and phosphorylation occurs in step 6. In step 7, the first ATP-forming reaction (substrate-level phosphorylation) occurs. The second ATP-forming reaction (substrate-level phosphorylation) occurs in step 10.">
            <a:extLst>
              <a:ext uri="{FF2B5EF4-FFF2-40B4-BE49-F238E27FC236}">
                <a16:creationId xmlns:a16="http://schemas.microsoft.com/office/drawing/2014/main" id="{04DB3726-B587-1445-A5FF-406C569771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25425"/>
            <a:ext cx="3594100" cy="640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3F34AD8B-CE9F-AC4C-B1D5-28A287DA20A8}"/>
              </a:ext>
            </a:extLst>
          </p:cNvPr>
          <p:cNvSpPr/>
          <p:nvPr/>
        </p:nvSpPr>
        <p:spPr>
          <a:xfrm>
            <a:off x="1905000" y="752380"/>
            <a:ext cx="4648200" cy="1323439"/>
          </a:xfrm>
          <a:prstGeom prst="rect">
            <a:avLst/>
          </a:prstGeom>
        </p:spPr>
        <p:txBody>
          <a:bodyPr wrap="square">
            <a:spAutoFit/>
          </a:bodyPr>
          <a:lstStyle/>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R state is fully active</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T state is less active</a:t>
            </a:r>
          </a:p>
        </p:txBody>
      </p:sp>
      <p:sp>
        <p:nvSpPr>
          <p:cNvPr id="5" name="Oval 4">
            <a:extLst>
              <a:ext uri="{FF2B5EF4-FFF2-40B4-BE49-F238E27FC236}">
                <a16:creationId xmlns:a16="http://schemas.microsoft.com/office/drawing/2014/main" id="{454D40F3-2EF0-6B42-8F37-07B6B9F7D375}"/>
              </a:ext>
            </a:extLst>
          </p:cNvPr>
          <p:cNvSpPr/>
          <p:nvPr/>
        </p:nvSpPr>
        <p:spPr bwMode="auto">
          <a:xfrm>
            <a:off x="7696200" y="1828800"/>
            <a:ext cx="1295400" cy="381000"/>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charset="0"/>
            </a:endParaRPr>
          </a:p>
        </p:txBody>
      </p:sp>
      <p:pic>
        <p:nvPicPr>
          <p:cNvPr id="6" name="Picture 5">
            <a:extLst>
              <a:ext uri="{FF2B5EF4-FFF2-40B4-BE49-F238E27FC236}">
                <a16:creationId xmlns:a16="http://schemas.microsoft.com/office/drawing/2014/main" id="{AD877505-A413-2319-FB15-4100D7FFF5C7}"/>
              </a:ext>
            </a:extLst>
          </p:cNvPr>
          <p:cNvPicPr>
            <a:picLocks noChangeAspect="1"/>
          </p:cNvPicPr>
          <p:nvPr/>
        </p:nvPicPr>
        <p:blipFill>
          <a:blip r:embed="rId4"/>
          <a:stretch>
            <a:fillRect/>
          </a:stretch>
        </p:blipFill>
        <p:spPr>
          <a:xfrm>
            <a:off x="149968" y="2602774"/>
            <a:ext cx="6172200" cy="3327400"/>
          </a:xfrm>
          <a:prstGeom prst="rect">
            <a:avLst/>
          </a:prstGeom>
        </p:spPr>
      </p:pic>
    </p:spTree>
    <p:extLst>
      <p:ext uri="{BB962C8B-B14F-4D97-AF65-F5344CB8AC3E}">
        <p14:creationId xmlns:p14="http://schemas.microsoft.com/office/powerpoint/2010/main" val="593285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53B5A1-E562-E24D-A0E7-DED6752694D3}"/>
              </a:ext>
            </a:extLst>
          </p:cNvPr>
          <p:cNvPicPr>
            <a:picLocks noChangeAspect="1"/>
          </p:cNvPicPr>
          <p:nvPr/>
        </p:nvPicPr>
        <p:blipFill>
          <a:blip r:embed="rId2"/>
          <a:stretch>
            <a:fillRect/>
          </a:stretch>
        </p:blipFill>
        <p:spPr>
          <a:xfrm>
            <a:off x="2444177" y="457200"/>
            <a:ext cx="7303646" cy="6858000"/>
          </a:xfrm>
          <a:prstGeom prst="rect">
            <a:avLst/>
          </a:prstGeom>
        </p:spPr>
      </p:pic>
    </p:spTree>
    <p:extLst>
      <p:ext uri="{BB962C8B-B14F-4D97-AF65-F5344CB8AC3E}">
        <p14:creationId xmlns:p14="http://schemas.microsoft.com/office/powerpoint/2010/main" val="1253058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75</Words>
  <Application>Microsoft Macintosh PowerPoint</Application>
  <PresentationFormat>Widescreen</PresentationFormat>
  <Paragraphs>21</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Times</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Loren D</dc:creator>
  <cp:lastModifiedBy>Williams, Loren D</cp:lastModifiedBy>
  <cp:revision>3</cp:revision>
  <dcterms:created xsi:type="dcterms:W3CDTF">2023-03-07T02:09:15Z</dcterms:created>
  <dcterms:modified xsi:type="dcterms:W3CDTF">2023-03-07T02:36:10Z</dcterms:modified>
</cp:coreProperties>
</file>