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475" r:id="rId2"/>
    <p:sldId id="476" r:id="rId3"/>
    <p:sldId id="479" r:id="rId4"/>
    <p:sldId id="480" r:id="rId5"/>
    <p:sldId id="469" r:id="rId6"/>
    <p:sldId id="478" r:id="rId7"/>
    <p:sldId id="482" r:id="rId8"/>
    <p:sldId id="483" r:id="rId9"/>
    <p:sldId id="485" r:id="rId10"/>
    <p:sldId id="484" r:id="rId11"/>
    <p:sldId id="461" r:id="rId12"/>
    <p:sldId id="486" r:id="rId13"/>
    <p:sldId id="470" r:id="rId14"/>
    <p:sldId id="481" r:id="rId15"/>
    <p:sldId id="471" r:id="rId16"/>
    <p:sldId id="473" r:id="rId17"/>
    <p:sldId id="472" r:id="rId18"/>
    <p:sldId id="468" r:id="rId19"/>
    <p:sldId id="477" r:id="rId20"/>
    <p:sldId id="487" r:id="rId21"/>
    <p:sldId id="960" r:id="rId22"/>
    <p:sldId id="295" r:id="rId23"/>
    <p:sldId id="958" r:id="rId24"/>
    <p:sldId id="959" r:id="rId25"/>
    <p:sldId id="488" r:id="rId26"/>
    <p:sldId id="489" r:id="rId27"/>
    <p:sldId id="490" r:id="rId2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11"/>
  </p:normalViewPr>
  <p:slideViewPr>
    <p:cSldViewPr>
      <p:cViewPr>
        <p:scale>
          <a:sx n="68" d="100"/>
          <a:sy n="68" d="100"/>
        </p:scale>
        <p:origin x="2000" y="5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8" d="100"/>
        <a:sy n="108" d="100"/>
      </p:scale>
      <p:origin x="0" y="31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A5C1119-B455-5047-9D13-8EC052A8A5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EBE8938-1391-3F43-B2DF-1FD1DDE7BED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73354E38-7940-8844-9350-C74AE11FC38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E328B1D2-EDB2-AF4B-9F9D-87A09EE40A4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F18050-14B1-D044-AC19-F86CC26729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5324E7BA-72D4-114F-B152-F39B4EF4A8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E02864A2-BEF5-AB42-BA9E-45014DDA408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F2A5652-4804-7A48-89BE-B4CE793892C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15D0B923-A8CF-5443-8402-7CAC4EA9F3B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4694" name="Rectangle 6">
            <a:extLst>
              <a:ext uri="{FF2B5EF4-FFF2-40B4-BE49-F238E27FC236}">
                <a16:creationId xmlns:a16="http://schemas.microsoft.com/office/drawing/2014/main" id="{8BC038A9-11D5-7442-A546-65CAC3879D3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5" name="Rectangle 7">
            <a:extLst>
              <a:ext uri="{FF2B5EF4-FFF2-40B4-BE49-F238E27FC236}">
                <a16:creationId xmlns:a16="http://schemas.microsoft.com/office/drawing/2014/main" id="{B505BF89-5820-F14A-990A-CB2AC9FFB7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C14EA1-0AB4-274A-A8C6-7FFC26FFD3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EF4313CD-2D7D-274B-B995-64F64F4D49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2D1F770-AAD7-754A-BA2E-71BD9AF35EE0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C1239741-6EC8-6848-B742-646C565439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D4311537-B491-0F49-85F3-ED4C2DB23D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063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Translation outrageously complex, produces coded protein by very simple 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C2DED-DB07-F24B-A9C3-5EA4397B69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79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23A5EF-6439-1A4D-9E81-49E58AA90B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964754-5C67-5642-B08E-E1FDEE62D0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9D1A4F-D4D7-5443-B545-7AFD1AD752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7835E-9C34-1342-85FE-A192AF19F7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98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B524F9-EFAB-CE44-9037-AE70326018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5F3C07-EABC-904E-ABCC-38174E891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ACDF11-4BB4-0845-9966-26439C0D4E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F7206-0C50-2441-BBEE-52C01EC29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49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A4116F-E206-0548-B30B-DC808B6FBF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E2B757-D347-2448-A917-E4E652FD9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409E0F-9C07-4D40-9F20-EACC159739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AB5D-DAAF-CE4E-8FB3-9C568937CE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45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A7A3A1-ABAA-374B-97E9-03C0EEC644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238F01-4A4F-B04A-A283-BEF37D9D8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D94054-F605-FC41-A986-E519A74428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67F48-9C6E-0946-BE02-29296A1915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74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7F4929-ADE0-344E-9EE1-244C1A3BC8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7C3843-AC54-9946-BB9F-335E3FF58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DA5AD7-0D76-AE4A-BD4B-5E61B19E81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B2942-F70B-D143-9A1F-531A6E2BA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28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1D66EC-4F14-5543-A3B5-4D5531054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CC5C1F-CF24-9843-A830-C9CB0961BB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DDB469-655A-0148-AEBC-A665A2EA0A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9B5C3-386A-524D-8F0C-DFA915DCC4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809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A3C019-C711-AD4D-B268-50EC53AD6F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43C97B-D88B-484E-B585-91A0206F38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A0531BB-BD89-284E-9290-6700E9DA7E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8CAA7-6AA3-B444-B577-C5CA15F06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26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F90825-C569-2940-B7A8-5C0048690D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2912C43-DC7D-C543-BE84-72B9E44E9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08CFBB-4A85-6B40-BF1D-56695E2335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CD191-1AB9-6E4C-9732-7E6E53303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13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7EBC67B-DC75-E94D-91FC-2A58E1F3BC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4B9B712-8C5B-9F45-B045-15C41D8C9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286DC5-B520-A043-911C-20C36DF308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28994-5474-3448-BEF4-ED82BBFEE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36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67C38-66A2-0B41-977B-7A34A8BAE5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978E6-9034-E84E-B6F7-790EFB4FA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2792B-5135-6F4E-833F-301F4AC928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24855-DF24-E740-B3B2-F46CD9D5D7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825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0388E3-28AE-724A-8973-399350F01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2B93BB-F8F4-5143-A629-A30724F871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466F62-827D-A040-97B6-5A5D539343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C0E85-F21C-9440-9F2E-CDFE0B5C0D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21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CC01C0F-B83F-2846-BE2B-6F907A1CE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D0C6D3-AE48-6543-97AF-0A50DF687D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B902B7E-FB77-914A-9B34-BD4269A0EF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7796013-5736-5447-89F7-FB8F027C5B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E029D73-ACD1-F944-BED4-227CD9223A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B13097-7E9C-A64F-958B-8AF3C3C7F8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apollo.chemistry.gatech.edu/RibosomeGallery/eukarya_archaea_bacteria%20together/E_coli_S_cerevisiea_H_sapiens_onion.png" TargetMode="External"/><Relationship Id="rId3" Type="http://schemas.openxmlformats.org/officeDocument/2006/relationships/hyperlink" Target="http://apollo.chemistry.gatech.edu/RibosomeGallery/index.html" TargetMode="External"/><Relationship Id="rId7" Type="http://schemas.openxmlformats.org/officeDocument/2006/relationships/image" Target="../media/image23.jpeg"/><Relationship Id="rId2" Type="http://schemas.openxmlformats.org/officeDocument/2006/relationships/hyperlink" Target="https://ww2.chemistry.gatech.edu/~lw26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pollo.chemistry.gatech.edu/RibosomeGallery/eukarya_archaea_bacteria%20together/E_coli_P_furiosus_S_cerevisiae_common_core.png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0" Type="http://schemas.openxmlformats.org/officeDocument/2006/relationships/hyperlink" Target="http://apollo.chemistry.gatech.edu/RibosomeGallery/eukarya_archaea_bacteria%20together/E_coli_P_furiosus_S_cerevisiae_onions.png" TargetMode="External"/><Relationship Id="rId4" Type="http://schemas.openxmlformats.org/officeDocument/2006/relationships/hyperlink" Target="http://apollo.chemistry.gatech.edu/RibosomeGallery/eukarya_archaea_bacteria%20together/T_thermophilus_S_cerevisiae_H_sapiens.png" TargetMode="External"/><Relationship Id="rId9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A36DEB-410E-EF27-B66B-594F44C2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95400"/>
            <a:ext cx="7772400" cy="1143000"/>
          </a:xfrm>
        </p:spPr>
        <p:txBody>
          <a:bodyPr/>
          <a:lstStyle/>
          <a:p>
            <a:r>
              <a:rPr lang="en-US" sz="2000" dirty="0"/>
              <a:t>RNA Structure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Understanding N\nucleic acids by comparison of RNA and DNA</a:t>
            </a:r>
          </a:p>
        </p:txBody>
      </p:sp>
    </p:spTree>
    <p:extLst>
      <p:ext uri="{BB962C8B-B14F-4D97-AF65-F5344CB8AC3E}">
        <p14:creationId xmlns:p14="http://schemas.microsoft.com/office/powerpoint/2010/main" val="1516670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56BB80-8C17-9288-429F-8AA48C670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266700"/>
            <a:ext cx="76327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03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DED42E-02D7-24C2-9B3F-CF6DCD8D5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85800"/>
            <a:ext cx="4718549" cy="51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BFF564-BBEA-CD9F-1C8C-5C60945ED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469" y="838200"/>
            <a:ext cx="4406218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37FE6F-FCF2-6B08-9796-F9E7E9A5D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85800"/>
            <a:ext cx="4718549" cy="51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4885B8-FC27-6E90-C108-5C9FF24EA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940435"/>
            <a:ext cx="3708400" cy="2893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F39C51-E33D-FC8E-963F-A356AC640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675861"/>
            <a:ext cx="3226176" cy="1960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3DB15D-E590-1220-CBE4-3DE2BB847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512" y="4222002"/>
            <a:ext cx="3122758" cy="22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77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F827BA-CACF-6C44-B12B-C458A56D1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84" y="946979"/>
            <a:ext cx="5410200" cy="575862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B210527-7382-DF4E-8E67-094173070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2546916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GNRA tetraloop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BB85F8-C497-C2C8-307A-3253178A9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416" y="678933"/>
            <a:ext cx="3428056" cy="221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73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B0B623-2840-0F84-453F-C3D2FAA7B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676400"/>
            <a:ext cx="4724400" cy="3057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D7C26E-E63E-A5BF-ED5E-5CA80FAA4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1041400"/>
            <a:ext cx="3746500" cy="4775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3B4CCA4-F0ED-C1F1-EF19-176835A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000" dirty="0"/>
              <a:t>DNA                                                               RNA</a:t>
            </a:r>
          </a:p>
        </p:txBody>
      </p:sp>
    </p:spTree>
    <p:extLst>
      <p:ext uri="{BB962C8B-B14F-4D97-AF65-F5344CB8AC3E}">
        <p14:creationId xmlns:p14="http://schemas.microsoft.com/office/powerpoint/2010/main" val="1529585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A865E0-95F8-DD4D-884E-97CEE0D43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134"/>
            <a:ext cx="9144000" cy="600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57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89B5A-6C69-8A4A-A0D4-CABD8C8E1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0" y="19050"/>
            <a:ext cx="6235700" cy="6819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A42733-AB9D-924D-B18F-DF5531EBB17B}"/>
              </a:ext>
            </a:extLst>
          </p:cNvPr>
          <p:cNvSpPr txBox="1"/>
          <p:nvPr/>
        </p:nvSpPr>
        <p:spPr>
          <a:xfrm>
            <a:off x="5486400" y="381000"/>
            <a:ext cx="3498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Helix 26a of the Ribosome</a:t>
            </a:r>
          </a:p>
        </p:txBody>
      </p:sp>
    </p:spTree>
    <p:extLst>
      <p:ext uri="{BB962C8B-B14F-4D97-AF65-F5344CB8AC3E}">
        <p14:creationId xmlns:p14="http://schemas.microsoft.com/office/powerpoint/2010/main" val="2556206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E03F49-C508-5E4B-B81C-4790DFE19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759" y="0"/>
            <a:ext cx="3828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55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F8596488-ACA3-534A-BC47-642F997A3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778197"/>
            <a:ext cx="80717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coli  		           P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furiosus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		     S. cerevisiae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7" name="AutoShape 2" descr="Home">
            <a:hlinkClick r:id="rId2"/>
            <a:extLst>
              <a:ext uri="{FF2B5EF4-FFF2-40B4-BE49-F238E27FC236}">
                <a16:creationId xmlns:a16="http://schemas.microsoft.com/office/drawing/2014/main" id="{C9577227-6DA2-E04C-8F0E-16DC2813DA97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27000" y="-4914901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3" descr="Up one level">
            <a:hlinkClick r:id="rId3"/>
            <a:extLst>
              <a:ext uri="{FF2B5EF4-FFF2-40B4-BE49-F238E27FC236}">
                <a16:creationId xmlns:a16="http://schemas.microsoft.com/office/drawing/2014/main" id="{77E2CF48-4AC1-8747-B4A1-FD57F27A617F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650875" y="-4914901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 thermophilus S cerevisiae H sapiens">
            <a:hlinkClick r:id="rId4"/>
            <a:extLst>
              <a:ext uri="{FF2B5EF4-FFF2-40B4-BE49-F238E27FC236}">
                <a16:creationId xmlns:a16="http://schemas.microsoft.com/office/drawing/2014/main" id="{EC35FC7C-8326-454E-8BC2-D6B30487A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7000" y="-2644775"/>
            <a:ext cx="264262" cy="26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 coli P furiosus S cerevisiae common core">
            <a:hlinkClick r:id="rId6"/>
            <a:extLst>
              <a:ext uri="{FF2B5EF4-FFF2-40B4-BE49-F238E27FC236}">
                <a16:creationId xmlns:a16="http://schemas.microsoft.com/office/drawing/2014/main" id="{2021B2F3-F131-594D-8305-7334F6004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7000" y="-174625"/>
            <a:ext cx="264262" cy="26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 coli S cerevisiea H sapiens onion">
            <a:hlinkClick r:id="rId8"/>
            <a:extLst>
              <a:ext uri="{FF2B5EF4-FFF2-40B4-BE49-F238E27FC236}">
                <a16:creationId xmlns:a16="http://schemas.microsoft.com/office/drawing/2014/main" id="{40D85506-64D8-7648-BD00-0413D66D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7000" y="4762500"/>
            <a:ext cx="264262" cy="26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9" descr="Download image">
            <a:hlinkClick r:id="rId10"/>
            <a:extLst>
              <a:ext uri="{FF2B5EF4-FFF2-40B4-BE49-F238E27FC236}">
                <a16:creationId xmlns:a16="http://schemas.microsoft.com/office/drawing/2014/main" id="{FFDB836A-D662-974F-BCCE-0ED49C760253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27000" y="-10836276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24ACE161-0A9F-EF43-A46C-D2F2AF77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1262" y="571067"/>
            <a:ext cx="8554619" cy="304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119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992A85-EA33-88CC-2566-A5087FEF9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393700"/>
            <a:ext cx="55118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74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7E2C54-C3FA-BAA1-FB20-059C7F262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7331"/>
            <a:ext cx="3962400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759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42D8B-5638-43A7-1CCC-7C741486F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Ribozymes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ED812-5F36-C76B-B623-0F3E95465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The vast majority of catalysis in biology is conducted by proteins (enzymes).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But some catalysis is performed by RNA (ribozymes which are actually RNPs)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400" dirty="0"/>
              <a:t>two kinds of reactions:</a:t>
            </a:r>
          </a:p>
          <a:p>
            <a:pPr marL="400050" lvl="1" indent="0">
              <a:buNone/>
            </a:pPr>
            <a:r>
              <a:rPr lang="en-US" sz="2400" dirty="0"/>
              <a:t>Peptidyl transfer in the ribosome </a:t>
            </a:r>
          </a:p>
          <a:p>
            <a:pPr marL="400050" lvl="1" indent="0">
              <a:buNone/>
            </a:pPr>
            <a:r>
              <a:rPr lang="en-US" sz="2400" dirty="0"/>
              <a:t>RNA cutting and pasting in the </a:t>
            </a:r>
            <a:r>
              <a:rPr lang="en-US" sz="2400" dirty="0" err="1"/>
              <a:t>splicosome</a:t>
            </a:r>
            <a:r>
              <a:rPr lang="en-US" sz="2400" dirty="0"/>
              <a:t>, </a:t>
            </a:r>
            <a:r>
              <a:rPr lang="en-US" sz="2400" dirty="0" err="1"/>
              <a:t>RNAse</a:t>
            </a:r>
            <a:r>
              <a:rPr lang="en-US" sz="2400" dirty="0"/>
              <a:t> P, </a:t>
            </a:r>
            <a:r>
              <a:rPr lang="en-US" sz="2400" dirty="0" err="1"/>
              <a:t>etc</a:t>
            </a:r>
            <a:endParaRPr lang="en-US" sz="24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1384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48E7E-1BBA-05CE-B118-96075511B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ribosome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22602-59B2-3BE0-1059-B8CF2ACA1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68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Box 5">
            <a:extLst>
              <a:ext uri="{FF2B5EF4-FFF2-40B4-BE49-F238E27FC236}">
                <a16:creationId xmlns:a16="http://schemas.microsoft.com/office/drawing/2014/main" id="{495C09A6-FDED-8A45-877A-A1429E97E5B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81000" y="609600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The Ribosome: The peptidyl transfer reaction</a:t>
            </a:r>
          </a:p>
        </p:txBody>
      </p:sp>
      <p:pic>
        <p:nvPicPr>
          <p:cNvPr id="86018" name="Picture 2" descr="fig_27_21">
            <a:extLst>
              <a:ext uri="{FF2B5EF4-FFF2-40B4-BE49-F238E27FC236}">
                <a16:creationId xmlns:a16="http://schemas.microsoft.com/office/drawing/2014/main" id="{B453E5DC-8924-0344-9BDC-18B062830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06" y="1371600"/>
            <a:ext cx="6046788" cy="502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681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5F2118-2EBB-ED44-BA2F-E2D460167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443" y="71459"/>
            <a:ext cx="8307663" cy="67865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10AF61-B87B-CE4B-A8A5-CE61B77C0321}"/>
              </a:ext>
            </a:extLst>
          </p:cNvPr>
          <p:cNvSpPr/>
          <p:nvPr/>
        </p:nvSpPr>
        <p:spPr>
          <a:xfrm>
            <a:off x="-2563792" y="-262319"/>
            <a:ext cx="4699321" cy="74540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305527-D880-C74D-9AF8-54AB94BDEF8D}"/>
              </a:ext>
            </a:extLst>
          </p:cNvPr>
          <p:cNvSpPr/>
          <p:nvPr/>
        </p:nvSpPr>
        <p:spPr>
          <a:xfrm>
            <a:off x="6490569" y="-322186"/>
            <a:ext cx="4699321" cy="74540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877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114C-30E0-9686-07AC-4AD9F287B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Splicing</a:t>
            </a:r>
          </a:p>
        </p:txBody>
      </p:sp>
    </p:spTree>
    <p:extLst>
      <p:ext uri="{BB962C8B-B14F-4D97-AF65-F5344CB8AC3E}">
        <p14:creationId xmlns:p14="http://schemas.microsoft.com/office/powerpoint/2010/main" val="179515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351E56-EE65-9557-D2B5-0C6404825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928" y="386862"/>
            <a:ext cx="5421615" cy="5920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DAE61-7EC8-E0EB-8695-7FBD26A82ACC}"/>
              </a:ext>
            </a:extLst>
          </p:cNvPr>
          <p:cNvSpPr txBox="1"/>
          <p:nvPr/>
        </p:nvSpPr>
        <p:spPr>
          <a:xfrm>
            <a:off x="5306518" y="381000"/>
            <a:ext cx="37338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Exons of eukaryotic genes are interleaved by introns that are removed (spliced) from pre-mRNAs to form mature mRNAs.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human has around 22,000 protein-coding genes. A gene has 8 introns on average.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length of intron is around 1000 nucleotides on average.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062981-2EB6-0611-0E2A-AA1893BC5223}"/>
              </a:ext>
            </a:extLst>
          </p:cNvPr>
          <p:cNvSpPr txBox="1"/>
          <p:nvPr/>
        </p:nvSpPr>
        <p:spPr>
          <a:xfrm>
            <a:off x="457200" y="1276290"/>
            <a:ext cx="682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152019-E40B-3F69-DC6F-C6AF751B445D}"/>
              </a:ext>
            </a:extLst>
          </p:cNvPr>
          <p:cNvSpPr txBox="1"/>
          <p:nvPr/>
        </p:nvSpPr>
        <p:spPr>
          <a:xfrm>
            <a:off x="3508954" y="1276290"/>
            <a:ext cx="682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EF8F72-C588-AAF5-66C9-4CA953D02161}"/>
              </a:ext>
            </a:extLst>
          </p:cNvPr>
          <p:cNvSpPr txBox="1"/>
          <p:nvPr/>
        </p:nvSpPr>
        <p:spPr>
          <a:xfrm>
            <a:off x="457200" y="6471138"/>
            <a:ext cx="8583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Image from RNA Splicing by the Spliceosome, Annual Review of Biochemistry (2020)</a:t>
            </a:r>
          </a:p>
        </p:txBody>
      </p:sp>
    </p:spTree>
    <p:extLst>
      <p:ext uri="{BB962C8B-B14F-4D97-AF65-F5344CB8AC3E}">
        <p14:creationId xmlns:p14="http://schemas.microsoft.com/office/powerpoint/2010/main" val="3521705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062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392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AB84DF-F979-3A55-627D-7C940179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000" dirty="0"/>
              <a:t>DNA                                                               </a:t>
            </a:r>
            <a:r>
              <a:rPr lang="en-US" sz="2000" dirty="0">
                <a:solidFill>
                  <a:schemeClr val="bg1"/>
                </a:solidFill>
              </a:rPr>
              <a:t>RNA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0BBCE-C6B0-D4FD-D6D6-61E4A5614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0"/>
            <a:ext cx="2937718" cy="57912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3B804A-9BD2-2289-1395-297F934FD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20117"/>
            <a:ext cx="5181600" cy="201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524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AB84DF-F979-3A55-627D-7C940179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000" dirty="0"/>
              <a:t>DNA                                                               RNA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58806F-B03F-D71F-436E-82CB3544D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0"/>
            <a:ext cx="2937718" cy="579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976C34-453B-24F9-07E9-71091E2D6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518" y="805827"/>
            <a:ext cx="5301426" cy="605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63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9651E0C-4522-1046-9C73-7A939A354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850"/>
            <a:ext cx="9144000" cy="602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C06CFA-DF90-4FA9-E0C0-84182CB76D51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/>
              <a:t>Ribosomal RNA</a:t>
            </a:r>
          </a:p>
          <a:p>
            <a:r>
              <a:rPr lang="en-US" sz="2000" kern="0" dirty="0"/>
              <a:t>(rRNA)</a:t>
            </a:r>
          </a:p>
        </p:txBody>
      </p:sp>
    </p:spTree>
    <p:extLst>
      <p:ext uri="{BB962C8B-B14F-4D97-AF65-F5344CB8AC3E}">
        <p14:creationId xmlns:p14="http://schemas.microsoft.com/office/powerpoint/2010/main" val="3858576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D7C26E-E63E-A5BF-ED5E-5CA80FAA4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" y="1041400"/>
            <a:ext cx="3746500" cy="4775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3B4CCA4-F0ED-C1F1-EF19-176835A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000" dirty="0"/>
              <a:t>DNA                                                               </a:t>
            </a:r>
            <a:r>
              <a:rPr lang="en-US" sz="2000" dirty="0">
                <a:solidFill>
                  <a:schemeClr val="bg1"/>
                </a:solidFill>
              </a:rPr>
              <a:t>RNA</a:t>
            </a:r>
          </a:p>
        </p:txBody>
      </p:sp>
    </p:spTree>
    <p:extLst>
      <p:ext uri="{BB962C8B-B14F-4D97-AF65-F5344CB8AC3E}">
        <p14:creationId xmlns:p14="http://schemas.microsoft.com/office/powerpoint/2010/main" val="3840331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D7C26E-E63E-A5BF-ED5E-5CA80FAA4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" y="1041400"/>
            <a:ext cx="3746500" cy="4775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3B4CCA4-F0ED-C1F1-EF19-176835A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000" dirty="0"/>
              <a:t>DNA                                                               RNA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FFDBFF-889A-D989-A8FC-BBD45B0D6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808" y="816843"/>
            <a:ext cx="4952023" cy="538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20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350FBF-BA4F-9F15-3007-A1EE69BAE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59"/>
            <a:ext cx="8610600" cy="6642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2971B1-F5D9-A280-039F-2627837EB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817" y="4343400"/>
            <a:ext cx="1485671" cy="1296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C5D3FF-42DC-3688-4AC9-18B05A5C9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108" y="4038600"/>
            <a:ext cx="187970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06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DED42E-02D7-24C2-9B3F-CF6DCD8D5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85800"/>
            <a:ext cx="4718549" cy="51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F10ED0-58BA-03B7-7798-6C169A05F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949" y="857384"/>
            <a:ext cx="4438620" cy="531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9810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19693</TotalTime>
  <Words>191</Words>
  <Application>Microsoft Macintosh PowerPoint</Application>
  <PresentationFormat>On-screen Show (4:3)</PresentationFormat>
  <Paragraphs>34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</vt:lpstr>
      <vt:lpstr>Times New Roman</vt:lpstr>
      <vt:lpstr>Default Design</vt:lpstr>
      <vt:lpstr>RNA Structure  Understanding N\nucleic acids by comparison of RNA and DNA</vt:lpstr>
      <vt:lpstr>PowerPoint Presentation</vt:lpstr>
      <vt:lpstr>DNA                                                               RNA</vt:lpstr>
      <vt:lpstr>DNA                                                               RNA</vt:lpstr>
      <vt:lpstr>PowerPoint Presentation</vt:lpstr>
      <vt:lpstr>DNA                                                               RNA</vt:lpstr>
      <vt:lpstr>DNA                                                               RNA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DNA                                                               RNA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Ribozymes</vt:lpstr>
      <vt:lpstr>The ribosome</vt:lpstr>
      <vt:lpstr>PowerPoint Presentation</vt:lpstr>
      <vt:lpstr>PowerPoint Presentation</vt:lpstr>
      <vt:lpstr>Splicing</vt:lpstr>
      <vt:lpstr>PowerPoint Presentation</vt:lpstr>
      <vt:lpstr>PowerPoint Presentation</vt:lpstr>
      <vt:lpstr>PowerPoint Presentation</vt:lpstr>
    </vt:vector>
  </TitlesOfParts>
  <Company>Georgia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V. Hud</dc:creator>
  <cp:lastModifiedBy>Williams, Loren D</cp:lastModifiedBy>
  <cp:revision>266</cp:revision>
  <cp:lastPrinted>2011-10-05T13:54:09Z</cp:lastPrinted>
  <dcterms:created xsi:type="dcterms:W3CDTF">2011-09-19T13:06:50Z</dcterms:created>
  <dcterms:modified xsi:type="dcterms:W3CDTF">2023-04-04T11:44:36Z</dcterms:modified>
</cp:coreProperties>
</file>