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78" r:id="rId2"/>
    <p:sldId id="280" r:id="rId3"/>
    <p:sldId id="376" r:id="rId4"/>
    <p:sldId id="394" r:id="rId5"/>
    <p:sldId id="393" r:id="rId6"/>
    <p:sldId id="396" r:id="rId7"/>
    <p:sldId id="385" r:id="rId8"/>
    <p:sldId id="412" r:id="rId9"/>
    <p:sldId id="392" r:id="rId10"/>
    <p:sldId id="387" r:id="rId11"/>
    <p:sldId id="397" r:id="rId12"/>
    <p:sldId id="279" r:id="rId13"/>
    <p:sldId id="4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06"/>
  </p:normalViewPr>
  <p:slideViewPr>
    <p:cSldViewPr snapToGrid="0">
      <p:cViewPr varScale="1">
        <p:scale>
          <a:sx n="90" d="100"/>
          <a:sy n="90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5A747-64FB-B647-A266-0111144EF69D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C4BFB-F33E-1042-A34A-40AB3D34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4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BB436794-0210-A443-8C07-5C0AB20019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D3BF3C4-1C2F-6B4F-B28B-7431CC08F2F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07ED3C23-B017-224C-8481-983CA3F76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4B67F99B-7380-FB4D-9520-F7201C624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id="{D8CCCC34-F2B4-9E43-A698-2DE2EAE46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F6212F8-36D8-444A-AF40-24CB71E72827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C2358CE9-8E59-C440-A2CB-C06E4FCC9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E55AEC1C-B0FE-2946-AA29-4208FB488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C66B5C3B-3280-2743-AE94-727651D16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0ED128C-C1FA-E146-A04C-BC8296A4DB38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0A6716A6-61AE-8946-9EFA-486326B1BA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ED3D8110-E94F-5346-AFEA-03AE93E86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4C4700E2-EFD7-1644-A7DC-C2757B9BB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D796C0A-B1BB-C648-977A-0F6EB2747EC5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395D025A-B688-E14B-A2CC-9E835F43F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938762DB-1340-2F4E-9968-F4E72E3C2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>
            <a:extLst>
              <a:ext uri="{FF2B5EF4-FFF2-40B4-BE49-F238E27FC236}">
                <a16:creationId xmlns:a16="http://schemas.microsoft.com/office/drawing/2014/main" id="{D532624B-6185-DB4F-AA68-AFF04C50A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977CDBA-D553-0046-BBFF-B1F1632F5149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D5FD7464-A774-A244-A89E-C87D1D82A1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4E255DA6-E6C6-1944-A39E-24D3331D9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4834-AE59-5671-9EF1-4851BBBDB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3E679-C3C8-2936-5BBA-B09C307A7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9DBD0-6C14-54E0-5897-BE6BEA0D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0B26-0507-A642-8080-49E0FC0BF8B4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FA18-0FB5-AF34-8378-43C1F60F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F50E6-122C-35D8-4F01-2468ADE9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BB59-BA22-1941-A85A-55868AED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9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B886-8D71-E8D2-D4E0-1658B8F4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30F34-F712-1398-5CDF-4544055DD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7397B-7567-79A2-54D2-AD25E260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0B26-0507-A642-8080-49E0FC0BF8B4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F9F8A-8047-391B-7F97-B40EDBD2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2A176-241A-912F-8745-E6305822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BB59-BA22-1941-A85A-55868AED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E385A1-86EF-3F15-77A4-98A3BD998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0732E-EA19-2CD9-C3BD-09BA451E6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107BC-74E7-8137-C70F-B9002BC1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0B26-0507-A642-8080-49E0FC0BF8B4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69F6E-D60E-BB7A-3A3B-EBDD4C53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0C2E-8146-47AC-0367-D782B80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BB59-BA22-1941-A85A-55868AED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1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508FD-8A66-36DA-AE2C-1534D900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BA878-5E7B-F039-2943-61CC5E3AB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8975B-4170-061D-9321-A0069918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0B26-0507-A642-8080-49E0FC0BF8B4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B606-72DB-0E52-1AF4-37306E49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AC24-2DB4-7178-5FD0-06D9FA5A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BB59-BA22-1941-A85A-55868AED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2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1286-F7B3-15AF-D63E-6AE00F1D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5501D-E2CA-4893-46D0-B1D9445E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32250-AA1E-1A4E-0491-A5A97325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0B26-0507-A642-8080-49E0FC0BF8B4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9A371-AFBB-F561-346D-AFA1DDEA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6820F-D243-ED42-99E8-F1CC1528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BB59-BA22-1941-A85A-55868AED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7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BE22-4404-B9EF-560A-FFEE70FE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6E6D3-F4E5-87C3-0FAE-9A5233684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CFB3A-E1A8-DD38-6247-4AA8571E1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990D4-2EE9-12F2-CE89-DB486F02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0B26-0507-A642-8080-49E0FC0BF8B4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C3A45-24BC-7EEB-4F7F-2FAF4023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DA8CB-E1BD-2071-DBC0-B31E5CDB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BB59-BA22-1941-A85A-55868AED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4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91C3-40EC-44D2-9563-3427BD2D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F7318-81F8-F7E6-B71E-FE615F5ED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49ED6-DDF4-0697-DE10-E0DCE6B42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53861-D8F2-4EFD-D9E1-E379F3B7F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F915A-3085-E28E-7B72-AC618D561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A47B5-0B76-DD49-4E2B-060B75FE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0B26-0507-A642-8080-49E0FC0BF8B4}" type="datetimeFigureOut">
              <a:rPr lang="en-US" smtClean="0"/>
              <a:t>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DF313-284B-C288-09AB-E82947C5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18151B-E5E0-01A5-12D5-61F20AB0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BB59-BA22-1941-A85A-55868AED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96C1-97E0-AAD0-E587-C0094FAE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732D2-52B0-8226-23F5-3605031E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0B26-0507-A642-8080-49E0FC0BF8B4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00C18-96B3-2076-B11E-C9BB2C79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FF60E-AE6E-3A69-F271-3343E303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BB59-BA22-1941-A85A-55868AED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A5A7EB-E877-1988-BAB1-5CA91F9D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0B26-0507-A642-8080-49E0FC0BF8B4}" type="datetimeFigureOut">
              <a:rPr lang="en-US" smtClean="0"/>
              <a:t>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D1142-E998-B5C8-22F6-943B59CE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AEE0-243D-6797-333F-13DD663C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BB59-BA22-1941-A85A-55868AED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3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FF58-E41D-989A-334F-32BD728F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F92B5-70D8-E0E9-4D4C-42F1A0898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804F2-9C2A-8E3C-93ED-E8BA68377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F11FA-727C-4702-D143-63EC8F0A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0B26-0507-A642-8080-49E0FC0BF8B4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852EF-97D3-9EF3-0970-569EE981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BCB57-3D30-BA07-5040-AD9FEFA2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BB59-BA22-1941-A85A-55868AED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0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908C-7620-335C-6180-5021715D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23224-FDC2-CC79-D85A-3BAED868F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E2BAF-B40D-7314-A367-6CAD464AD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51755-ADED-5C12-ADF3-A342F2C9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0B26-0507-A642-8080-49E0FC0BF8B4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B21B3-0AEB-B94C-34EC-EA20A78C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C8517-BFA7-4838-3007-D3970207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BB59-BA22-1941-A85A-55868AED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4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F608A-4B35-F585-1B14-78CD1E43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8B799-E66F-8AE7-D2A4-9652BC31B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AE480-BBE3-56FF-D299-3D418D61A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0B26-0507-A642-8080-49E0FC0BF8B4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21B2A-9EE4-137E-B11A-C97786961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5F374-5409-121C-0D45-AA375CC20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2BB59-BA22-1941-A85A-55868AED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18DF2C-C9C7-7E45-BD6C-7050B0002262}"/>
              </a:ext>
            </a:extLst>
          </p:cNvPr>
          <p:cNvSpPr/>
          <p:nvPr/>
        </p:nvSpPr>
        <p:spPr>
          <a:xfrm>
            <a:off x="3098603" y="2967335"/>
            <a:ext cx="59948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Globular Proteins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>
            <a:extLst>
              <a:ext uri="{FF2B5EF4-FFF2-40B4-BE49-F238E27FC236}">
                <a16:creationId xmlns:a16="http://schemas.microsoft.com/office/drawing/2014/main" id="{70C0BFB6-5A66-0047-9D9F-A916EAF61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4" y="3581400"/>
            <a:ext cx="34496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8" name="Picture 2">
            <a:extLst>
              <a:ext uri="{FF2B5EF4-FFF2-40B4-BE49-F238E27FC236}">
                <a16:creationId xmlns:a16="http://schemas.microsoft.com/office/drawing/2014/main" id="{5F86C62A-8901-CF42-A487-38953BF1F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4" y="0"/>
            <a:ext cx="3646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3">
            <a:extLst>
              <a:ext uri="{FF2B5EF4-FFF2-40B4-BE49-F238E27FC236}">
                <a16:creationId xmlns:a16="http://schemas.microsoft.com/office/drawing/2014/main" id="{C25A87EC-954E-4B4F-8D0B-098E2DADB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6" y="3581400"/>
            <a:ext cx="3794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>
            <a:extLst>
              <a:ext uri="{FF2B5EF4-FFF2-40B4-BE49-F238E27FC236}">
                <a16:creationId xmlns:a16="http://schemas.microsoft.com/office/drawing/2014/main" id="{D2D9AC3A-87DB-E740-B9DD-38D08A49D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0"/>
            <a:ext cx="38338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Box 5">
            <a:extLst>
              <a:ext uri="{FF2B5EF4-FFF2-40B4-BE49-F238E27FC236}">
                <a16:creationId xmlns:a16="http://schemas.microsoft.com/office/drawing/2014/main" id="{A845A69B-6E2B-ED4B-BCFD-B49C02B7B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81001"/>
            <a:ext cx="1519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Carboxy-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peptidase</a:t>
            </a:r>
          </a:p>
        </p:txBody>
      </p:sp>
      <p:sp>
        <p:nvSpPr>
          <p:cNvPr id="121862" name="Rectangle 1">
            <a:extLst>
              <a:ext uri="{FF2B5EF4-FFF2-40B4-BE49-F238E27FC236}">
                <a16:creationId xmlns:a16="http://schemas.microsoft.com/office/drawing/2014/main" id="{11473484-98AC-C74C-A68A-3F96842A2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514600"/>
            <a:ext cx="2209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en-US" altLang="en-US">
                <a:latin typeface="Symbol" pitchFamily="2" charset="2"/>
              </a:rPr>
              <a:t>b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-sheet /</a:t>
            </a:r>
          </a:p>
          <a:p>
            <a:pPr lvl="1"/>
            <a:r>
              <a:rPr lang="en-US" altLang="en-US">
                <a:latin typeface="Symbol" pitchFamily="2" charset="2"/>
              </a:rPr>
              <a:t>a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-helix (open sheet)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>
            <a:extLst>
              <a:ext uri="{FF2B5EF4-FFF2-40B4-BE49-F238E27FC236}">
                <a16:creationId xmlns:a16="http://schemas.microsoft.com/office/drawing/2014/main" id="{6EC3CC93-1EA5-904C-B4B8-8E8A40AFA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4" y="0"/>
            <a:ext cx="3646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2" name="Picture 4">
            <a:extLst>
              <a:ext uri="{FF2B5EF4-FFF2-40B4-BE49-F238E27FC236}">
                <a16:creationId xmlns:a16="http://schemas.microsoft.com/office/drawing/2014/main" id="{DC3284B8-9DEB-734C-8409-3E4A170CB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0"/>
            <a:ext cx="38338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extBox 5">
            <a:extLst>
              <a:ext uri="{FF2B5EF4-FFF2-40B4-BE49-F238E27FC236}">
                <a16:creationId xmlns:a16="http://schemas.microsoft.com/office/drawing/2014/main" id="{8404DEC3-5935-354E-977B-9735933E2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81001"/>
            <a:ext cx="1519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Carboxy-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peptidase</a:t>
            </a:r>
          </a:p>
        </p:txBody>
      </p:sp>
      <p:pic>
        <p:nvPicPr>
          <p:cNvPr id="122884" name="Picture 1">
            <a:extLst>
              <a:ext uri="{FF2B5EF4-FFF2-40B4-BE49-F238E27FC236}">
                <a16:creationId xmlns:a16="http://schemas.microsoft.com/office/drawing/2014/main" id="{AA816DA6-D8ED-7F4F-9127-498B69AE7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657600"/>
            <a:ext cx="49403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3">
            <a:extLst>
              <a:ext uri="{FF2B5EF4-FFF2-40B4-BE49-F238E27FC236}">
                <a16:creationId xmlns:a16="http://schemas.microsoft.com/office/drawing/2014/main" id="{4D773772-14C7-E84B-AF9E-87A2A4549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76600"/>
            <a:ext cx="3794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 descr="fig_06_12">
            <a:extLst>
              <a:ext uri="{FF2B5EF4-FFF2-40B4-BE49-F238E27FC236}">
                <a16:creationId xmlns:a16="http://schemas.microsoft.com/office/drawing/2014/main" id="{90D2FA7D-C187-4A4F-AC75-78F5D157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17501"/>
            <a:ext cx="656907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3">
            <a:extLst>
              <a:ext uri="{FF2B5EF4-FFF2-40B4-BE49-F238E27FC236}">
                <a16:creationId xmlns:a16="http://schemas.microsoft.com/office/drawing/2014/main" id="{328FA53B-B0A0-5649-82B7-2F92EAA0E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0"/>
            <a:ext cx="737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Rectangle 4">
            <a:extLst>
              <a:ext uri="{FF2B5EF4-FFF2-40B4-BE49-F238E27FC236}">
                <a16:creationId xmlns:a16="http://schemas.microsoft.com/office/drawing/2014/main" id="{4EC23E21-2C99-B140-B8EE-4CFCBE61E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15001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en-US">
                <a:latin typeface="Symbol" pitchFamily="2" charset="2"/>
              </a:rPr>
              <a:t>a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-helix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fig_06_13">
            <a:extLst>
              <a:ext uri="{FF2B5EF4-FFF2-40B4-BE49-F238E27FC236}">
                <a16:creationId xmlns:a16="http://schemas.microsoft.com/office/drawing/2014/main" id="{122CC375-7749-E44F-A420-0FDA1912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625600"/>
            <a:ext cx="85312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Text Box 3">
            <a:extLst>
              <a:ext uri="{FF2B5EF4-FFF2-40B4-BE49-F238E27FC236}">
                <a16:creationId xmlns:a16="http://schemas.microsoft.com/office/drawing/2014/main" id="{D23B988B-0B6E-664A-B0E6-B39D67B91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6-13</a:t>
            </a:r>
          </a:p>
        </p:txBody>
      </p:sp>
      <p:sp>
        <p:nvSpPr>
          <p:cNvPr id="107523" name="TextBox 3">
            <a:extLst>
              <a:ext uri="{FF2B5EF4-FFF2-40B4-BE49-F238E27FC236}">
                <a16:creationId xmlns:a16="http://schemas.microsoft.com/office/drawing/2014/main" id="{F199B2D4-0E05-C640-A624-26FC1FA1D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381001"/>
            <a:ext cx="496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Antiparallel sheets often use beta turns</a:t>
            </a:r>
          </a:p>
          <a:p>
            <a:r>
              <a:rPr lang="en-US" altLang="en-US"/>
              <a:t>Parallel sheets use beta-alpha-beta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Box 1">
            <a:extLst>
              <a:ext uri="{FF2B5EF4-FFF2-40B4-BE49-F238E27FC236}">
                <a16:creationId xmlns:a16="http://schemas.microsoft.com/office/drawing/2014/main" id="{A752EA30-04F8-0D43-8A0D-C362407B3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0"/>
            <a:ext cx="378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porin</a:t>
            </a:r>
          </a:p>
          <a:p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en-US" sz="3200">
                <a:latin typeface="Symbol" pitchFamily="2" charset="2"/>
              </a:rPr>
              <a:t>b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-sheet (almost).</a:t>
            </a:r>
          </a:p>
        </p:txBody>
      </p:sp>
      <p:pic>
        <p:nvPicPr>
          <p:cNvPr id="109570" name="Picture 8" descr="beta_barrel_2.png">
            <a:extLst>
              <a:ext uri="{FF2B5EF4-FFF2-40B4-BE49-F238E27FC236}">
                <a16:creationId xmlns:a16="http://schemas.microsoft.com/office/drawing/2014/main" id="{89A2C611-81CF-1D42-A1DC-169F28191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-228600"/>
            <a:ext cx="34671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9" descr="beta_barrel_1.png">
            <a:extLst>
              <a:ext uri="{FF2B5EF4-FFF2-40B4-BE49-F238E27FC236}">
                <a16:creationId xmlns:a16="http://schemas.microsoft.com/office/drawing/2014/main" id="{5AEFC083-6CF3-304B-A52C-A6F326B4B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25775"/>
            <a:ext cx="35052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 descr="porin_topology.jpg">
            <a:extLst>
              <a:ext uri="{FF2B5EF4-FFF2-40B4-BE49-F238E27FC236}">
                <a16:creationId xmlns:a16="http://schemas.microsoft.com/office/drawing/2014/main" id="{FF137444-6D3F-B941-A691-FB44B8395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4200"/>
            <a:ext cx="9144000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fig_06_30a">
            <a:extLst>
              <a:ext uri="{FF2B5EF4-FFF2-40B4-BE49-F238E27FC236}">
                <a16:creationId xmlns:a16="http://schemas.microsoft.com/office/drawing/2014/main" id="{8702953A-B5FD-E743-B393-B180CAB5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1"/>
            <a:ext cx="346075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TextBox 1">
            <a:extLst>
              <a:ext uri="{FF2B5EF4-FFF2-40B4-BE49-F238E27FC236}">
                <a16:creationId xmlns:a16="http://schemas.microsoft.com/office/drawing/2014/main" id="{2BC4F188-31C4-F143-BCD6-5FB51B0B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226"/>
            <a:ext cx="3316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Retinol Binding Protein</a:t>
            </a:r>
          </a:p>
        </p:txBody>
      </p:sp>
      <p:sp>
        <p:nvSpPr>
          <p:cNvPr id="113667" name="TextBox 4">
            <a:extLst>
              <a:ext uri="{FF2B5EF4-FFF2-40B4-BE49-F238E27FC236}">
                <a16:creationId xmlns:a16="http://schemas.microsoft.com/office/drawing/2014/main" id="{953FF4BE-5F57-734D-892B-0477DC998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62001"/>
            <a:ext cx="44196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Retinol and retinoic acid play crucial roles in the modulation of gene expression and overall development of an embryo. Regulation of transport and metabolism of retinol necessary for a successful pregnancy is accomplished via RBP.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en-US">
                <a:latin typeface="Symbol" pitchFamily="2" charset="2"/>
              </a:rPr>
              <a:t>b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-sheet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>
            <a:extLst>
              <a:ext uri="{FF2B5EF4-FFF2-40B4-BE49-F238E27FC236}">
                <a16:creationId xmlns:a16="http://schemas.microsoft.com/office/drawing/2014/main" id="{5AF16D45-812B-754B-9ACC-9D2ED1D00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1"/>
            <a:ext cx="8991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TIM barrel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conserved protein fold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15 distinct enzyme families are TIM barrels.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one of the most common protein folds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contains eight α-helices and eight parallel β-strands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contains alternating α-helix - β-strand - α-helix - β-strand-...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has a tightly packed core with many bulky hydrophobics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named after triosephosphate isomerase,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active site is always at the C-terminal end beta barrel.</a:t>
            </a:r>
          </a:p>
          <a:p>
            <a:pPr lvl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en-US" altLang="en-US" dirty="0">
                <a:latin typeface="Symbol" pitchFamily="2" charset="2"/>
              </a:rPr>
              <a:t>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-sheet /</a:t>
            </a:r>
            <a:r>
              <a:rPr lang="en-US" altLang="en-US" dirty="0">
                <a:latin typeface="Symbol" pitchFamily="2" charset="2"/>
              </a:rPr>
              <a:t>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-helix (closed sheet)</a:t>
            </a:r>
          </a:p>
          <a:p>
            <a:pPr lvl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There is very little sequence similarity between various TIM barrels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>
            <a:extLst>
              <a:ext uri="{FF2B5EF4-FFF2-40B4-BE49-F238E27FC236}">
                <a16:creationId xmlns:a16="http://schemas.microsoft.com/office/drawing/2014/main" id="{A35440C8-14F2-1045-A6E2-127D4F8B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1588"/>
            <a:ext cx="5170488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8" name="Picture 3">
            <a:extLst>
              <a:ext uri="{FF2B5EF4-FFF2-40B4-BE49-F238E27FC236}">
                <a16:creationId xmlns:a16="http://schemas.microsoft.com/office/drawing/2014/main" id="{198D9B49-7AD1-6C4F-B3F9-164E0E7C4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70488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Box 4">
            <a:extLst>
              <a:ext uri="{FF2B5EF4-FFF2-40B4-BE49-F238E27FC236}">
                <a16:creationId xmlns:a16="http://schemas.microsoft.com/office/drawing/2014/main" id="{D0846532-353F-2B46-8307-E37F0CD9E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4289"/>
            <a:ext cx="2100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Barrel</a:t>
            </a:r>
          </a:p>
        </p:txBody>
      </p:sp>
      <p:pic>
        <p:nvPicPr>
          <p:cNvPr id="116740" name="Picture 2">
            <a:extLst>
              <a:ext uri="{FF2B5EF4-FFF2-40B4-BE49-F238E27FC236}">
                <a16:creationId xmlns:a16="http://schemas.microsoft.com/office/drawing/2014/main" id="{E0DC163B-4829-814A-9C17-43E7AAC3E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5143500"/>
            <a:ext cx="4965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fig_06_28a">
            <a:extLst>
              <a:ext uri="{FF2B5EF4-FFF2-40B4-BE49-F238E27FC236}">
                <a16:creationId xmlns:a16="http://schemas.microsoft.com/office/drawing/2014/main" id="{ADEBC623-D9E6-BA48-8497-FDD9AB54C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317501"/>
            <a:ext cx="363220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Text Box 3">
            <a:extLst>
              <a:ext uri="{FF2B5EF4-FFF2-40B4-BE49-F238E27FC236}">
                <a16:creationId xmlns:a16="http://schemas.microsoft.com/office/drawing/2014/main" id="{672DE49B-10F7-B246-963D-EF1ADB772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6-28a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fig_06_30c">
            <a:extLst>
              <a:ext uri="{FF2B5EF4-FFF2-40B4-BE49-F238E27FC236}">
                <a16:creationId xmlns:a16="http://schemas.microsoft.com/office/drawing/2014/main" id="{0B138953-91E9-4544-9DC8-8D4D848A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17501"/>
            <a:ext cx="494188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ext Box 3">
            <a:extLst>
              <a:ext uri="{FF2B5EF4-FFF2-40B4-BE49-F238E27FC236}">
                <a16:creationId xmlns:a16="http://schemas.microsoft.com/office/drawing/2014/main" id="{4E75538A-6AE0-9041-ABC8-D9C31A2DE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6-30c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Macintosh PowerPoint</Application>
  <PresentationFormat>Widescreen</PresentationFormat>
  <Paragraphs>39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Loren D</dc:creator>
  <cp:lastModifiedBy>Williams, Loren D</cp:lastModifiedBy>
  <cp:revision>1</cp:revision>
  <dcterms:created xsi:type="dcterms:W3CDTF">2023-02-07T04:49:53Z</dcterms:created>
  <dcterms:modified xsi:type="dcterms:W3CDTF">2023-02-07T04:50:14Z</dcterms:modified>
</cp:coreProperties>
</file>