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1"/>
  </p:notesMasterIdLst>
  <p:sldIdLst>
    <p:sldId id="371" r:id="rId2"/>
    <p:sldId id="265" r:id="rId3"/>
    <p:sldId id="368" r:id="rId4"/>
    <p:sldId id="369" r:id="rId5"/>
    <p:sldId id="346" r:id="rId6"/>
    <p:sldId id="362" r:id="rId7"/>
    <p:sldId id="347" r:id="rId8"/>
    <p:sldId id="260" r:id="rId9"/>
    <p:sldId id="261" r:id="rId10"/>
    <p:sldId id="363" r:id="rId11"/>
    <p:sldId id="345" r:id="rId12"/>
    <p:sldId id="313" r:id="rId13"/>
    <p:sldId id="315" r:id="rId14"/>
    <p:sldId id="317" r:id="rId15"/>
    <p:sldId id="318" r:id="rId16"/>
    <p:sldId id="319" r:id="rId17"/>
    <p:sldId id="321" r:id="rId18"/>
    <p:sldId id="360" r:id="rId19"/>
    <p:sldId id="361" r:id="rId20"/>
    <p:sldId id="314" r:id="rId21"/>
    <p:sldId id="320" r:id="rId22"/>
    <p:sldId id="337" r:id="rId23"/>
    <p:sldId id="323" r:id="rId24"/>
    <p:sldId id="324" r:id="rId25"/>
    <p:sldId id="329" r:id="rId26"/>
    <p:sldId id="342" r:id="rId27"/>
    <p:sldId id="343" r:id="rId28"/>
    <p:sldId id="334" r:id="rId29"/>
    <p:sldId id="333" r:id="rId30"/>
    <p:sldId id="355" r:id="rId31"/>
    <p:sldId id="356" r:id="rId32"/>
    <p:sldId id="335" r:id="rId33"/>
    <p:sldId id="311" r:id="rId34"/>
    <p:sldId id="370" r:id="rId35"/>
    <p:sldId id="336" r:id="rId36"/>
    <p:sldId id="349" r:id="rId37"/>
    <p:sldId id="357" r:id="rId38"/>
    <p:sldId id="364" r:id="rId39"/>
    <p:sldId id="365" r:id="rId40"/>
    <p:sldId id="348" r:id="rId41"/>
    <p:sldId id="358" r:id="rId42"/>
    <p:sldId id="367" r:id="rId43"/>
    <p:sldId id="350" r:id="rId44"/>
    <p:sldId id="366" r:id="rId45"/>
    <p:sldId id="352" r:id="rId46"/>
    <p:sldId id="354" r:id="rId47"/>
    <p:sldId id="353" r:id="rId48"/>
    <p:sldId id="351" r:id="rId49"/>
    <p:sldId id="338" r:id="rId50"/>
    <p:sldId id="288" r:id="rId51"/>
    <p:sldId id="294" r:id="rId52"/>
    <p:sldId id="292" r:id="rId53"/>
    <p:sldId id="293" r:id="rId54"/>
    <p:sldId id="275" r:id="rId55"/>
    <p:sldId id="276" r:id="rId56"/>
    <p:sldId id="277" r:id="rId57"/>
    <p:sldId id="304" r:id="rId58"/>
    <p:sldId id="278" r:id="rId59"/>
    <p:sldId id="305" r:id="rId60"/>
    <p:sldId id="306" r:id="rId61"/>
    <p:sldId id="279" r:id="rId62"/>
    <p:sldId id="280" r:id="rId63"/>
    <p:sldId id="281" r:id="rId64"/>
    <p:sldId id="282" r:id="rId65"/>
    <p:sldId id="283" r:id="rId66"/>
    <p:sldId id="284" r:id="rId67"/>
    <p:sldId id="307" r:id="rId68"/>
    <p:sldId id="285" r:id="rId69"/>
    <p:sldId id="286"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7"/>
    <p:restoredTop sz="94801"/>
  </p:normalViewPr>
  <p:slideViewPr>
    <p:cSldViewPr>
      <p:cViewPr varScale="1">
        <p:scale>
          <a:sx n="93" d="100"/>
          <a:sy n="93" d="100"/>
        </p:scale>
        <p:origin x="40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DBFE92FC-CE7B-0B4F-BCF6-B8D36EC236A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1" name="Rectangle 3">
            <a:extLst>
              <a:ext uri="{FF2B5EF4-FFF2-40B4-BE49-F238E27FC236}">
                <a16:creationId xmlns:a16="http://schemas.microsoft.com/office/drawing/2014/main" id="{C1120085-E0DB-A64A-9B48-9E05B6FE118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3E2C324D-0886-FE4F-80DD-7BC3D069549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a:extLst>
              <a:ext uri="{FF2B5EF4-FFF2-40B4-BE49-F238E27FC236}">
                <a16:creationId xmlns:a16="http://schemas.microsoft.com/office/drawing/2014/main" id="{9F0CB8DB-3288-5E46-9A22-ECD3AFF1672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a:extLst>
              <a:ext uri="{FF2B5EF4-FFF2-40B4-BE49-F238E27FC236}">
                <a16:creationId xmlns:a16="http://schemas.microsoft.com/office/drawing/2014/main" id="{35C1455F-6198-0D4F-8519-62FC56DF8AD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5" name="Rectangle 7">
            <a:extLst>
              <a:ext uri="{FF2B5EF4-FFF2-40B4-BE49-F238E27FC236}">
                <a16:creationId xmlns:a16="http://schemas.microsoft.com/office/drawing/2014/main" id="{A0FC5964-C71C-A746-A4A1-45D9AF41422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C78E0A-5AD2-964A-8D2C-2B25096A521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CD586C5E-A41A-0D47-BA3F-8314A2A6C8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2663E75-133B-8548-BA5B-DA65AB2B5BF4}" type="slidenum">
              <a:rPr lang="en-US" altLang="en-US" sz="1200"/>
              <a:pPr/>
              <a:t>2</a:t>
            </a:fld>
            <a:endParaRPr lang="en-US" altLang="en-US" sz="1200"/>
          </a:p>
        </p:txBody>
      </p:sp>
      <p:sp>
        <p:nvSpPr>
          <p:cNvPr id="17410" name="Rectangle 2">
            <a:extLst>
              <a:ext uri="{FF2B5EF4-FFF2-40B4-BE49-F238E27FC236}">
                <a16:creationId xmlns:a16="http://schemas.microsoft.com/office/drawing/2014/main" id="{968130AF-9479-F74A-83E5-F7CAB816DAAA}"/>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07A22E79-5A20-7749-8649-5F5ABC15ED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8235907F-0D0B-A54B-A9C7-FDF50A8D8226}"/>
              </a:ext>
            </a:extLst>
          </p:cNvPr>
          <p:cNvSpPr>
            <a:spLocks noGrp="1" noRot="1" noChangeAspect="1"/>
          </p:cNvSpPr>
          <p:nvPr>
            <p:ph type="sldImg"/>
          </p:nvPr>
        </p:nvSpPr>
        <p:spPr>
          <a:ln/>
        </p:spPr>
      </p:sp>
      <p:sp>
        <p:nvSpPr>
          <p:cNvPr id="40962" name="Notes Placeholder 2">
            <a:extLst>
              <a:ext uri="{FF2B5EF4-FFF2-40B4-BE49-F238E27FC236}">
                <a16:creationId xmlns:a16="http://schemas.microsoft.com/office/drawing/2014/main" id="{7666F749-B53F-A04D-9789-2E3B985161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C81DEA2F-E3D5-B74E-871D-2C92BD7F32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075C16E-D040-7543-A8EC-501507F02082}" type="slidenum">
              <a:rPr lang="en-US" altLang="en-US" sz="1200"/>
              <a:pPr/>
              <a:t>18</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4EB838E-B9CB-9A4F-A282-7C9336ECE1BA}"/>
              </a:ext>
            </a:extLst>
          </p:cNvPr>
          <p:cNvSpPr>
            <a:spLocks noGrp="1" noRot="1" noChangeAspect="1"/>
          </p:cNvSpPr>
          <p:nvPr>
            <p:ph type="sldImg"/>
          </p:nvPr>
        </p:nvSpPr>
        <p:spPr>
          <a:ln/>
        </p:spPr>
      </p:sp>
      <p:sp>
        <p:nvSpPr>
          <p:cNvPr id="43010" name="Notes Placeholder 2">
            <a:extLst>
              <a:ext uri="{FF2B5EF4-FFF2-40B4-BE49-F238E27FC236}">
                <a16:creationId xmlns:a16="http://schemas.microsoft.com/office/drawing/2014/main" id="{5A985BA3-15B1-6548-AEEB-7E4E777AAF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075F440D-987F-3D41-9399-523CD38C9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D5E285E-C365-644D-A78B-83833EEF8D45}" type="slidenum">
              <a:rPr lang="en-US" altLang="en-US" sz="1200"/>
              <a:pPr/>
              <a:t>19</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0BFC0E8D-E585-0941-96F9-4BB1EA988F3B}"/>
              </a:ext>
            </a:extLst>
          </p:cNvPr>
          <p:cNvSpPr>
            <a:spLocks noGrp="1" noRot="1" noChangeAspect="1"/>
          </p:cNvSpPr>
          <p:nvPr>
            <p:ph type="sldImg"/>
          </p:nvPr>
        </p:nvSpPr>
        <p:spPr>
          <a:ln/>
        </p:spPr>
      </p:sp>
      <p:sp>
        <p:nvSpPr>
          <p:cNvPr id="45058" name="Notes Placeholder 2">
            <a:extLst>
              <a:ext uri="{FF2B5EF4-FFF2-40B4-BE49-F238E27FC236}">
                <a16:creationId xmlns:a16="http://schemas.microsoft.com/office/drawing/2014/main" id="{DE9832E2-62CA-1B41-AF9C-4B6B4A6839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4B49991-DA26-2441-A9C3-353171DFC9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A424D76-22D6-D645-A254-C0006C9EA48D}" type="slidenum">
              <a:rPr lang="en-US" altLang="en-US" sz="1200"/>
              <a:pPr/>
              <a:t>20</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CD7AAC8A-536A-644A-B7B9-E6DE16D65DBD}"/>
              </a:ext>
            </a:extLst>
          </p:cNvPr>
          <p:cNvSpPr>
            <a:spLocks noGrp="1" noRot="1" noChangeAspect="1"/>
          </p:cNvSpPr>
          <p:nvPr>
            <p:ph type="sldImg"/>
          </p:nvPr>
        </p:nvSpPr>
        <p:spPr>
          <a:ln/>
        </p:spPr>
      </p:sp>
      <p:sp>
        <p:nvSpPr>
          <p:cNvPr id="47106" name="Notes Placeholder 2">
            <a:extLst>
              <a:ext uri="{FF2B5EF4-FFF2-40B4-BE49-F238E27FC236}">
                <a16:creationId xmlns:a16="http://schemas.microsoft.com/office/drawing/2014/main" id="{56256160-24C9-9D45-949D-D8F15CCB06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551BAB39-AB10-5748-9614-DB0EAA5373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426BAF0D-764F-144B-9392-6539F968F945}" type="slidenum">
              <a:rPr lang="en-US" altLang="en-US" sz="1200"/>
              <a:pPr/>
              <a:t>21</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084EB0C6-CFC0-4B46-8B70-FF02D5C0F1AB}"/>
              </a:ext>
            </a:extLst>
          </p:cNvPr>
          <p:cNvSpPr>
            <a:spLocks noGrp="1" noRot="1" noChangeAspect="1"/>
          </p:cNvSpPr>
          <p:nvPr>
            <p:ph type="sldImg"/>
          </p:nvPr>
        </p:nvSpPr>
        <p:spPr>
          <a:ln/>
        </p:spPr>
      </p:sp>
      <p:sp>
        <p:nvSpPr>
          <p:cNvPr id="49154" name="Notes Placeholder 2">
            <a:extLst>
              <a:ext uri="{FF2B5EF4-FFF2-40B4-BE49-F238E27FC236}">
                <a16:creationId xmlns:a16="http://schemas.microsoft.com/office/drawing/2014/main" id="{15ED0165-9EEA-FF46-81C3-A21AFEBF7D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D3B3F5AE-E011-CC47-8DED-FA44440FD1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964EB1C8-C165-8C42-96D8-0CD8A0854D7F}" type="slidenum">
              <a:rPr lang="en-US" altLang="en-US" sz="1200"/>
              <a:pPr/>
              <a:t>22</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6887B9DF-799D-7A45-9F01-9514F72D7E48}"/>
              </a:ext>
            </a:extLst>
          </p:cNvPr>
          <p:cNvSpPr>
            <a:spLocks noGrp="1" noRot="1" noChangeAspect="1"/>
          </p:cNvSpPr>
          <p:nvPr>
            <p:ph type="sldImg"/>
          </p:nvPr>
        </p:nvSpPr>
        <p:spPr>
          <a:ln/>
        </p:spPr>
      </p:sp>
      <p:sp>
        <p:nvSpPr>
          <p:cNvPr id="51202" name="Notes Placeholder 2">
            <a:extLst>
              <a:ext uri="{FF2B5EF4-FFF2-40B4-BE49-F238E27FC236}">
                <a16:creationId xmlns:a16="http://schemas.microsoft.com/office/drawing/2014/main" id="{251D2EE5-8167-A046-AF84-F2B2D82A17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E3C0F725-81E7-3243-AB62-6F6BA14B4C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2F4E965-3E12-2E47-807B-4EE7E8899931}" type="slidenum">
              <a:rPr lang="en-US" altLang="en-US" sz="1200"/>
              <a:pPr/>
              <a:t>23</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735248C4-AC35-CA40-9F41-A4F23B2D999A}"/>
              </a:ext>
            </a:extLst>
          </p:cNvPr>
          <p:cNvSpPr>
            <a:spLocks noGrp="1" noRot="1" noChangeAspect="1"/>
          </p:cNvSpPr>
          <p:nvPr>
            <p:ph type="sldImg"/>
          </p:nvPr>
        </p:nvSpPr>
        <p:spPr>
          <a:ln/>
        </p:spPr>
      </p:sp>
      <p:sp>
        <p:nvSpPr>
          <p:cNvPr id="53250" name="Notes Placeholder 2">
            <a:extLst>
              <a:ext uri="{FF2B5EF4-FFF2-40B4-BE49-F238E27FC236}">
                <a16:creationId xmlns:a16="http://schemas.microsoft.com/office/drawing/2014/main" id="{905EF3CD-3BFF-2B44-A23D-85D8310AA6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4B3BB7C5-F565-E04E-B3DE-563BCF10B7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E018D29F-B851-CB45-AE87-D536A17B6D5B}" type="slidenum">
              <a:rPr lang="en-US" altLang="en-US" sz="1200"/>
              <a:pPr/>
              <a:t>24</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77070C5D-2E4D-7E4D-BF57-845358EC9287}"/>
              </a:ext>
            </a:extLst>
          </p:cNvPr>
          <p:cNvSpPr>
            <a:spLocks noGrp="1" noRot="1" noChangeAspect="1"/>
          </p:cNvSpPr>
          <p:nvPr>
            <p:ph type="sldImg"/>
          </p:nvPr>
        </p:nvSpPr>
        <p:spPr>
          <a:ln/>
        </p:spPr>
      </p:sp>
      <p:sp>
        <p:nvSpPr>
          <p:cNvPr id="58370" name="Notes Placeholder 2">
            <a:extLst>
              <a:ext uri="{FF2B5EF4-FFF2-40B4-BE49-F238E27FC236}">
                <a16:creationId xmlns:a16="http://schemas.microsoft.com/office/drawing/2014/main" id="{9AB6816C-E8FF-0449-BC84-3B27968EDA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D16AD4A6-5B74-4242-BE90-F38C02787F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0060D3B-48F4-6345-ACDC-DE322FF9390D}" type="slidenum">
              <a:rPr lang="en-US" altLang="en-US" sz="1200"/>
              <a:pPr/>
              <a:t>28</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77C6D840-C817-1C4B-95D1-631A57911B18}"/>
              </a:ext>
            </a:extLst>
          </p:cNvPr>
          <p:cNvSpPr>
            <a:spLocks noGrp="1" noRot="1" noChangeAspect="1"/>
          </p:cNvSpPr>
          <p:nvPr>
            <p:ph type="sldImg"/>
          </p:nvPr>
        </p:nvSpPr>
        <p:spPr>
          <a:ln/>
        </p:spPr>
      </p:sp>
      <p:sp>
        <p:nvSpPr>
          <p:cNvPr id="63490" name="Notes Placeholder 2">
            <a:extLst>
              <a:ext uri="{FF2B5EF4-FFF2-40B4-BE49-F238E27FC236}">
                <a16:creationId xmlns:a16="http://schemas.microsoft.com/office/drawing/2014/main" id="{496B4AF9-01F8-A64B-97EB-C2A4F22026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3DA796E8-B22E-F645-B128-AC5DC418C0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C6226BE-30C4-2744-BD72-C32E2747E2A4}" type="slidenum">
              <a:rPr lang="en-US" altLang="en-US" sz="1200"/>
              <a:pPr/>
              <a:t>32</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62C73C04-3F9C-F04F-949A-3BB7D385309A}"/>
              </a:ext>
            </a:extLst>
          </p:cNvPr>
          <p:cNvSpPr>
            <a:spLocks noGrp="1" noRot="1" noChangeAspect="1"/>
          </p:cNvSpPr>
          <p:nvPr>
            <p:ph type="sldImg"/>
          </p:nvPr>
        </p:nvSpPr>
        <p:spPr>
          <a:ln/>
        </p:spPr>
      </p:sp>
      <p:sp>
        <p:nvSpPr>
          <p:cNvPr id="66562" name="Notes Placeholder 2">
            <a:extLst>
              <a:ext uri="{FF2B5EF4-FFF2-40B4-BE49-F238E27FC236}">
                <a16:creationId xmlns:a16="http://schemas.microsoft.com/office/drawing/2014/main" id="{6804F910-7A0A-604A-8F60-191E2F7572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855CFBB1-9137-384A-8D16-D06B944C9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A518F5A-F136-3247-91B7-AB4F5DFDF637}" type="slidenum">
              <a:rPr lang="en-US" altLang="en-US" sz="1200"/>
              <a:pPr/>
              <a:t>35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95B8058A-AFCD-BC43-87B1-1A994FFE7F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D7A4EE8-2820-1A47-94E8-67A77475F432}" type="slidenum">
              <a:rPr lang="en-US" altLang="en-US" sz="1200"/>
              <a:pPr/>
              <a:t>8</a:t>
            </a:fld>
            <a:endParaRPr lang="en-US" altLang="en-US" sz="1200"/>
          </a:p>
        </p:txBody>
      </p:sp>
      <p:sp>
        <p:nvSpPr>
          <p:cNvPr id="22530" name="Rectangle 2">
            <a:extLst>
              <a:ext uri="{FF2B5EF4-FFF2-40B4-BE49-F238E27FC236}">
                <a16:creationId xmlns:a16="http://schemas.microsoft.com/office/drawing/2014/main" id="{07470D12-053F-9E47-B544-808A0710DCA2}"/>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2F4CDBEE-EA93-BF4F-8583-AFEF61AAC2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C06E6F33-8FEA-924F-8AA6-1221A4C4A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E901FFF-F02C-2840-9C5A-9810C8DE0DE4}" type="slidenum">
              <a:rPr lang="en-US" altLang="en-US" sz="1200"/>
              <a:pPr/>
              <a:t>36</a:t>
            </a:fld>
            <a:endParaRPr lang="en-US" altLang="en-US" sz="1200"/>
          </a:p>
        </p:txBody>
      </p:sp>
      <p:sp>
        <p:nvSpPr>
          <p:cNvPr id="70658" name="Rectangle 2">
            <a:extLst>
              <a:ext uri="{FF2B5EF4-FFF2-40B4-BE49-F238E27FC236}">
                <a16:creationId xmlns:a16="http://schemas.microsoft.com/office/drawing/2014/main" id="{D87E913C-AA40-1549-BDE6-27E7C791BA13}"/>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DA49E5C6-B915-EF4E-95CB-869D8C70D3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BA3A583D-61CB-9C4E-9DFE-73398836FA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F61A3BF-A0AA-1C45-B707-EEB3FE620D8E}" type="slidenum">
              <a:rPr lang="en-US" altLang="en-US" sz="1200"/>
              <a:pPr/>
              <a:t>37</a:t>
            </a:fld>
            <a:endParaRPr lang="en-US" altLang="en-US" sz="1200"/>
          </a:p>
        </p:txBody>
      </p:sp>
      <p:sp>
        <p:nvSpPr>
          <p:cNvPr id="68610" name="Rectangle 2">
            <a:extLst>
              <a:ext uri="{FF2B5EF4-FFF2-40B4-BE49-F238E27FC236}">
                <a16:creationId xmlns:a16="http://schemas.microsoft.com/office/drawing/2014/main" id="{1BB360FB-41D6-2B42-BCA7-CD2069E446A9}"/>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AFCCB057-7799-0047-BC80-7CAAADE3F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F1E67895-C6C6-4F48-BDEA-849E330E1E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5690BF08-D10E-EE45-84E9-CB55058A6DF1}" type="slidenum">
              <a:rPr lang="en-US" altLang="en-US" sz="1200"/>
              <a:pPr/>
              <a:t>39</a:t>
            </a:fld>
            <a:endParaRPr lang="en-US" altLang="en-US" sz="1200"/>
          </a:p>
        </p:txBody>
      </p:sp>
      <p:sp>
        <p:nvSpPr>
          <p:cNvPr id="73730" name="Rectangle 2">
            <a:extLst>
              <a:ext uri="{FF2B5EF4-FFF2-40B4-BE49-F238E27FC236}">
                <a16:creationId xmlns:a16="http://schemas.microsoft.com/office/drawing/2014/main" id="{8CB801EA-D0EE-6943-86F4-61A982644CD7}"/>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081D04C5-9ED0-F843-85C2-69D83B839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62BD7089-62D2-084C-8D8F-A109A63C9F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41957172-2AC5-2B4E-9BCB-FA8A69449AAF}" type="slidenum">
              <a:rPr lang="en-US" altLang="en-US" sz="1200"/>
              <a:pPr/>
              <a:t>40</a:t>
            </a:fld>
            <a:endParaRPr lang="en-US" altLang="en-US" sz="1200"/>
          </a:p>
        </p:txBody>
      </p:sp>
      <p:sp>
        <p:nvSpPr>
          <p:cNvPr id="75778" name="Rectangle 2">
            <a:extLst>
              <a:ext uri="{FF2B5EF4-FFF2-40B4-BE49-F238E27FC236}">
                <a16:creationId xmlns:a16="http://schemas.microsoft.com/office/drawing/2014/main" id="{AB18B927-C055-2942-87BC-EDA5BF26757E}"/>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16EBBC21-88AF-0C41-ADE9-4BEF36C26C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032D358E-6B99-1543-ACFB-AC210BA0E6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BAB76CB-DBCB-6146-821F-52554FC6D109}" type="slidenum">
              <a:rPr lang="en-US" altLang="en-US" sz="1200"/>
              <a:pPr/>
              <a:t>41</a:t>
            </a:fld>
            <a:endParaRPr lang="en-US" altLang="en-US" sz="1200"/>
          </a:p>
        </p:txBody>
      </p:sp>
      <p:sp>
        <p:nvSpPr>
          <p:cNvPr id="77826" name="Rectangle 2">
            <a:extLst>
              <a:ext uri="{FF2B5EF4-FFF2-40B4-BE49-F238E27FC236}">
                <a16:creationId xmlns:a16="http://schemas.microsoft.com/office/drawing/2014/main" id="{73834AE1-F15A-EF4D-AB7F-ED2EC6271DF3}"/>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B284CC32-80CE-374C-9AD5-13E4712799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64AF8E00-EA38-7943-B5B7-BF9FFF88CC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8B4583B-F2B0-D24C-A5E0-4C4819E8FA31}" type="slidenum">
              <a:rPr lang="en-US" altLang="en-US" sz="1200"/>
              <a:pPr/>
              <a:t>42</a:t>
            </a:fld>
            <a:endParaRPr lang="en-US" altLang="en-US" sz="1200"/>
          </a:p>
        </p:txBody>
      </p:sp>
      <p:sp>
        <p:nvSpPr>
          <p:cNvPr id="79874" name="Rectangle 2">
            <a:extLst>
              <a:ext uri="{FF2B5EF4-FFF2-40B4-BE49-F238E27FC236}">
                <a16:creationId xmlns:a16="http://schemas.microsoft.com/office/drawing/2014/main" id="{3F9DAECC-8184-634D-B3A9-250DDD08F725}"/>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DC010D4E-768D-F84D-86D8-1154EFE23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A65A4AE0-53F8-7F4D-9BAB-076D15E3B0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094E6D06-594D-6845-A7BC-B5BC5B96DD1D}" type="slidenum">
              <a:rPr lang="en-US" altLang="en-US" sz="1200"/>
              <a:pPr/>
              <a:t>43</a:t>
            </a:fld>
            <a:endParaRPr lang="en-US" altLang="en-US" sz="1200"/>
          </a:p>
        </p:txBody>
      </p:sp>
      <p:sp>
        <p:nvSpPr>
          <p:cNvPr id="81922" name="Rectangle 2">
            <a:extLst>
              <a:ext uri="{FF2B5EF4-FFF2-40B4-BE49-F238E27FC236}">
                <a16:creationId xmlns:a16="http://schemas.microsoft.com/office/drawing/2014/main" id="{E3BD7E71-F06F-6D44-BB8A-F0F46B297F76}"/>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F5F114CC-F2C0-8547-9382-B27300A795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F8E02045-6353-B949-AEAF-BDBB983AC3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FC8EDBB-44FF-FE41-BCE5-05289F323175}" type="slidenum">
              <a:rPr lang="en-US" altLang="en-US" sz="1200"/>
              <a:pPr/>
              <a:t>45</a:t>
            </a:fld>
            <a:endParaRPr lang="en-US" altLang="en-US" sz="1200"/>
          </a:p>
        </p:txBody>
      </p:sp>
      <p:sp>
        <p:nvSpPr>
          <p:cNvPr id="84994" name="Rectangle 2">
            <a:extLst>
              <a:ext uri="{FF2B5EF4-FFF2-40B4-BE49-F238E27FC236}">
                <a16:creationId xmlns:a16="http://schemas.microsoft.com/office/drawing/2014/main" id="{64BF8B92-4709-A34F-AA96-3EF272E57F72}"/>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C4E65E74-DCB5-6843-9787-982655686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A4228CBB-BD04-B543-9F9E-AAEDBD3C2E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C71F342C-99D9-644B-B63E-03F83B3FB80A}" type="slidenum">
              <a:rPr lang="en-US" altLang="en-US" sz="1200"/>
              <a:pPr/>
              <a:t>46</a:t>
            </a:fld>
            <a:endParaRPr lang="en-US" altLang="en-US" sz="1200"/>
          </a:p>
        </p:txBody>
      </p:sp>
      <p:sp>
        <p:nvSpPr>
          <p:cNvPr id="87042" name="Rectangle 2">
            <a:extLst>
              <a:ext uri="{FF2B5EF4-FFF2-40B4-BE49-F238E27FC236}">
                <a16:creationId xmlns:a16="http://schemas.microsoft.com/office/drawing/2014/main" id="{38FF31DA-E028-6B4F-9CA7-D480A138943E}"/>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52D4ACD2-A91B-C142-B21E-3C82A99286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997DF85B-F350-894E-B688-CBA5149BB3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C0748BD-86EF-E84C-98A3-C2B454180F94}" type="slidenum">
              <a:rPr lang="en-US" altLang="en-US" sz="1200"/>
              <a:pPr/>
              <a:t>47</a:t>
            </a:fld>
            <a:endParaRPr lang="en-US" altLang="en-US" sz="1200"/>
          </a:p>
        </p:txBody>
      </p:sp>
      <p:sp>
        <p:nvSpPr>
          <p:cNvPr id="89090" name="Rectangle 2">
            <a:extLst>
              <a:ext uri="{FF2B5EF4-FFF2-40B4-BE49-F238E27FC236}">
                <a16:creationId xmlns:a16="http://schemas.microsoft.com/office/drawing/2014/main" id="{B6EDBDE7-BF61-A84A-9566-6E06C33E03A7}"/>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81A6B352-8F59-8A47-9AB9-DB731B1586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2A211238-00C6-6042-9104-98875F22A8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AE94E5E-8508-F540-9DD9-75B0DBFB9A81}" type="slidenum">
              <a:rPr lang="en-US" altLang="en-US" sz="1200"/>
              <a:pPr/>
              <a:t>9</a:t>
            </a:fld>
            <a:endParaRPr lang="en-US" altLang="en-US" sz="1200"/>
          </a:p>
        </p:txBody>
      </p:sp>
      <p:sp>
        <p:nvSpPr>
          <p:cNvPr id="24578" name="Rectangle 2">
            <a:extLst>
              <a:ext uri="{FF2B5EF4-FFF2-40B4-BE49-F238E27FC236}">
                <a16:creationId xmlns:a16="http://schemas.microsoft.com/office/drawing/2014/main" id="{EF75B290-0AB4-AE46-9029-5958F2B63A0D}"/>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6C0C38C6-7123-574F-81EF-4D6A7A86A8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1AB1C75A-0A04-4645-87FA-55E59E8E23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52ED211D-8CC9-A24A-B4FA-EFC75A49EA89}" type="slidenum">
              <a:rPr lang="en-US" altLang="en-US" sz="1200"/>
              <a:pPr/>
              <a:t>48</a:t>
            </a:fld>
            <a:endParaRPr lang="en-US" altLang="en-US" sz="1200"/>
          </a:p>
        </p:txBody>
      </p:sp>
      <p:sp>
        <p:nvSpPr>
          <p:cNvPr id="91138" name="Rectangle 2">
            <a:extLst>
              <a:ext uri="{FF2B5EF4-FFF2-40B4-BE49-F238E27FC236}">
                <a16:creationId xmlns:a16="http://schemas.microsoft.com/office/drawing/2014/main" id="{923B6344-AF5F-5847-91F2-D1040818F074}"/>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B9233753-881A-1448-A0D3-9C5E3B8CAA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34F9E737-1F91-E64E-A046-5AB0BABD945B}"/>
              </a:ext>
            </a:extLst>
          </p:cNvPr>
          <p:cNvSpPr>
            <a:spLocks noGrp="1" noRot="1" noChangeAspect="1"/>
          </p:cNvSpPr>
          <p:nvPr>
            <p:ph type="sldImg"/>
          </p:nvPr>
        </p:nvSpPr>
        <p:spPr>
          <a:ln/>
        </p:spPr>
      </p:sp>
      <p:sp>
        <p:nvSpPr>
          <p:cNvPr id="93186" name="Notes Placeholder 2">
            <a:extLst>
              <a:ext uri="{FF2B5EF4-FFF2-40B4-BE49-F238E27FC236}">
                <a16:creationId xmlns:a16="http://schemas.microsoft.com/office/drawing/2014/main" id="{4F317A69-69DD-E04C-9851-7C1C400ECA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93187" name="Slide Number Placeholder 3">
            <a:extLst>
              <a:ext uri="{FF2B5EF4-FFF2-40B4-BE49-F238E27FC236}">
                <a16:creationId xmlns:a16="http://schemas.microsoft.com/office/drawing/2014/main" id="{DC554260-0248-F643-9B0C-5E07F98C5F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9590A783-E9E7-554B-B89D-A365E3AD39D4}" type="slidenum">
              <a:rPr lang="en-US" altLang="en-US" sz="1200"/>
              <a:pPr/>
              <a:t>49</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E181E79C-1C9E-7144-83DE-755BE0606A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D8DAC8F-B07E-5749-8CD7-90EA5047106B}" type="slidenum">
              <a:rPr lang="en-US" altLang="en-US" sz="1200"/>
              <a:pPr/>
              <a:t>50</a:t>
            </a:fld>
            <a:endParaRPr lang="en-US" altLang="en-US" sz="1200"/>
          </a:p>
        </p:txBody>
      </p:sp>
      <p:sp>
        <p:nvSpPr>
          <p:cNvPr id="95234" name="Rectangle 2">
            <a:extLst>
              <a:ext uri="{FF2B5EF4-FFF2-40B4-BE49-F238E27FC236}">
                <a16:creationId xmlns:a16="http://schemas.microsoft.com/office/drawing/2014/main" id="{877C3272-8A03-F446-86E2-0295F31AAAB1}"/>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CEDB1435-0C72-D04C-9E5D-0687302944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871086EC-F143-1C46-8116-F0B52CB43E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7E581B0-8BBF-794B-BFB1-2F6B952A65EC}" type="slidenum">
              <a:rPr lang="en-US" altLang="en-US" sz="1200"/>
              <a:pPr/>
              <a:t>51</a:t>
            </a:fld>
            <a:endParaRPr lang="en-US" altLang="en-US" sz="1200"/>
          </a:p>
        </p:txBody>
      </p:sp>
      <p:sp>
        <p:nvSpPr>
          <p:cNvPr id="97282" name="Rectangle 2">
            <a:extLst>
              <a:ext uri="{FF2B5EF4-FFF2-40B4-BE49-F238E27FC236}">
                <a16:creationId xmlns:a16="http://schemas.microsoft.com/office/drawing/2014/main" id="{348B4C97-DF3D-BE4D-9CA6-F1F168976936}"/>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CDEF826D-B19A-A840-94B7-2C7518DE3A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F4A9DB6A-965F-EE49-A66A-9DC60DF32F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342CE41-EB25-524E-B26A-4835A9257011}" type="slidenum">
              <a:rPr lang="en-US" altLang="en-US" sz="1200"/>
              <a:pPr/>
              <a:t>52</a:t>
            </a:fld>
            <a:endParaRPr lang="en-US" altLang="en-US" sz="1200"/>
          </a:p>
        </p:txBody>
      </p:sp>
      <p:sp>
        <p:nvSpPr>
          <p:cNvPr id="99330" name="Rectangle 2">
            <a:extLst>
              <a:ext uri="{FF2B5EF4-FFF2-40B4-BE49-F238E27FC236}">
                <a16:creationId xmlns:a16="http://schemas.microsoft.com/office/drawing/2014/main" id="{05169100-B535-9A49-811A-C6FD59BF65B2}"/>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D043E170-ADB3-C046-B670-B800A03794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6706DEE7-F258-5D47-8686-BD426C3200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73D68C5-9081-2B46-BBC7-635F12EA1B46}" type="slidenum">
              <a:rPr lang="en-US" altLang="en-US" sz="1200"/>
              <a:pPr/>
              <a:t>53</a:t>
            </a:fld>
            <a:endParaRPr lang="en-US" altLang="en-US" sz="1200"/>
          </a:p>
        </p:txBody>
      </p:sp>
      <p:sp>
        <p:nvSpPr>
          <p:cNvPr id="101378" name="Rectangle 2">
            <a:extLst>
              <a:ext uri="{FF2B5EF4-FFF2-40B4-BE49-F238E27FC236}">
                <a16:creationId xmlns:a16="http://schemas.microsoft.com/office/drawing/2014/main" id="{4DDDDD38-4C43-9C4E-B384-0C270D6004E1}"/>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25DCBA0F-A5C5-3B41-84B7-B4FF844940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5E16AE7D-3864-3740-9A9C-5004A78C8B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39874E2-9EF4-0249-8A2D-7DC515026FC9}" type="slidenum">
              <a:rPr lang="en-US" altLang="en-US" sz="1200"/>
              <a:pPr/>
              <a:t>54</a:t>
            </a:fld>
            <a:endParaRPr lang="en-US" altLang="en-US" sz="1200"/>
          </a:p>
        </p:txBody>
      </p:sp>
      <p:sp>
        <p:nvSpPr>
          <p:cNvPr id="103426" name="Rectangle 2">
            <a:extLst>
              <a:ext uri="{FF2B5EF4-FFF2-40B4-BE49-F238E27FC236}">
                <a16:creationId xmlns:a16="http://schemas.microsoft.com/office/drawing/2014/main" id="{66BFA512-8D69-6941-A6EE-5BA7433AC58C}"/>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73F4D454-F47E-C84F-8DBF-6147D017FC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A416DE64-984B-6841-AB02-0EA223762A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B056C33-F95C-4643-A11B-30705EE8F1C9}" type="slidenum">
              <a:rPr lang="en-US" altLang="en-US" sz="1200"/>
              <a:pPr/>
              <a:t>55</a:t>
            </a:fld>
            <a:endParaRPr lang="en-US" altLang="en-US" sz="1200"/>
          </a:p>
        </p:txBody>
      </p:sp>
      <p:sp>
        <p:nvSpPr>
          <p:cNvPr id="105474" name="Rectangle 2">
            <a:extLst>
              <a:ext uri="{FF2B5EF4-FFF2-40B4-BE49-F238E27FC236}">
                <a16:creationId xmlns:a16="http://schemas.microsoft.com/office/drawing/2014/main" id="{EA84825D-7599-E948-B5FC-CE3E2BF134B9}"/>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315D1EF7-5DCF-6E43-B942-F60A2682DB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9F8DDBBC-A0E2-EB48-91C4-176A7326BE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237ED03-9E91-DC4D-8384-69E3B2625850}" type="slidenum">
              <a:rPr lang="en-US" altLang="en-US" sz="1200"/>
              <a:pPr/>
              <a:t>56</a:t>
            </a:fld>
            <a:endParaRPr lang="en-US" altLang="en-US" sz="1200"/>
          </a:p>
        </p:txBody>
      </p:sp>
      <p:sp>
        <p:nvSpPr>
          <p:cNvPr id="107522" name="Rectangle 2">
            <a:extLst>
              <a:ext uri="{FF2B5EF4-FFF2-40B4-BE49-F238E27FC236}">
                <a16:creationId xmlns:a16="http://schemas.microsoft.com/office/drawing/2014/main" id="{C1150540-C0D6-9A46-9CA4-60FF7DEBBDBC}"/>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7C6E14ED-370B-3449-8093-39490DA694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8109071B-CC18-7F4F-90E2-1245991E7F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90950A2-70CA-1441-895D-7B4ABF9BA30E}" type="slidenum">
              <a:rPr lang="en-US" altLang="en-US" sz="1200"/>
              <a:pPr/>
              <a:t>57</a:t>
            </a:fld>
            <a:endParaRPr lang="en-US" altLang="en-US" sz="1200"/>
          </a:p>
        </p:txBody>
      </p:sp>
      <p:sp>
        <p:nvSpPr>
          <p:cNvPr id="109570" name="Rectangle 2">
            <a:extLst>
              <a:ext uri="{FF2B5EF4-FFF2-40B4-BE49-F238E27FC236}">
                <a16:creationId xmlns:a16="http://schemas.microsoft.com/office/drawing/2014/main" id="{A4FED557-D22F-7C45-9689-F32CA856A48C}"/>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9195B8A9-82AA-B048-88A6-4430675858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1A21E368-CC41-E04B-9B72-F2BE15C5A0AC}"/>
              </a:ext>
            </a:extLst>
          </p:cNvPr>
          <p:cNvSpPr>
            <a:spLocks noGrp="1" noRot="1" noChangeAspect="1"/>
          </p:cNvSpPr>
          <p:nvPr>
            <p:ph type="sldImg"/>
          </p:nvPr>
        </p:nvSpPr>
        <p:spPr>
          <a:ln/>
        </p:spPr>
      </p:sp>
      <p:sp>
        <p:nvSpPr>
          <p:cNvPr id="28674" name="Notes Placeholder 2">
            <a:extLst>
              <a:ext uri="{FF2B5EF4-FFF2-40B4-BE49-F238E27FC236}">
                <a16:creationId xmlns:a16="http://schemas.microsoft.com/office/drawing/2014/main" id="{B900D82C-0FEB-FD43-B414-6B264815C6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4437A034-2A5A-2C40-ABAF-7664D7C711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0A8465D-C99B-F049-A102-F717009F44F0}" type="slidenum">
              <a:rPr lang="en-US" altLang="en-US" sz="1200"/>
              <a:pPr/>
              <a:t>12</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BCC511AC-E05E-C446-AA3F-2E7A69F86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DB49768-82B7-3C44-8A75-D6A7333D406B}" type="slidenum">
              <a:rPr lang="en-US" altLang="en-US" sz="1200"/>
              <a:pPr/>
              <a:t>58</a:t>
            </a:fld>
            <a:endParaRPr lang="en-US" altLang="en-US" sz="1200"/>
          </a:p>
        </p:txBody>
      </p:sp>
      <p:sp>
        <p:nvSpPr>
          <p:cNvPr id="111618" name="Rectangle 2">
            <a:extLst>
              <a:ext uri="{FF2B5EF4-FFF2-40B4-BE49-F238E27FC236}">
                <a16:creationId xmlns:a16="http://schemas.microsoft.com/office/drawing/2014/main" id="{054BECAE-D07D-7141-BD3E-0570BADD8F41}"/>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4C6C696D-2171-3049-A6A8-0B555F2DA8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E69BCADE-123F-6444-9AA4-18051FE0D6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081F39DF-3500-D747-8EE6-0AEA3DF17AEF}" type="slidenum">
              <a:rPr lang="en-US" altLang="en-US" sz="1200"/>
              <a:pPr/>
              <a:t>59</a:t>
            </a:fld>
            <a:endParaRPr lang="en-US" altLang="en-US" sz="1200"/>
          </a:p>
        </p:txBody>
      </p:sp>
      <p:sp>
        <p:nvSpPr>
          <p:cNvPr id="113666" name="Rectangle 2">
            <a:extLst>
              <a:ext uri="{FF2B5EF4-FFF2-40B4-BE49-F238E27FC236}">
                <a16:creationId xmlns:a16="http://schemas.microsoft.com/office/drawing/2014/main" id="{B1A55C45-13CB-D44B-81AD-6C4ED43E974D}"/>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899615AC-A193-EF47-B088-C3E0776F5E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4BEF2FEA-A765-424E-A3A6-8E1CBEA6C0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3E4DB3E-197D-5848-B6A7-9D1D91934F0E}" type="slidenum">
              <a:rPr lang="en-US" altLang="en-US" sz="1200"/>
              <a:pPr/>
              <a:t>60</a:t>
            </a:fld>
            <a:endParaRPr lang="en-US" altLang="en-US" sz="1200"/>
          </a:p>
        </p:txBody>
      </p:sp>
      <p:sp>
        <p:nvSpPr>
          <p:cNvPr id="115714" name="Rectangle 2">
            <a:extLst>
              <a:ext uri="{FF2B5EF4-FFF2-40B4-BE49-F238E27FC236}">
                <a16:creationId xmlns:a16="http://schemas.microsoft.com/office/drawing/2014/main" id="{BF5CC43C-642C-B747-B576-39793207D372}"/>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DFAF009B-5D5F-1B47-ABA2-147357807F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AEFD00D7-80BB-7240-B71A-DFE8B5B2D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7FC47DF-0CC1-9C46-9FD7-84CDA8EFA8D6}" type="slidenum">
              <a:rPr lang="en-US" altLang="en-US" sz="1200"/>
              <a:pPr/>
              <a:t>61</a:t>
            </a:fld>
            <a:endParaRPr lang="en-US" altLang="en-US" sz="1200"/>
          </a:p>
        </p:txBody>
      </p:sp>
      <p:sp>
        <p:nvSpPr>
          <p:cNvPr id="117762" name="Rectangle 2">
            <a:extLst>
              <a:ext uri="{FF2B5EF4-FFF2-40B4-BE49-F238E27FC236}">
                <a16:creationId xmlns:a16="http://schemas.microsoft.com/office/drawing/2014/main" id="{976A73F7-6B5A-3542-A26B-425973B928BF}"/>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5C2A2C6D-3A03-1441-9902-CE1351261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58BB6687-1475-524F-BBE1-BEB48E3D42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8DD8384-8D8E-6B45-A30C-A5E819A95E7F}" type="slidenum">
              <a:rPr lang="en-US" altLang="en-US" sz="1200"/>
              <a:pPr/>
              <a:t>62</a:t>
            </a:fld>
            <a:endParaRPr lang="en-US" altLang="en-US" sz="1200"/>
          </a:p>
        </p:txBody>
      </p:sp>
      <p:sp>
        <p:nvSpPr>
          <p:cNvPr id="119810" name="Rectangle 2">
            <a:extLst>
              <a:ext uri="{FF2B5EF4-FFF2-40B4-BE49-F238E27FC236}">
                <a16:creationId xmlns:a16="http://schemas.microsoft.com/office/drawing/2014/main" id="{F52238DC-73A5-F94A-BE5F-198FD7FE4497}"/>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30A30531-1D71-BC4E-BD39-C14BF25582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096ECDF2-0688-1E46-B81E-DD550F9B20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007051A-85E1-B644-B6EE-D3D544799536}" type="slidenum">
              <a:rPr lang="en-US" altLang="en-US" sz="1200"/>
              <a:pPr/>
              <a:t>63</a:t>
            </a:fld>
            <a:endParaRPr lang="en-US" altLang="en-US" sz="1200"/>
          </a:p>
        </p:txBody>
      </p:sp>
      <p:sp>
        <p:nvSpPr>
          <p:cNvPr id="121858" name="Rectangle 2">
            <a:extLst>
              <a:ext uri="{FF2B5EF4-FFF2-40B4-BE49-F238E27FC236}">
                <a16:creationId xmlns:a16="http://schemas.microsoft.com/office/drawing/2014/main" id="{AE987305-70F6-644F-B0CD-AFA7CCC12E3A}"/>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49D41B67-AAC5-D94D-BE4D-16D28818B6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a:extLst>
              <a:ext uri="{FF2B5EF4-FFF2-40B4-BE49-F238E27FC236}">
                <a16:creationId xmlns:a16="http://schemas.microsoft.com/office/drawing/2014/main" id="{BFC4683D-5312-E140-8753-2791309F86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0035935D-C7F1-4D41-BC81-CE4445723365}" type="slidenum">
              <a:rPr lang="en-US" altLang="en-US" sz="1200"/>
              <a:pPr/>
              <a:t>64</a:t>
            </a:fld>
            <a:endParaRPr lang="en-US" altLang="en-US" sz="1200"/>
          </a:p>
        </p:txBody>
      </p:sp>
      <p:sp>
        <p:nvSpPr>
          <p:cNvPr id="123906" name="Rectangle 2">
            <a:extLst>
              <a:ext uri="{FF2B5EF4-FFF2-40B4-BE49-F238E27FC236}">
                <a16:creationId xmlns:a16="http://schemas.microsoft.com/office/drawing/2014/main" id="{FFCF4602-C9E2-2048-A5F9-2B5B95B47125}"/>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4FA91494-A22C-5941-9A0C-BE9DB6CADF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DC5F5DD1-A814-EF4B-9361-61104C7D1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126FD76-FFAA-8E45-A590-D23629991687}" type="slidenum">
              <a:rPr lang="en-US" altLang="en-US" sz="1200"/>
              <a:pPr/>
              <a:t>65</a:t>
            </a:fld>
            <a:endParaRPr lang="en-US" altLang="en-US" sz="1200"/>
          </a:p>
        </p:txBody>
      </p:sp>
      <p:sp>
        <p:nvSpPr>
          <p:cNvPr id="125954" name="Rectangle 2">
            <a:extLst>
              <a:ext uri="{FF2B5EF4-FFF2-40B4-BE49-F238E27FC236}">
                <a16:creationId xmlns:a16="http://schemas.microsoft.com/office/drawing/2014/main" id="{7DD7F8C4-10A7-214A-B99E-282840094B95}"/>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1FD4475F-7913-EE4D-BFBE-7E4BE25B9E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A84FBBFF-A7B3-2C4C-BCED-5FEBC70472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479E350-1026-C942-9DAA-ADD0FE2C4FD8}" type="slidenum">
              <a:rPr lang="en-US" altLang="en-US" sz="1200"/>
              <a:pPr/>
              <a:t>66</a:t>
            </a:fld>
            <a:endParaRPr lang="en-US" altLang="en-US" sz="1200"/>
          </a:p>
        </p:txBody>
      </p:sp>
      <p:sp>
        <p:nvSpPr>
          <p:cNvPr id="128002" name="Rectangle 2">
            <a:extLst>
              <a:ext uri="{FF2B5EF4-FFF2-40B4-BE49-F238E27FC236}">
                <a16:creationId xmlns:a16="http://schemas.microsoft.com/office/drawing/2014/main" id="{0DA7B4D2-C7FB-1740-A37E-6A1E7C81A22A}"/>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6C220B62-94C1-BF43-A2FE-D56CF357E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a:extLst>
              <a:ext uri="{FF2B5EF4-FFF2-40B4-BE49-F238E27FC236}">
                <a16:creationId xmlns:a16="http://schemas.microsoft.com/office/drawing/2014/main" id="{40D82BD1-B448-5344-9B89-0E0FEC04A6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8BD6B4C-7EAE-4346-9B43-855363DC3C96}" type="slidenum">
              <a:rPr lang="en-US" altLang="en-US" sz="1200"/>
              <a:pPr/>
              <a:t>67</a:t>
            </a:fld>
            <a:endParaRPr lang="en-US" altLang="en-US" sz="1200"/>
          </a:p>
        </p:txBody>
      </p:sp>
      <p:sp>
        <p:nvSpPr>
          <p:cNvPr id="130050" name="Rectangle 2">
            <a:extLst>
              <a:ext uri="{FF2B5EF4-FFF2-40B4-BE49-F238E27FC236}">
                <a16:creationId xmlns:a16="http://schemas.microsoft.com/office/drawing/2014/main" id="{0EA2F36E-7D49-3640-BD91-C0A830D13B6E}"/>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2595E93A-A8DC-B840-B421-A2F0B300B8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CA9B5D28-AF54-AA45-A23F-C8E73312DFF4}"/>
              </a:ext>
            </a:extLst>
          </p:cNvPr>
          <p:cNvSpPr>
            <a:spLocks noGrp="1" noRot="1" noChangeAspect="1"/>
          </p:cNvSpPr>
          <p:nvPr>
            <p:ph type="sldImg"/>
          </p:nvPr>
        </p:nvSpPr>
        <p:spPr>
          <a:ln/>
        </p:spPr>
      </p:sp>
      <p:sp>
        <p:nvSpPr>
          <p:cNvPr id="30722" name="Notes Placeholder 2">
            <a:extLst>
              <a:ext uri="{FF2B5EF4-FFF2-40B4-BE49-F238E27FC236}">
                <a16:creationId xmlns:a16="http://schemas.microsoft.com/office/drawing/2014/main" id="{0ABAE4C8-B9D4-C64A-8DAE-778A68EF9D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79CD82AF-7E78-3A4D-BF88-C32EB32CEE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4AB7B25-003B-9243-8C8A-0F340743BF8D}" type="slidenum">
              <a:rPr lang="en-US" altLang="en-US" sz="1200"/>
              <a:pPr/>
              <a:t>13</a:t>
            </a:fld>
            <a:endParaRPr lang="en-US"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225C3DC8-75A4-5644-8E93-FA29C56288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079881B-6060-0C48-938A-8B6A9A186CB4}" type="slidenum">
              <a:rPr lang="en-US" altLang="en-US" sz="1200"/>
              <a:pPr/>
              <a:t>68</a:t>
            </a:fld>
            <a:endParaRPr lang="en-US" altLang="en-US" sz="1200"/>
          </a:p>
        </p:txBody>
      </p:sp>
      <p:sp>
        <p:nvSpPr>
          <p:cNvPr id="132098" name="Rectangle 2">
            <a:extLst>
              <a:ext uri="{FF2B5EF4-FFF2-40B4-BE49-F238E27FC236}">
                <a16:creationId xmlns:a16="http://schemas.microsoft.com/office/drawing/2014/main" id="{5669A987-B5E3-4347-87D7-CD37A4F06E6B}"/>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B2E855ED-ABC8-E94C-A389-B4EC42C3A6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801ED133-3D07-8B4B-9167-5D03147CD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0F55906-2310-7C4F-A12A-019DA9D23C95}" type="slidenum">
              <a:rPr lang="en-US" altLang="en-US" sz="1200"/>
              <a:pPr/>
              <a:t>69</a:t>
            </a:fld>
            <a:endParaRPr lang="en-US" altLang="en-US" sz="1200"/>
          </a:p>
        </p:txBody>
      </p:sp>
      <p:sp>
        <p:nvSpPr>
          <p:cNvPr id="134146" name="Rectangle 2">
            <a:extLst>
              <a:ext uri="{FF2B5EF4-FFF2-40B4-BE49-F238E27FC236}">
                <a16:creationId xmlns:a16="http://schemas.microsoft.com/office/drawing/2014/main" id="{3D7D24B2-3473-3F46-A65A-0857831BA825}"/>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7C94412C-4E02-6248-8189-8DA0365EC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638C9D20-3F13-5645-85C4-D9F209187AA4}"/>
              </a:ext>
            </a:extLst>
          </p:cNvPr>
          <p:cNvSpPr>
            <a:spLocks noGrp="1" noRot="1" noChangeAspect="1"/>
          </p:cNvSpPr>
          <p:nvPr>
            <p:ph type="sldImg"/>
          </p:nvPr>
        </p:nvSpPr>
        <p:spPr>
          <a:ln/>
        </p:spPr>
      </p:sp>
      <p:sp>
        <p:nvSpPr>
          <p:cNvPr id="32770" name="Notes Placeholder 2">
            <a:extLst>
              <a:ext uri="{FF2B5EF4-FFF2-40B4-BE49-F238E27FC236}">
                <a16:creationId xmlns:a16="http://schemas.microsoft.com/office/drawing/2014/main" id="{B89ACE78-4657-CD4B-B050-DFD9828709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09554FEB-9730-E548-8C9E-F161A32FA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453FE6A-8F4D-CC47-90D0-B3B66F5F24CA}" type="slidenum">
              <a:rPr lang="en-US" altLang="en-US" sz="1200"/>
              <a:pPr/>
              <a:t>14</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E3FD7CC4-8928-C44F-846A-C236F79E81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D96E73C-0B44-7741-809D-BC80C6EAF14B}" type="slidenum">
              <a:rPr lang="en-US" altLang="en-US" sz="1200"/>
              <a:pPr/>
              <a:t>15</a:t>
            </a:fld>
            <a:endParaRPr lang="en-US" altLang="en-US" sz="1200"/>
          </a:p>
        </p:txBody>
      </p:sp>
      <p:sp>
        <p:nvSpPr>
          <p:cNvPr id="34818" name="Rectangle 2">
            <a:extLst>
              <a:ext uri="{FF2B5EF4-FFF2-40B4-BE49-F238E27FC236}">
                <a16:creationId xmlns:a16="http://schemas.microsoft.com/office/drawing/2014/main" id="{48DE8D6D-4B84-374D-A95E-BD74981448D1}"/>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6AFE73A3-1E7A-7D42-B3A0-0CD1FF6588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ＭＳ Ｐゴシック" panose="020B0600070205080204" pitchFamily="34" charset="-128"/>
              </a:rPr>
              <a:t>FIGURE 6-10 Initial velocities of enzyme-catalyzed reactions.</a:t>
            </a:r>
            <a:r>
              <a:rPr lang="en-US" altLang="en-US">
                <a:latin typeface="Arial" panose="020B0604020202020204" pitchFamily="34" charset="0"/>
                <a:ea typeface="ＭＳ Ｐゴシック" panose="020B0600070205080204" pitchFamily="34" charset="-128"/>
              </a:rPr>
              <a:t> A theoretical enzyme catalyzes the reaction S </a:t>
            </a:r>
            <a:r>
              <a:rPr lang="ga-IE" altLang="en-US">
                <a:latin typeface="Arial" panose="020B0604020202020204" pitchFamily="34" charset="0"/>
                <a:ea typeface="ヒラギノ角ゴ Pro W3" panose="020B0300000000000000" pitchFamily="34" charset="-128"/>
              </a:rPr>
              <a:t>↔</a:t>
            </a:r>
            <a:r>
              <a:rPr lang="en-US" altLang="en-US">
                <a:latin typeface="Arial" panose="020B0604020202020204" pitchFamily="34" charset="0"/>
                <a:ea typeface="ＭＳ Ｐゴシック" panose="020B0600070205080204" pitchFamily="34" charset="-128"/>
              </a:rPr>
              <a:t> P, and is present at a concentration sufficient to catalyze the reaction at a maximum velocity,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of 1 </a:t>
            </a:r>
            <a:r>
              <a:rPr lang="en-US" altLang="en-US" i="1">
                <a:latin typeface="Lucida Grande" panose="020B0600040502020204" pitchFamily="34" charset="0"/>
                <a:ea typeface="ＭＳ Ｐゴシック" panose="020B0600070205080204" pitchFamily="34" charset="-128"/>
              </a:rPr>
              <a:t>μ</a:t>
            </a:r>
            <a:r>
              <a:rPr lang="en-US" altLang="en-US">
                <a:latin typeface="Arial" panose="020B0604020202020204" pitchFamily="34" charset="0"/>
                <a:ea typeface="ＭＳ Ｐゴシック" panose="020B0600070205080204" pitchFamily="34" charset="-128"/>
              </a:rPr>
              <a:t>M/min. The Michaelis constant, </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 (explained in the text), is 0.5 </a:t>
            </a:r>
            <a:r>
              <a:rPr lang="en-US" altLang="en-US" i="1">
                <a:latin typeface="Lucida Grande" panose="020B0600040502020204" pitchFamily="34" charset="0"/>
                <a:ea typeface="ＭＳ Ｐゴシック" panose="020B0600070205080204" pitchFamily="34" charset="-128"/>
              </a:rPr>
              <a:t>μ</a:t>
            </a:r>
            <a:r>
              <a:rPr lang="en-US" altLang="en-US">
                <a:latin typeface="Arial" panose="020B0604020202020204" pitchFamily="34" charset="0"/>
                <a:ea typeface="ＭＳ Ｐゴシック" panose="020B0600070205080204" pitchFamily="34" charset="-128"/>
              </a:rPr>
              <a:t>M. Progress curves are shown for substrate concentrations below, at, and above the </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 The rate of an enzyme-catalyzed reaction declines as substrate is converted to product. A tangent to each curve taken at time = 0 defines the initial velocity,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of each reaction.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B66166CE-5785-4049-ADCA-18D1EC4A00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87AED63-8AFB-144F-9B9A-F7BD33E2A398}" type="slidenum">
              <a:rPr lang="en-US" altLang="en-US" sz="1200"/>
              <a:pPr/>
              <a:t>16</a:t>
            </a:fld>
            <a:endParaRPr lang="en-US" altLang="en-US" sz="1200"/>
          </a:p>
        </p:txBody>
      </p:sp>
      <p:sp>
        <p:nvSpPr>
          <p:cNvPr id="36866" name="Rectangle 2">
            <a:extLst>
              <a:ext uri="{FF2B5EF4-FFF2-40B4-BE49-F238E27FC236}">
                <a16:creationId xmlns:a16="http://schemas.microsoft.com/office/drawing/2014/main" id="{64F5497A-1371-D24F-B771-B3666F137620}"/>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7B8FCC0D-8D89-4844-A39B-F8BC6FC0AB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ＭＳ Ｐゴシック" panose="020B0600070205080204" pitchFamily="34" charset="-128"/>
              </a:rPr>
              <a:t>FIGURE 6-11 Effect of substrate concentration on the initial velocity of an enzyme-catalyzed reaction.</a:t>
            </a:r>
            <a:r>
              <a:rPr lang="en-US" altLang="en-US">
                <a:latin typeface="Arial" panose="020B0604020202020204" pitchFamily="34" charset="0"/>
                <a:ea typeface="ＭＳ Ｐゴシック" panose="020B0600070205080204" pitchFamily="34" charset="-128"/>
              </a:rPr>
              <a:t> The maximum velocity,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is extrapolated from the plot, because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approaches but never quite reaches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The substrate concentration at which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is half maximal is </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 the Michaelis constant. The concentration of enzyme in an experiment such as this is generally so low that [S] &gt;&gt; [E] even when [S] is described as low or relatively low. The units shown are typical for enzyme-catalyzed reactions and are given only to help illustrate the meaning of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and [S]. (Note that the curve describes </a:t>
            </a:r>
            <a:r>
              <a:rPr lang="en-US" altLang="en-US" i="1">
                <a:latin typeface="Arial" panose="020B0604020202020204" pitchFamily="34" charset="0"/>
                <a:ea typeface="ＭＳ Ｐゴシック" panose="020B0600070205080204" pitchFamily="34" charset="-128"/>
              </a:rPr>
              <a:t>part</a:t>
            </a:r>
            <a:r>
              <a:rPr lang="en-US" altLang="en-US">
                <a:latin typeface="Arial" panose="020B0604020202020204" pitchFamily="34" charset="0"/>
                <a:ea typeface="ＭＳ Ｐゴシック" panose="020B0600070205080204" pitchFamily="34" charset="-128"/>
              </a:rPr>
              <a:t> of a rectangular hyperbola, with one asymptote at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If the curve were continued below [S] = 0, it would approach a vertical asymptote at [S] = </a:t>
            </a:r>
            <a:r>
              <a:rPr lang="ga-IE" altLang="en-US">
                <a:latin typeface="Arial" panose="020B0604020202020204" pitchFamily="34" charset="0"/>
                <a:ea typeface="ヒラギノ角ゴ Pro W3" panose="020B0300000000000000" pitchFamily="34" charset="-128"/>
              </a:rPr>
              <a:t>–</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D5018E1-E7B5-1743-A5F1-10D0633267BB}"/>
              </a:ext>
            </a:extLst>
          </p:cNvPr>
          <p:cNvSpPr>
            <a:spLocks noGrp="1" noRot="1" noChangeAspect="1"/>
          </p:cNvSpPr>
          <p:nvPr>
            <p:ph type="sldImg"/>
          </p:nvPr>
        </p:nvSpPr>
        <p:spPr>
          <a:ln/>
        </p:spPr>
      </p:sp>
      <p:sp>
        <p:nvSpPr>
          <p:cNvPr id="38914" name="Notes Placeholder 2">
            <a:extLst>
              <a:ext uri="{FF2B5EF4-FFF2-40B4-BE49-F238E27FC236}">
                <a16:creationId xmlns:a16="http://schemas.microsoft.com/office/drawing/2014/main" id="{B5A188E1-DEB3-894D-81BA-FF2FBB2B68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389DDA45-3AD3-AE42-A8B6-8900B54D33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553C951-3E05-954C-904F-E8CD493F9087}" type="slidenum">
              <a:rPr lang="en-US" altLang="en-US" sz="1200"/>
              <a:pPr/>
              <a:t>17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84534D1-DBE3-CE48-952E-D77C832C38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26D1E6-C541-994A-97CD-7DD7C7A463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8BB1B6-6283-4F47-AE16-778634DE879C}"/>
              </a:ext>
            </a:extLst>
          </p:cNvPr>
          <p:cNvSpPr>
            <a:spLocks noGrp="1" noChangeArrowheads="1"/>
          </p:cNvSpPr>
          <p:nvPr>
            <p:ph type="sldNum" sz="quarter" idx="12"/>
          </p:nvPr>
        </p:nvSpPr>
        <p:spPr>
          <a:ln/>
        </p:spPr>
        <p:txBody>
          <a:bodyPr/>
          <a:lstStyle>
            <a:lvl1pPr>
              <a:defRPr/>
            </a:lvl1pPr>
          </a:lstStyle>
          <a:p>
            <a:fld id="{74DD20A7-D198-434F-B52B-7CCF1D2F1882}" type="slidenum">
              <a:rPr lang="en-US" altLang="en-US"/>
              <a:pPr/>
              <a:t>‹#›</a:t>
            </a:fld>
            <a:endParaRPr lang="en-US" altLang="en-US"/>
          </a:p>
        </p:txBody>
      </p:sp>
    </p:spTree>
    <p:extLst>
      <p:ext uri="{BB962C8B-B14F-4D97-AF65-F5344CB8AC3E}">
        <p14:creationId xmlns:p14="http://schemas.microsoft.com/office/powerpoint/2010/main" val="299867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D18411-BE75-294F-9410-DCFAEE6065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DB2FB6-6A62-4C49-9144-84586CF6B3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0D3DDA-BDDA-384D-9DA5-4B316A118219}"/>
              </a:ext>
            </a:extLst>
          </p:cNvPr>
          <p:cNvSpPr>
            <a:spLocks noGrp="1" noChangeArrowheads="1"/>
          </p:cNvSpPr>
          <p:nvPr>
            <p:ph type="sldNum" sz="quarter" idx="12"/>
          </p:nvPr>
        </p:nvSpPr>
        <p:spPr>
          <a:ln/>
        </p:spPr>
        <p:txBody>
          <a:bodyPr/>
          <a:lstStyle>
            <a:lvl1pPr>
              <a:defRPr/>
            </a:lvl1pPr>
          </a:lstStyle>
          <a:p>
            <a:fld id="{D4C92954-9A2E-B746-9493-67CBB8E8C2F3}" type="slidenum">
              <a:rPr lang="en-US" altLang="en-US"/>
              <a:pPr/>
              <a:t>‹#›</a:t>
            </a:fld>
            <a:endParaRPr lang="en-US" altLang="en-US"/>
          </a:p>
        </p:txBody>
      </p:sp>
    </p:spTree>
    <p:extLst>
      <p:ext uri="{BB962C8B-B14F-4D97-AF65-F5344CB8AC3E}">
        <p14:creationId xmlns:p14="http://schemas.microsoft.com/office/powerpoint/2010/main" val="55599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F172E6-DED1-9A4A-B879-C37554715F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328F3A-A979-E641-BAE9-53BDA8A18F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05A230-BBD7-3747-A29E-62E1B0AE24C3}"/>
              </a:ext>
            </a:extLst>
          </p:cNvPr>
          <p:cNvSpPr>
            <a:spLocks noGrp="1" noChangeArrowheads="1"/>
          </p:cNvSpPr>
          <p:nvPr>
            <p:ph type="sldNum" sz="quarter" idx="12"/>
          </p:nvPr>
        </p:nvSpPr>
        <p:spPr>
          <a:ln/>
        </p:spPr>
        <p:txBody>
          <a:bodyPr/>
          <a:lstStyle>
            <a:lvl1pPr>
              <a:defRPr/>
            </a:lvl1pPr>
          </a:lstStyle>
          <a:p>
            <a:fld id="{03759D6C-A743-664D-BFFA-33561BE1E6F0}" type="slidenum">
              <a:rPr lang="en-US" altLang="en-US"/>
              <a:pPr/>
              <a:t>‹#›</a:t>
            </a:fld>
            <a:endParaRPr lang="en-US" altLang="en-US"/>
          </a:p>
        </p:txBody>
      </p:sp>
    </p:spTree>
    <p:extLst>
      <p:ext uri="{BB962C8B-B14F-4D97-AF65-F5344CB8AC3E}">
        <p14:creationId xmlns:p14="http://schemas.microsoft.com/office/powerpoint/2010/main" val="7194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3CFB2D-8207-704A-A9A1-D9C6E2C170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099853-0976-CF41-8843-CFD3557237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522A50-528F-FC4B-B479-01B33CD06A90}"/>
              </a:ext>
            </a:extLst>
          </p:cNvPr>
          <p:cNvSpPr>
            <a:spLocks noGrp="1" noChangeArrowheads="1"/>
          </p:cNvSpPr>
          <p:nvPr>
            <p:ph type="sldNum" sz="quarter" idx="12"/>
          </p:nvPr>
        </p:nvSpPr>
        <p:spPr>
          <a:ln/>
        </p:spPr>
        <p:txBody>
          <a:bodyPr/>
          <a:lstStyle>
            <a:lvl1pPr>
              <a:defRPr/>
            </a:lvl1pPr>
          </a:lstStyle>
          <a:p>
            <a:fld id="{A896C350-ACAE-D549-96E9-F5F42B7150D4}" type="slidenum">
              <a:rPr lang="en-US" altLang="en-US"/>
              <a:pPr/>
              <a:t>‹#›</a:t>
            </a:fld>
            <a:endParaRPr lang="en-US" altLang="en-US"/>
          </a:p>
        </p:txBody>
      </p:sp>
    </p:spTree>
    <p:extLst>
      <p:ext uri="{BB962C8B-B14F-4D97-AF65-F5344CB8AC3E}">
        <p14:creationId xmlns:p14="http://schemas.microsoft.com/office/powerpoint/2010/main" val="192502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37896EA-2467-6748-AACE-EEC4CF700F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154FE6-4D86-894F-B6CC-9246829120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B1BF55-B9C2-2E4E-9645-052B7B94EAEF}"/>
              </a:ext>
            </a:extLst>
          </p:cNvPr>
          <p:cNvSpPr>
            <a:spLocks noGrp="1" noChangeArrowheads="1"/>
          </p:cNvSpPr>
          <p:nvPr>
            <p:ph type="sldNum" sz="quarter" idx="12"/>
          </p:nvPr>
        </p:nvSpPr>
        <p:spPr>
          <a:ln/>
        </p:spPr>
        <p:txBody>
          <a:bodyPr/>
          <a:lstStyle>
            <a:lvl1pPr>
              <a:defRPr/>
            </a:lvl1pPr>
          </a:lstStyle>
          <a:p>
            <a:fld id="{5D7B9D7E-F79B-FE4B-8661-6C3F456F9F4B}" type="slidenum">
              <a:rPr lang="en-US" altLang="en-US"/>
              <a:pPr/>
              <a:t>‹#›</a:t>
            </a:fld>
            <a:endParaRPr lang="en-US" altLang="en-US"/>
          </a:p>
        </p:txBody>
      </p:sp>
    </p:spTree>
    <p:extLst>
      <p:ext uri="{BB962C8B-B14F-4D97-AF65-F5344CB8AC3E}">
        <p14:creationId xmlns:p14="http://schemas.microsoft.com/office/powerpoint/2010/main" val="123089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C2FBF3A-52B2-5F4B-BD70-B7E8E36562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6438E9-CBD5-C343-85A9-6372E94DD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54070C-56BD-6242-A5F2-8D6698C37B5F}"/>
              </a:ext>
            </a:extLst>
          </p:cNvPr>
          <p:cNvSpPr>
            <a:spLocks noGrp="1" noChangeArrowheads="1"/>
          </p:cNvSpPr>
          <p:nvPr>
            <p:ph type="sldNum" sz="quarter" idx="12"/>
          </p:nvPr>
        </p:nvSpPr>
        <p:spPr>
          <a:ln/>
        </p:spPr>
        <p:txBody>
          <a:bodyPr/>
          <a:lstStyle>
            <a:lvl1pPr>
              <a:defRPr/>
            </a:lvl1pPr>
          </a:lstStyle>
          <a:p>
            <a:fld id="{899DB0B8-69F4-7246-A123-A5A8B2AC7DDD}" type="slidenum">
              <a:rPr lang="en-US" altLang="en-US"/>
              <a:pPr/>
              <a:t>‹#›</a:t>
            </a:fld>
            <a:endParaRPr lang="en-US" altLang="en-US"/>
          </a:p>
        </p:txBody>
      </p:sp>
    </p:spTree>
    <p:extLst>
      <p:ext uri="{BB962C8B-B14F-4D97-AF65-F5344CB8AC3E}">
        <p14:creationId xmlns:p14="http://schemas.microsoft.com/office/powerpoint/2010/main" val="330338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17D896D-3518-1D4B-A4B5-8CE37E2BFC3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495676-E580-434C-817C-7B1CF7E455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EF37FDD-B5B2-9F4B-995A-88773C1876FB}"/>
              </a:ext>
            </a:extLst>
          </p:cNvPr>
          <p:cNvSpPr>
            <a:spLocks noGrp="1" noChangeArrowheads="1"/>
          </p:cNvSpPr>
          <p:nvPr>
            <p:ph type="sldNum" sz="quarter" idx="12"/>
          </p:nvPr>
        </p:nvSpPr>
        <p:spPr>
          <a:ln/>
        </p:spPr>
        <p:txBody>
          <a:bodyPr/>
          <a:lstStyle>
            <a:lvl1pPr>
              <a:defRPr/>
            </a:lvl1pPr>
          </a:lstStyle>
          <a:p>
            <a:fld id="{90E48BBF-2E0F-DA4F-A1D6-9FB531B6A87E}" type="slidenum">
              <a:rPr lang="en-US" altLang="en-US"/>
              <a:pPr/>
              <a:t>‹#›</a:t>
            </a:fld>
            <a:endParaRPr lang="en-US" altLang="en-US"/>
          </a:p>
        </p:txBody>
      </p:sp>
    </p:spTree>
    <p:extLst>
      <p:ext uri="{BB962C8B-B14F-4D97-AF65-F5344CB8AC3E}">
        <p14:creationId xmlns:p14="http://schemas.microsoft.com/office/powerpoint/2010/main" val="357215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1FDB8C-C42F-DE42-ACCD-72788441C2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B6C2965-5158-FD46-BE14-59062D1296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5C72399-7FF3-8645-AEDA-C1E63430DCFD}"/>
              </a:ext>
            </a:extLst>
          </p:cNvPr>
          <p:cNvSpPr>
            <a:spLocks noGrp="1" noChangeArrowheads="1"/>
          </p:cNvSpPr>
          <p:nvPr>
            <p:ph type="sldNum" sz="quarter" idx="12"/>
          </p:nvPr>
        </p:nvSpPr>
        <p:spPr>
          <a:ln/>
        </p:spPr>
        <p:txBody>
          <a:bodyPr/>
          <a:lstStyle>
            <a:lvl1pPr>
              <a:defRPr/>
            </a:lvl1pPr>
          </a:lstStyle>
          <a:p>
            <a:fld id="{A11F416E-E469-F248-8608-31A079EDC131}" type="slidenum">
              <a:rPr lang="en-US" altLang="en-US"/>
              <a:pPr/>
              <a:t>‹#›</a:t>
            </a:fld>
            <a:endParaRPr lang="en-US" altLang="en-US"/>
          </a:p>
        </p:txBody>
      </p:sp>
    </p:spTree>
    <p:extLst>
      <p:ext uri="{BB962C8B-B14F-4D97-AF65-F5344CB8AC3E}">
        <p14:creationId xmlns:p14="http://schemas.microsoft.com/office/powerpoint/2010/main" val="288302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08736B-10DB-F443-8A56-1892A27C05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0E7DD69-FF9C-644D-8ECC-F88269BD7E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24C8828-311F-E648-939C-20449EA2DB8C}"/>
              </a:ext>
            </a:extLst>
          </p:cNvPr>
          <p:cNvSpPr>
            <a:spLocks noGrp="1" noChangeArrowheads="1"/>
          </p:cNvSpPr>
          <p:nvPr>
            <p:ph type="sldNum" sz="quarter" idx="12"/>
          </p:nvPr>
        </p:nvSpPr>
        <p:spPr>
          <a:ln/>
        </p:spPr>
        <p:txBody>
          <a:bodyPr/>
          <a:lstStyle>
            <a:lvl1pPr>
              <a:defRPr/>
            </a:lvl1pPr>
          </a:lstStyle>
          <a:p>
            <a:fld id="{2C80DCF1-C746-B944-A2B2-AB573E1690B0}" type="slidenum">
              <a:rPr lang="en-US" altLang="en-US"/>
              <a:pPr/>
              <a:t>‹#›</a:t>
            </a:fld>
            <a:endParaRPr lang="en-US" altLang="en-US"/>
          </a:p>
        </p:txBody>
      </p:sp>
    </p:spTree>
    <p:extLst>
      <p:ext uri="{BB962C8B-B14F-4D97-AF65-F5344CB8AC3E}">
        <p14:creationId xmlns:p14="http://schemas.microsoft.com/office/powerpoint/2010/main" val="396797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3B739E-2A56-2E42-AB3E-C886CA369E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76CFDC-E8EA-A548-A5D4-CAE5D2D083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0FD0E1-EA9F-414A-8AB7-26CB74F8B932}"/>
              </a:ext>
            </a:extLst>
          </p:cNvPr>
          <p:cNvSpPr>
            <a:spLocks noGrp="1" noChangeArrowheads="1"/>
          </p:cNvSpPr>
          <p:nvPr>
            <p:ph type="sldNum" sz="quarter" idx="12"/>
          </p:nvPr>
        </p:nvSpPr>
        <p:spPr>
          <a:ln/>
        </p:spPr>
        <p:txBody>
          <a:bodyPr/>
          <a:lstStyle>
            <a:lvl1pPr>
              <a:defRPr/>
            </a:lvl1pPr>
          </a:lstStyle>
          <a:p>
            <a:fld id="{69CF67A7-C636-8B46-93A4-820F0DBEEB31}" type="slidenum">
              <a:rPr lang="en-US" altLang="en-US"/>
              <a:pPr/>
              <a:t>‹#›</a:t>
            </a:fld>
            <a:endParaRPr lang="en-US" altLang="en-US"/>
          </a:p>
        </p:txBody>
      </p:sp>
    </p:spTree>
    <p:extLst>
      <p:ext uri="{BB962C8B-B14F-4D97-AF65-F5344CB8AC3E}">
        <p14:creationId xmlns:p14="http://schemas.microsoft.com/office/powerpoint/2010/main" val="369717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A66999-FAFD-3340-8A09-C5FD1C6C0E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24E485-327F-B448-9435-709AE2A8CB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34BE3B1-C494-CD4A-BA3E-3042C483EBAE}"/>
              </a:ext>
            </a:extLst>
          </p:cNvPr>
          <p:cNvSpPr>
            <a:spLocks noGrp="1" noChangeArrowheads="1"/>
          </p:cNvSpPr>
          <p:nvPr>
            <p:ph type="sldNum" sz="quarter" idx="12"/>
          </p:nvPr>
        </p:nvSpPr>
        <p:spPr>
          <a:ln/>
        </p:spPr>
        <p:txBody>
          <a:bodyPr/>
          <a:lstStyle>
            <a:lvl1pPr>
              <a:defRPr/>
            </a:lvl1pPr>
          </a:lstStyle>
          <a:p>
            <a:fld id="{01F6B116-48E9-6A47-8111-43C9E2BF9D5F}" type="slidenum">
              <a:rPr lang="en-US" altLang="en-US"/>
              <a:pPr/>
              <a:t>‹#›</a:t>
            </a:fld>
            <a:endParaRPr lang="en-US" altLang="en-US"/>
          </a:p>
        </p:txBody>
      </p:sp>
    </p:spTree>
    <p:extLst>
      <p:ext uri="{BB962C8B-B14F-4D97-AF65-F5344CB8AC3E}">
        <p14:creationId xmlns:p14="http://schemas.microsoft.com/office/powerpoint/2010/main" val="414931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DEFA61F-2121-2147-9BF3-97B212B3509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386C749-AFB2-2B42-AA83-A9A047000C6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136A1C5-B9A0-D843-8C9B-89BC9678CAB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5CC2767A-B015-6842-9A72-087A23113E2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18B8AB45-F572-4649-BC2A-FB2BB77CB9D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E20884-235B-C743-A42A-74655C37B0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topics/chemistry/x-ray-crystallography" TargetMode="External"/><Relationship Id="rId2" Type="http://schemas.openxmlformats.org/officeDocument/2006/relationships/hyperlink" Target="https://www.sciencedirect.com/topics/biochemistry-genetics-and-molecular-biology/computer-aided-drug-design" TargetMode="External"/><Relationship Id="rId1" Type="http://schemas.openxmlformats.org/officeDocument/2006/relationships/slideLayout" Target="../slideLayouts/slideLayout7.xml"/><Relationship Id="rId4" Type="http://schemas.openxmlformats.org/officeDocument/2006/relationships/hyperlink" Target="https://www.sciencedirect.com/topics/chemistry/apixaba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5.emf"/></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246456-EE49-F146-94AD-73F1821C4406}"/>
              </a:ext>
            </a:extLst>
          </p:cNvPr>
          <p:cNvPicPr>
            <a:picLocks noChangeAspect="1"/>
          </p:cNvPicPr>
          <p:nvPr/>
        </p:nvPicPr>
        <p:blipFill>
          <a:blip r:embed="rId2"/>
          <a:stretch>
            <a:fillRect/>
          </a:stretch>
        </p:blipFill>
        <p:spPr>
          <a:xfrm>
            <a:off x="787400" y="647700"/>
            <a:ext cx="7569200" cy="5562600"/>
          </a:xfrm>
          <a:prstGeom prst="rect">
            <a:avLst/>
          </a:prstGeom>
        </p:spPr>
      </p:pic>
    </p:spTree>
    <p:extLst>
      <p:ext uri="{BB962C8B-B14F-4D97-AF65-F5344CB8AC3E}">
        <p14:creationId xmlns:p14="http://schemas.microsoft.com/office/powerpoint/2010/main" val="160698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a:extLst>
              <a:ext uri="{FF2B5EF4-FFF2-40B4-BE49-F238E27FC236}">
                <a16:creationId xmlns:a16="http://schemas.microsoft.com/office/drawing/2014/main" id="{E3D85A45-6B53-FB42-B596-4F6E36071B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482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5">
            <a:extLst>
              <a:ext uri="{FF2B5EF4-FFF2-40B4-BE49-F238E27FC236}">
                <a16:creationId xmlns:a16="http://schemas.microsoft.com/office/drawing/2014/main" id="{EAAE3647-4822-9A44-BDA5-6F5F5EA73331}"/>
              </a:ext>
            </a:extLst>
          </p:cNvPr>
          <p:cNvSpPr txBox="1">
            <a:spLocks noChangeArrowheads="1"/>
          </p:cNvSpPr>
          <p:nvPr/>
        </p:nvSpPr>
        <p:spPr bwMode="auto">
          <a:xfrm>
            <a:off x="2514600" y="152400"/>
            <a:ext cx="435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Protein Folding: 1</a:t>
            </a:r>
            <a:r>
              <a:rPr lang="en-US" altLang="en-US" baseline="30000"/>
              <a:t>st</a:t>
            </a:r>
            <a:r>
              <a:rPr lang="en-US" altLang="en-US"/>
              <a:t> order reaction</a:t>
            </a:r>
          </a:p>
        </p:txBody>
      </p:sp>
      <p:pic>
        <p:nvPicPr>
          <p:cNvPr id="25603" name="Picture 3">
            <a:extLst>
              <a:ext uri="{FF2B5EF4-FFF2-40B4-BE49-F238E27FC236}">
                <a16:creationId xmlns:a16="http://schemas.microsoft.com/office/drawing/2014/main" id="{2260E2D4-AE5A-3F4A-8FDF-AC49EB2A6D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962400"/>
            <a:ext cx="2690813"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5">
            <a:extLst>
              <a:ext uri="{FF2B5EF4-FFF2-40B4-BE49-F238E27FC236}">
                <a16:creationId xmlns:a16="http://schemas.microsoft.com/office/drawing/2014/main" id="{57423E60-2F56-614A-90EA-87CFB90D7BEC}"/>
              </a:ext>
            </a:extLst>
          </p:cNvPr>
          <p:cNvSpPr txBox="1">
            <a:spLocks noChangeArrowheads="1"/>
          </p:cNvSpPr>
          <p:nvPr/>
        </p:nvSpPr>
        <p:spPr bwMode="auto">
          <a:xfrm>
            <a:off x="1905000" y="3352800"/>
            <a:ext cx="4424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DNA annealing: 2</a:t>
            </a:r>
            <a:r>
              <a:rPr lang="en-US" altLang="en-US" baseline="30000"/>
              <a:t>nd</a:t>
            </a:r>
            <a:r>
              <a:rPr lang="en-US" altLang="en-US"/>
              <a:t> order reaction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a:extLst>
              <a:ext uri="{FF2B5EF4-FFF2-40B4-BE49-F238E27FC236}">
                <a16:creationId xmlns:a16="http://schemas.microsoft.com/office/drawing/2014/main" id="{3415CD7C-6196-6E4B-8385-3F17C3419B85}"/>
              </a:ext>
            </a:extLst>
          </p:cNvPr>
          <p:cNvSpPr>
            <a:spLocks noGrp="1"/>
          </p:cNvSpPr>
          <p:nvPr>
            <p:ph idx="1"/>
          </p:nvPr>
        </p:nvSpPr>
        <p:spPr>
          <a:xfrm>
            <a:off x="1066800" y="1219200"/>
            <a:ext cx="7620000" cy="5178425"/>
          </a:xfrm>
        </p:spPr>
        <p:txBody>
          <a:bodyPr/>
          <a:lstStyle/>
          <a:p>
            <a:pPr eaLnBrk="1" hangingPunct="1">
              <a:lnSpc>
                <a:spcPct val="90000"/>
              </a:lnSpc>
            </a:pPr>
            <a:r>
              <a:rPr lang="en-US" altLang="ja-JP" sz="3000" dirty="0">
                <a:ea typeface="ＭＳ Ｐゴシック" panose="020B0600070205080204" pitchFamily="34" charset="-128"/>
              </a:rPr>
              <a:t>Each elementary step has reactant(s), a transition state, and product(s). Products that are consumed in subsequent elementary reaction are called intermediates.</a:t>
            </a:r>
            <a:endParaRPr lang="en-US" altLang="en-US" sz="3000" dirty="0">
              <a:ea typeface="ＭＳ Ｐゴシック" panose="020B0600070205080204" pitchFamily="34" charset="-128"/>
            </a:endParaRPr>
          </a:p>
        </p:txBody>
      </p:sp>
      <p:sp>
        <p:nvSpPr>
          <p:cNvPr id="4" name="Rectangle 2">
            <a:extLst>
              <a:ext uri="{FF2B5EF4-FFF2-40B4-BE49-F238E27FC236}">
                <a16:creationId xmlns:a16="http://schemas.microsoft.com/office/drawing/2014/main" id="{4D2497E6-DD8B-D54D-BADF-A27B05946D6A}"/>
              </a:ext>
            </a:extLst>
          </p:cNvPr>
          <p:cNvSpPr>
            <a:spLocks noGrp="1" noChangeArrowheads="1"/>
          </p:cNvSpPr>
          <p:nvPr>
            <p:ph type="title"/>
          </p:nvPr>
        </p:nvSpPr>
        <p:spPr>
          <a:xfrm>
            <a:off x="4724400" y="-152400"/>
            <a:ext cx="5029200" cy="9906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a:extLst>
              <a:ext uri="{FF2B5EF4-FFF2-40B4-BE49-F238E27FC236}">
                <a16:creationId xmlns:a16="http://schemas.microsoft.com/office/drawing/2014/main" id="{317F5C19-AAB3-C144-B530-8E4996F9A5E4}"/>
              </a:ext>
            </a:extLst>
          </p:cNvPr>
          <p:cNvSpPr>
            <a:spLocks noGrp="1" noChangeArrowheads="1"/>
          </p:cNvSpPr>
          <p:nvPr>
            <p:ph type="body" idx="1"/>
          </p:nvPr>
        </p:nvSpPr>
        <p:spPr>
          <a:xfrm>
            <a:off x="457200" y="1524000"/>
            <a:ext cx="8458200" cy="4114800"/>
          </a:xfrm>
        </p:spPr>
        <p:txBody>
          <a:bodyPr/>
          <a:lstStyle/>
          <a:p>
            <a:pPr eaLnBrk="1" hangingPunct="1"/>
            <a:r>
              <a:rPr lang="en-US" altLang="en-US" sz="2400" b="1">
                <a:latin typeface="Arial" panose="020B0604020202020204" pitchFamily="34" charset="0"/>
                <a:ea typeface="ＭＳ Ｐゴシック" panose="020B0600070205080204" pitchFamily="34" charset="-128"/>
              </a:rPr>
              <a:t>Kinetics</a:t>
            </a:r>
            <a:r>
              <a:rPr lang="en-US" altLang="en-US" sz="2400">
                <a:latin typeface="Arial" panose="020B0604020202020204" pitchFamily="34" charset="0"/>
                <a:ea typeface="ＭＳ Ｐゴシック" panose="020B0600070205080204" pitchFamily="34" charset="-128"/>
              </a:rPr>
              <a:t> is the study of reaction rates (time-dependent phenomena)</a:t>
            </a:r>
          </a:p>
          <a:p>
            <a:pPr eaLnBrk="1" hangingPunct="1"/>
            <a:r>
              <a:rPr lang="en-US" altLang="en-US" sz="2400">
                <a:latin typeface="Arial" panose="020B0604020202020204" pitchFamily="34" charset="0"/>
                <a:ea typeface="ＭＳ Ｐゴシック" panose="020B0600070205080204" pitchFamily="34" charset="-128"/>
              </a:rPr>
              <a:t>Rates of reactions are affected by</a:t>
            </a:r>
          </a:p>
          <a:p>
            <a:pPr lvl="1" eaLnBrk="1" hangingPunct="1"/>
            <a:r>
              <a:rPr lang="en-US" altLang="en-US" sz="2400">
                <a:latin typeface="Arial" panose="020B0604020202020204" pitchFamily="34" charset="0"/>
                <a:ea typeface="ＭＳ Ｐゴシック" panose="020B0600070205080204" pitchFamily="34" charset="-128"/>
              </a:rPr>
              <a:t>Enzymes/catalysts</a:t>
            </a:r>
          </a:p>
          <a:p>
            <a:pPr lvl="1" eaLnBrk="1" hangingPunct="1"/>
            <a:r>
              <a:rPr lang="en-US" altLang="en-US" sz="2400">
                <a:latin typeface="Arial" panose="020B0604020202020204" pitchFamily="34" charset="0"/>
                <a:ea typeface="ＭＳ Ｐゴシック" panose="020B0600070205080204" pitchFamily="34" charset="-128"/>
              </a:rPr>
              <a:t>Substrates</a:t>
            </a:r>
          </a:p>
          <a:p>
            <a:pPr lvl="1" eaLnBrk="1" hangingPunct="1"/>
            <a:r>
              <a:rPr lang="en-US" altLang="en-US" sz="2400">
                <a:latin typeface="Arial" panose="020B0604020202020204" pitchFamily="34" charset="0"/>
                <a:ea typeface="ＭＳ Ｐゴシック" panose="020B0600070205080204" pitchFamily="34" charset="-128"/>
              </a:rPr>
              <a:t>Effectors</a:t>
            </a:r>
          </a:p>
          <a:p>
            <a:pPr lvl="1" eaLnBrk="1" hangingPunct="1"/>
            <a:r>
              <a:rPr lang="en-US" altLang="en-US" sz="2400">
                <a:latin typeface="Arial" panose="020B0604020202020204" pitchFamily="34" charset="0"/>
                <a:ea typeface="ＭＳ Ｐゴシック" panose="020B0600070205080204" pitchFamily="34" charset="-128"/>
              </a:rPr>
              <a:t>Temperature</a:t>
            </a:r>
          </a:p>
          <a:p>
            <a:pPr lvl="1" eaLnBrk="1" hangingPunct="1"/>
            <a:r>
              <a:rPr lang="en-US" altLang="en-US" sz="2400">
                <a:latin typeface="Arial" panose="020B0604020202020204" pitchFamily="34" charset="0"/>
                <a:ea typeface="ＭＳ Ｐゴシック" panose="020B0600070205080204" pitchFamily="34" charset="-128"/>
              </a:rPr>
              <a:t>Concentrations</a:t>
            </a:r>
          </a:p>
        </p:txBody>
      </p:sp>
      <p:sp>
        <p:nvSpPr>
          <p:cNvPr id="4" name="Rectangle 2">
            <a:extLst>
              <a:ext uri="{FF2B5EF4-FFF2-40B4-BE49-F238E27FC236}">
                <a16:creationId xmlns:a16="http://schemas.microsoft.com/office/drawing/2014/main" id="{88064C6B-DD7B-9544-8894-0AE1A0585999}"/>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a:extLst>
              <a:ext uri="{FF2B5EF4-FFF2-40B4-BE49-F238E27FC236}">
                <a16:creationId xmlns:a16="http://schemas.microsoft.com/office/drawing/2014/main" id="{B60F82DA-EBC3-2C44-A5A4-1DF3F684685F}"/>
              </a:ext>
            </a:extLst>
          </p:cNvPr>
          <p:cNvSpPr>
            <a:spLocks noGrp="1" noChangeArrowheads="1"/>
          </p:cNvSpPr>
          <p:nvPr>
            <p:ph type="title"/>
          </p:nvPr>
        </p:nvSpPr>
        <p:spPr>
          <a:xfrm>
            <a:off x="228600" y="609600"/>
            <a:ext cx="8534400" cy="1143000"/>
          </a:xfrm>
        </p:spPr>
        <p:txBody>
          <a:bodyPr/>
          <a:lstStyle/>
          <a:p>
            <a:pPr eaLnBrk="1" hangingPunct="1"/>
            <a:r>
              <a:rPr lang="en-US" altLang="en-US" b="1">
                <a:latin typeface="Arial" panose="020B0604020202020204" pitchFamily="34" charset="0"/>
                <a:ea typeface="ＭＳ Ｐゴシック" panose="020B0600070205080204" pitchFamily="34" charset="-128"/>
                <a:cs typeface="Arial" panose="020B0604020202020204" pitchFamily="34" charset="0"/>
              </a:rPr>
              <a:t>Why study enzyme kinetics?</a:t>
            </a:r>
          </a:p>
        </p:txBody>
      </p:sp>
      <p:sp>
        <p:nvSpPr>
          <p:cNvPr id="29698" name="Rectangle 4">
            <a:extLst>
              <a:ext uri="{FF2B5EF4-FFF2-40B4-BE49-F238E27FC236}">
                <a16:creationId xmlns:a16="http://schemas.microsoft.com/office/drawing/2014/main" id="{A57A245D-2C25-CB40-A495-AE30D8D5C458}"/>
              </a:ext>
            </a:extLst>
          </p:cNvPr>
          <p:cNvSpPr>
            <a:spLocks noGrp="1" noChangeArrowheads="1"/>
          </p:cNvSpPr>
          <p:nvPr>
            <p:ph type="body" idx="1"/>
          </p:nvPr>
        </p:nvSpPr>
        <p:spPr>
          <a:xfrm>
            <a:off x="304800" y="2057400"/>
            <a:ext cx="8153400" cy="4572000"/>
          </a:xfrm>
        </p:spPr>
        <p:txBody>
          <a:bodyPr/>
          <a:lstStyle/>
          <a:p>
            <a:pPr eaLnBrk="1" hangingPunct="1">
              <a:lnSpc>
                <a:spcPct val="90000"/>
              </a:lnSpc>
            </a:pPr>
            <a:r>
              <a:rPr lang="en-US" altLang="en-US" sz="2800">
                <a:latin typeface="Arial" panose="020B0604020202020204" pitchFamily="34" charset="0"/>
                <a:ea typeface="ＭＳ Ｐゴシック" panose="020B0600070205080204" pitchFamily="34" charset="-128"/>
                <a:cs typeface="Arial" panose="020B0604020202020204" pitchFamily="34" charset="0"/>
              </a:rPr>
              <a:t>Quantitative description of biocatalysis</a:t>
            </a:r>
          </a:p>
          <a:p>
            <a:pPr eaLnBrk="1" hangingPunct="1">
              <a:lnSpc>
                <a:spcPct val="90000"/>
              </a:lnSpc>
            </a:pPr>
            <a:r>
              <a:rPr lang="en-US" altLang="en-US" sz="2800">
                <a:latin typeface="Arial" panose="020B0604020202020204" pitchFamily="34" charset="0"/>
                <a:ea typeface="ＭＳ Ｐゴシック" panose="020B0600070205080204" pitchFamily="34" charset="-128"/>
                <a:cs typeface="Arial" panose="020B0604020202020204" pitchFamily="34" charset="0"/>
              </a:rPr>
              <a:t>Understand catalytic mechanism</a:t>
            </a:r>
          </a:p>
          <a:p>
            <a:pPr eaLnBrk="1" hangingPunct="1">
              <a:lnSpc>
                <a:spcPct val="90000"/>
              </a:lnSpc>
            </a:pPr>
            <a:r>
              <a:rPr lang="en-US" altLang="en-US" sz="2800">
                <a:latin typeface="Arial" panose="020B0604020202020204" pitchFamily="34" charset="0"/>
                <a:ea typeface="ＭＳ Ｐゴシック" panose="020B0600070205080204" pitchFamily="34" charset="-128"/>
                <a:cs typeface="Arial" panose="020B0604020202020204" pitchFamily="34" charset="0"/>
              </a:rPr>
              <a:t>Find effective inhibitors</a:t>
            </a:r>
          </a:p>
          <a:p>
            <a:pPr eaLnBrk="1" hangingPunct="1">
              <a:lnSpc>
                <a:spcPct val="90000"/>
              </a:lnSpc>
            </a:pPr>
            <a:r>
              <a:rPr lang="en-US" altLang="en-US" sz="2800">
                <a:latin typeface="Arial" panose="020B0604020202020204" pitchFamily="34" charset="0"/>
                <a:ea typeface="ＭＳ Ｐゴシック" panose="020B0600070205080204" pitchFamily="34" charset="-128"/>
                <a:cs typeface="Arial" panose="020B0604020202020204" pitchFamily="34" charset="0"/>
              </a:rPr>
              <a:t>Understand regulation of activity</a:t>
            </a:r>
          </a:p>
        </p:txBody>
      </p:sp>
      <p:sp>
        <p:nvSpPr>
          <p:cNvPr id="4" name="Rectangle 2">
            <a:extLst>
              <a:ext uri="{FF2B5EF4-FFF2-40B4-BE49-F238E27FC236}">
                <a16:creationId xmlns:a16="http://schemas.microsoft.com/office/drawing/2014/main" id="{4A5EB4B9-4611-2E43-994C-51B856D5D55A}"/>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975087CA-87FA-4C49-B775-6126C6FFF64C}"/>
              </a:ext>
            </a:extLst>
          </p:cNvPr>
          <p:cNvSpPr>
            <a:spLocks noGrp="1"/>
          </p:cNvSpPr>
          <p:nvPr>
            <p:ph type="title"/>
          </p:nvPr>
        </p:nvSpPr>
        <p:spPr>
          <a:xfrm>
            <a:off x="457200" y="457200"/>
            <a:ext cx="7772400" cy="1143000"/>
          </a:xfrm>
        </p:spPr>
        <p:txBody>
          <a:bodyPr/>
          <a:lstStyle/>
          <a:p>
            <a:pPr eaLnBrk="1" hangingPunct="1"/>
            <a:r>
              <a:rPr lang="en-US" altLang="en-US" b="1">
                <a:ea typeface="ＭＳ Ｐゴシック" panose="020B0600070205080204" pitchFamily="34" charset="-128"/>
              </a:rPr>
              <a:t>General Observations</a:t>
            </a:r>
          </a:p>
        </p:txBody>
      </p:sp>
      <p:sp>
        <p:nvSpPr>
          <p:cNvPr id="31746" name="Content Placeholder 2">
            <a:extLst>
              <a:ext uri="{FF2B5EF4-FFF2-40B4-BE49-F238E27FC236}">
                <a16:creationId xmlns:a16="http://schemas.microsoft.com/office/drawing/2014/main" id="{18664B30-5ECC-8742-BF13-D9EC4443343C}"/>
              </a:ext>
            </a:extLst>
          </p:cNvPr>
          <p:cNvSpPr>
            <a:spLocks noGrp="1"/>
          </p:cNvSpPr>
          <p:nvPr>
            <p:ph idx="1"/>
          </p:nvPr>
        </p:nvSpPr>
        <p:spPr>
          <a:xfrm>
            <a:off x="685800" y="1447800"/>
            <a:ext cx="8001000" cy="4114800"/>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Enzymes are able to exert their influence at very low concentrations ~ [enzyme] = nM</a:t>
            </a:r>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initial rate (velocity) is linear with [enzyme].</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initial velocity increases with [substrate] at low [substrate].</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initial velocity approaches a maximum at high [substrate].</a:t>
            </a:r>
          </a:p>
        </p:txBody>
      </p:sp>
      <p:sp>
        <p:nvSpPr>
          <p:cNvPr id="4" name="Rectangle 2">
            <a:extLst>
              <a:ext uri="{FF2B5EF4-FFF2-40B4-BE49-F238E27FC236}">
                <a16:creationId xmlns:a16="http://schemas.microsoft.com/office/drawing/2014/main" id="{CD230789-E88F-7F4A-B378-43A5485B9BEB}"/>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figure 6-10">
            <a:extLst>
              <a:ext uri="{FF2B5EF4-FFF2-40B4-BE49-F238E27FC236}">
                <a16:creationId xmlns:a16="http://schemas.microsoft.com/office/drawing/2014/main" id="{BE4BF441-0BFF-FC4F-9E94-199F63280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296988"/>
            <a:ext cx="6486525"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Box 2">
            <a:extLst>
              <a:ext uri="{FF2B5EF4-FFF2-40B4-BE49-F238E27FC236}">
                <a16:creationId xmlns:a16="http://schemas.microsoft.com/office/drawing/2014/main" id="{C3ED7904-72E9-D546-B8A2-2E18EB8E75FE}"/>
              </a:ext>
            </a:extLst>
          </p:cNvPr>
          <p:cNvSpPr txBox="1">
            <a:spLocks noChangeArrowheads="1"/>
          </p:cNvSpPr>
          <p:nvPr/>
        </p:nvSpPr>
        <p:spPr bwMode="auto">
          <a:xfrm>
            <a:off x="1676400" y="1981200"/>
            <a:ext cx="2014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Initial velocity</a:t>
            </a:r>
          </a:p>
        </p:txBody>
      </p:sp>
      <p:cxnSp>
        <p:nvCxnSpPr>
          <p:cNvPr id="33795" name="Straight Arrow Connector 4">
            <a:extLst>
              <a:ext uri="{FF2B5EF4-FFF2-40B4-BE49-F238E27FC236}">
                <a16:creationId xmlns:a16="http://schemas.microsoft.com/office/drawing/2014/main" id="{BFA32B79-07AF-374C-BF80-40D6AD686089}"/>
              </a:ext>
            </a:extLst>
          </p:cNvPr>
          <p:cNvCxnSpPr>
            <a:cxnSpLocks noChangeShapeType="1"/>
          </p:cNvCxnSpPr>
          <p:nvPr/>
        </p:nvCxnSpPr>
        <p:spPr bwMode="auto">
          <a:xfrm rot="16200000" flipH="1">
            <a:off x="2552700" y="2705100"/>
            <a:ext cx="9906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796" name="Straight Arrow Connector 5">
            <a:extLst>
              <a:ext uri="{FF2B5EF4-FFF2-40B4-BE49-F238E27FC236}">
                <a16:creationId xmlns:a16="http://schemas.microsoft.com/office/drawing/2014/main" id="{B7219B4F-DCC4-8540-AE26-95989C007B83}"/>
              </a:ext>
            </a:extLst>
          </p:cNvPr>
          <p:cNvCxnSpPr>
            <a:cxnSpLocks noChangeShapeType="1"/>
          </p:cNvCxnSpPr>
          <p:nvPr/>
        </p:nvCxnSpPr>
        <p:spPr bwMode="auto">
          <a:xfrm rot="16200000" flipH="1">
            <a:off x="3238500" y="2476500"/>
            <a:ext cx="990600"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797" name="Straight Arrow Connector 7">
            <a:extLst>
              <a:ext uri="{FF2B5EF4-FFF2-40B4-BE49-F238E27FC236}">
                <a16:creationId xmlns:a16="http://schemas.microsoft.com/office/drawing/2014/main" id="{B9DBF0B3-8D66-ED4E-8178-1709954A5425}"/>
              </a:ext>
            </a:extLst>
          </p:cNvPr>
          <p:cNvCxnSpPr>
            <a:cxnSpLocks noChangeShapeType="1"/>
          </p:cNvCxnSpPr>
          <p:nvPr/>
        </p:nvCxnSpPr>
        <p:spPr bwMode="auto">
          <a:xfrm rot="16200000" flipH="1">
            <a:off x="1447800" y="3352800"/>
            <a:ext cx="2438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3798" name="TextBox 6">
            <a:extLst>
              <a:ext uri="{FF2B5EF4-FFF2-40B4-BE49-F238E27FC236}">
                <a16:creationId xmlns:a16="http://schemas.microsoft.com/office/drawing/2014/main" id="{28B2A318-F95B-7A4E-B356-47E39F5EBA19}"/>
              </a:ext>
            </a:extLst>
          </p:cNvPr>
          <p:cNvSpPr txBox="1">
            <a:spLocks noChangeArrowheads="1"/>
          </p:cNvSpPr>
          <p:nvPr/>
        </p:nvSpPr>
        <p:spPr bwMode="auto">
          <a:xfrm>
            <a:off x="457200" y="6096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The initial velocity increases with [S] at low [S].</a:t>
            </a:r>
          </a:p>
          <a:p>
            <a:endParaRPr lang="en-US" altLang="en-US">
              <a:cs typeface="Arial" panose="020B0604020202020204" pitchFamily="34" charset="0"/>
            </a:endParaRPr>
          </a:p>
        </p:txBody>
      </p:sp>
      <p:sp>
        <p:nvSpPr>
          <p:cNvPr id="8" name="Rectangle 2">
            <a:extLst>
              <a:ext uri="{FF2B5EF4-FFF2-40B4-BE49-F238E27FC236}">
                <a16:creationId xmlns:a16="http://schemas.microsoft.com/office/drawing/2014/main" id="{509AE7B9-FFCC-4E4E-A2FC-99893568CFF0}"/>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figure 6-11">
            <a:extLst>
              <a:ext uri="{FF2B5EF4-FFF2-40B4-BE49-F238E27FC236}">
                <a16:creationId xmlns:a16="http://schemas.microsoft.com/office/drawing/2014/main" id="{D7BE69F7-BB28-5A42-98AA-A4EFE0392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56340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3">
            <a:extLst>
              <a:ext uri="{FF2B5EF4-FFF2-40B4-BE49-F238E27FC236}">
                <a16:creationId xmlns:a16="http://schemas.microsoft.com/office/drawing/2014/main" id="{D111F58C-AD12-BA4B-A5C8-9A99BD65FB0E}"/>
              </a:ext>
            </a:extLst>
          </p:cNvPr>
          <p:cNvSpPr>
            <a:spLocks noChangeArrowheads="1"/>
          </p:cNvSpPr>
          <p:nvPr/>
        </p:nvSpPr>
        <p:spPr bwMode="auto">
          <a:xfrm>
            <a:off x="5791200" y="838200"/>
            <a:ext cx="335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The initial velocity approaches a maximum at high [S].</a:t>
            </a:r>
          </a:p>
        </p:txBody>
      </p:sp>
      <p:sp>
        <p:nvSpPr>
          <p:cNvPr id="35843" name="TextBox 5">
            <a:extLst>
              <a:ext uri="{FF2B5EF4-FFF2-40B4-BE49-F238E27FC236}">
                <a16:creationId xmlns:a16="http://schemas.microsoft.com/office/drawing/2014/main" id="{490281ED-FE31-CF40-8FC6-4C8594E70480}"/>
              </a:ext>
            </a:extLst>
          </p:cNvPr>
          <p:cNvSpPr txBox="1">
            <a:spLocks noChangeArrowheads="1"/>
          </p:cNvSpPr>
          <p:nvPr/>
        </p:nvSpPr>
        <p:spPr bwMode="auto">
          <a:xfrm>
            <a:off x="381000" y="533400"/>
            <a:ext cx="487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The initial velocity increases with [S] at low [S].</a:t>
            </a:r>
          </a:p>
          <a:p>
            <a:r>
              <a:rPr lang="en-US" altLang="en-US">
                <a:latin typeface="Arial" panose="020B0604020202020204" pitchFamily="34" charset="0"/>
                <a:cs typeface="Arial" panose="020B0604020202020204" pitchFamily="34" charset="0"/>
              </a:rPr>
              <a:t>[velocity =d[P]/dt, P=product]</a:t>
            </a:r>
          </a:p>
          <a:p>
            <a:endParaRPr lang="en-US" altLang="en-US">
              <a:cs typeface="Arial" panose="020B0604020202020204" pitchFamily="34" charset="0"/>
            </a:endParaRPr>
          </a:p>
        </p:txBody>
      </p:sp>
      <p:cxnSp>
        <p:nvCxnSpPr>
          <p:cNvPr id="35844" name="Straight Arrow Connector 7">
            <a:extLst>
              <a:ext uri="{FF2B5EF4-FFF2-40B4-BE49-F238E27FC236}">
                <a16:creationId xmlns:a16="http://schemas.microsoft.com/office/drawing/2014/main" id="{F0B37E5E-7E3F-7941-AB38-1DB549D8BEED}"/>
              </a:ext>
            </a:extLst>
          </p:cNvPr>
          <p:cNvCxnSpPr>
            <a:cxnSpLocks noChangeShapeType="1"/>
          </p:cNvCxnSpPr>
          <p:nvPr/>
        </p:nvCxnSpPr>
        <p:spPr bwMode="auto">
          <a:xfrm rot="5400000">
            <a:off x="-685800" y="3276600"/>
            <a:ext cx="2971800" cy="76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845" name="Straight Arrow Connector 9">
            <a:extLst>
              <a:ext uri="{FF2B5EF4-FFF2-40B4-BE49-F238E27FC236}">
                <a16:creationId xmlns:a16="http://schemas.microsoft.com/office/drawing/2014/main" id="{8ECD3C6D-F9E6-CC40-82B3-362CF253926F}"/>
              </a:ext>
            </a:extLst>
          </p:cNvPr>
          <p:cNvCxnSpPr>
            <a:cxnSpLocks noChangeShapeType="1"/>
          </p:cNvCxnSpPr>
          <p:nvPr/>
        </p:nvCxnSpPr>
        <p:spPr bwMode="auto">
          <a:xfrm rot="10800000" flipV="1">
            <a:off x="5715000" y="2133600"/>
            <a:ext cx="13716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E19CB27D-2705-C442-B128-C460633BD58B}"/>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EB533EE-EF8A-FA42-B656-2D566B381346}"/>
              </a:ext>
            </a:extLst>
          </p:cNvPr>
          <p:cNvSpPr>
            <a:spLocks noGrp="1" noChangeArrowheads="1"/>
          </p:cNvSpPr>
          <p:nvPr>
            <p:ph type="title"/>
          </p:nvPr>
        </p:nvSpPr>
        <p:spPr>
          <a:xfrm>
            <a:off x="762000" y="304800"/>
            <a:ext cx="77724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defRPr/>
            </a:pPr>
            <a:r>
              <a:rPr lang="en-US" sz="36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Equations describing Enzyme Kinetics</a:t>
            </a:r>
          </a:p>
        </p:txBody>
      </p:sp>
      <p:sp>
        <p:nvSpPr>
          <p:cNvPr id="37890" name="Rectangle 3">
            <a:extLst>
              <a:ext uri="{FF2B5EF4-FFF2-40B4-BE49-F238E27FC236}">
                <a16:creationId xmlns:a16="http://schemas.microsoft.com/office/drawing/2014/main" id="{10F8C31E-430A-4D47-9EEC-C4014D23D727}"/>
              </a:ext>
            </a:extLst>
          </p:cNvPr>
          <p:cNvSpPr>
            <a:spLocks noGrp="1" noChangeArrowheads="1"/>
          </p:cNvSpPr>
          <p:nvPr>
            <p:ph type="body" idx="1"/>
          </p:nvPr>
        </p:nvSpPr>
        <p:spPr>
          <a:xfrm>
            <a:off x="609600" y="2133600"/>
            <a:ext cx="7772400" cy="4114800"/>
          </a:xfrm>
        </p:spPr>
        <p:txBody>
          <a:bodyPr/>
          <a:lstStyle/>
          <a:p>
            <a:pPr eaLnBrk="1" hangingPunct="1"/>
            <a:r>
              <a:rPr lang="en-US" altLang="en-US">
                <a:latin typeface="Arial" panose="020B0604020202020204" pitchFamily="34" charset="0"/>
                <a:ea typeface="ＭＳ Ｐゴシック" panose="020B0600070205080204" pitchFamily="34" charset="-128"/>
              </a:rPr>
              <a:t>Start with a mechanistic model</a:t>
            </a:r>
          </a:p>
          <a:p>
            <a:pPr eaLnBrk="1" hangingPunct="1"/>
            <a:r>
              <a:rPr lang="en-US" altLang="en-US">
                <a:latin typeface="Arial" panose="020B0604020202020204" pitchFamily="34" charset="0"/>
                <a:ea typeface="ＭＳ Ｐゴシック" panose="020B0600070205080204" pitchFamily="34" charset="-128"/>
              </a:rPr>
              <a:t>Identify constraints and assumptions</a:t>
            </a:r>
          </a:p>
          <a:p>
            <a:pPr eaLnBrk="1" hangingPunct="1"/>
            <a:r>
              <a:rPr lang="en-US" altLang="en-US">
                <a:latin typeface="Arial" panose="020B0604020202020204" pitchFamily="34" charset="0"/>
                <a:ea typeface="ＭＳ Ｐゴシック" panose="020B0600070205080204" pitchFamily="34" charset="-128"/>
              </a:rPr>
              <a:t>Do the algebra ...</a:t>
            </a:r>
          </a:p>
          <a:p>
            <a:pPr eaLnBrk="1" hangingPunct="1"/>
            <a:r>
              <a:rPr lang="en-US" altLang="en-US">
                <a:latin typeface="Arial" panose="020B0604020202020204" pitchFamily="34" charset="0"/>
                <a:ea typeface="ＭＳ Ｐゴシック" panose="020B0600070205080204" pitchFamily="34" charset="-128"/>
              </a:rPr>
              <a:t>Solve for velocity (d[P]/dt)</a:t>
            </a:r>
          </a:p>
          <a:p>
            <a:pPr eaLnBrk="1" hangingPunct="1">
              <a:buFontTx/>
              <a:buNone/>
            </a:pPr>
            <a:endParaRPr lang="en-US" altLang="en-US">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D9C44F2E-4367-E442-950A-14F7FB2567CE}"/>
              </a:ext>
            </a:extLst>
          </p:cNvPr>
          <p:cNvSpPr>
            <a:spLocks noGrp="1"/>
          </p:cNvSpPr>
          <p:nvPr>
            <p:ph type="title"/>
          </p:nvPr>
        </p:nvSpPr>
        <p:spPr>
          <a:xfrm>
            <a:off x="685800" y="304800"/>
            <a:ext cx="7772400" cy="1143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defRPr/>
            </a:pP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pic>
        <p:nvPicPr>
          <p:cNvPr id="39938" name="Picture 4">
            <a:extLst>
              <a:ext uri="{FF2B5EF4-FFF2-40B4-BE49-F238E27FC236}">
                <a16:creationId xmlns:a16="http://schemas.microsoft.com/office/drawing/2014/main" id="{650F0FD0-0076-4941-8EC4-EBA59317DA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7640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a:extLst>
              <a:ext uri="{FF2B5EF4-FFF2-40B4-BE49-F238E27FC236}">
                <a16:creationId xmlns:a16="http://schemas.microsoft.com/office/drawing/2014/main" id="{2CDEF40E-657D-D544-9F1B-3A8DE8E5BD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a:extLst>
              <a:ext uri="{FF2B5EF4-FFF2-40B4-BE49-F238E27FC236}">
                <a16:creationId xmlns:a16="http://schemas.microsoft.com/office/drawing/2014/main" id="{99C58059-26F1-FB44-A5A4-61DC5AFA085B}"/>
              </a:ext>
            </a:extLst>
          </p:cNvPr>
          <p:cNvSpPr txBox="1">
            <a:spLocks noChangeArrowheads="1"/>
          </p:cNvSpPr>
          <p:nvPr/>
        </p:nvSpPr>
        <p:spPr bwMode="auto">
          <a:xfrm>
            <a:off x="3962400" y="1828800"/>
            <a:ext cx="533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800">
                <a:latin typeface="Arial" panose="020B0604020202020204" pitchFamily="34" charset="0"/>
              </a:rPr>
              <a:t>Simplest enzyme mechanism</a:t>
            </a:r>
            <a:endParaRPr lang="en-US" altLang="en-US" sz="2800">
              <a:latin typeface="Arial" panose="020B0604020202020204" pitchFamily="34" charset="0"/>
              <a:sym typeface="Symbol" pitchFamily="2" charset="2"/>
            </a:endParaRPr>
          </a:p>
          <a:p>
            <a:r>
              <a:rPr lang="en-US" altLang="en-US" sz="2800">
                <a:latin typeface="Arial" panose="020B0604020202020204" pitchFamily="34" charset="0"/>
                <a:sym typeface="Symbol" pitchFamily="2" charset="2"/>
              </a:rPr>
              <a:t>	</a:t>
            </a:r>
          </a:p>
          <a:p>
            <a:pPr>
              <a:buFontTx/>
              <a:buChar char="-"/>
            </a:pPr>
            <a:r>
              <a:rPr lang="en-US" altLang="en-US" sz="2800">
                <a:latin typeface="Arial" panose="020B0604020202020204" pitchFamily="34" charset="0"/>
                <a:sym typeface="Symbol" pitchFamily="2" charset="2"/>
              </a:rPr>
              <a:t> One reactant (S)</a:t>
            </a:r>
          </a:p>
          <a:p>
            <a:pPr>
              <a:buFontTx/>
              <a:buChar char="-"/>
            </a:pPr>
            <a:r>
              <a:rPr lang="en-US" altLang="en-US" sz="2800">
                <a:latin typeface="Arial" panose="020B0604020202020204" pitchFamily="34" charset="0"/>
                <a:sym typeface="Symbol" pitchFamily="2" charset="2"/>
              </a:rPr>
              <a:t> One intermediate (ES)</a:t>
            </a:r>
          </a:p>
          <a:p>
            <a:pPr>
              <a:buFontTx/>
              <a:buChar char="-"/>
            </a:pPr>
            <a:r>
              <a:rPr lang="en-US" altLang="en-US" sz="2800">
                <a:latin typeface="Arial" panose="020B0604020202020204" pitchFamily="34" charset="0"/>
                <a:sym typeface="Symbol" pitchFamily="2" charset="2"/>
              </a:rPr>
              <a:t> One product (P)</a:t>
            </a:r>
            <a:endParaRPr lang="en-US" altLang="en-US" sz="280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C5B716F-5C05-E144-81E9-0F4E6B6C7F74}"/>
              </a:ext>
            </a:extLst>
          </p:cNvPr>
          <p:cNvSpPr>
            <a:spLocks noGrp="1"/>
          </p:cNvSpPr>
          <p:nvPr>
            <p:ph type="title"/>
          </p:nvPr>
        </p:nvSpPr>
        <p:spPr>
          <a:xfrm>
            <a:off x="21931" y="-5638"/>
            <a:ext cx="4854869" cy="38663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pic>
        <p:nvPicPr>
          <p:cNvPr id="41986" name="Picture 4">
            <a:extLst>
              <a:ext uri="{FF2B5EF4-FFF2-40B4-BE49-F238E27FC236}">
                <a16:creationId xmlns:a16="http://schemas.microsoft.com/office/drawing/2014/main" id="{9F10B4D2-B496-3F48-AD61-65717EAD60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7640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5">
            <a:extLst>
              <a:ext uri="{FF2B5EF4-FFF2-40B4-BE49-F238E27FC236}">
                <a16:creationId xmlns:a16="http://schemas.microsoft.com/office/drawing/2014/main" id="{CBD6EF71-E9DF-9442-8DDF-406754F547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6">
            <a:extLst>
              <a:ext uri="{FF2B5EF4-FFF2-40B4-BE49-F238E27FC236}">
                <a16:creationId xmlns:a16="http://schemas.microsoft.com/office/drawing/2014/main" id="{8CE680C2-F8E0-2C45-94B1-1B1F5F125229}"/>
              </a:ext>
            </a:extLst>
          </p:cNvPr>
          <p:cNvSpPr>
            <a:spLocks noChangeArrowheads="1"/>
          </p:cNvSpPr>
          <p:nvPr/>
        </p:nvSpPr>
        <p:spPr bwMode="auto">
          <a:xfrm>
            <a:off x="3581400" y="381000"/>
            <a:ext cx="5257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First step: The enzyme (E) and the substrate (S) reversibly and quickly form a non-covalent ES complex (Michaelis Complex).</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Second step: The ES complex undergoes a chemical transformation and dissociates to give product (P) and enzyme (E).</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v=k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[ES]</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Many enzymatic reactions follow Michaelis–Menten kinetics, even though enzyme mechanisms are always more complicated than the Michaelis–Menten model.</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For real enzymatic reactions use </a:t>
            </a:r>
            <a:r>
              <a:rPr lang="en-US" altLang="en-US" dirty="0" err="1">
                <a:latin typeface="Arial" panose="020B0604020202020204" pitchFamily="34" charset="0"/>
                <a:cs typeface="Arial" panose="020B0604020202020204" pitchFamily="34" charset="0"/>
              </a:rPr>
              <a:t>k</a:t>
            </a:r>
            <a:r>
              <a:rPr lang="en-US" altLang="en-US" baseline="-25000" dirty="0" err="1">
                <a:latin typeface="Arial" panose="020B0604020202020204" pitchFamily="34" charset="0"/>
                <a:cs typeface="Arial" panose="020B0604020202020204" pitchFamily="34" charset="0"/>
              </a:rPr>
              <a:t>cat</a:t>
            </a:r>
            <a:r>
              <a:rPr lang="en-US" altLang="en-US" dirty="0">
                <a:latin typeface="Arial" panose="020B0604020202020204" pitchFamily="34" charset="0"/>
                <a:cs typeface="Arial" panose="020B0604020202020204" pitchFamily="34" charset="0"/>
              </a:rPr>
              <a:t> instead of k</a:t>
            </a:r>
            <a:r>
              <a:rPr lang="en-US" altLang="en-US" baseline="-25000" dirty="0">
                <a:latin typeface="Arial" panose="020B0604020202020204" pitchFamily="34" charset="0"/>
                <a:cs typeface="Arial" panose="020B0604020202020204" pitchFamily="34" charset="0"/>
              </a:rPr>
              <a:t>2</a:t>
            </a:r>
            <a:r>
              <a:rPr lang="en-US" altLang="en-US" baseline="30000" dirty="0">
                <a:latin typeface="Arial" panose="020B0604020202020204" pitchFamily="34" charset="0"/>
                <a:cs typeface="Arial" panose="020B060402020202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fig_12_00">
            <a:extLst>
              <a:ext uri="{FF2B5EF4-FFF2-40B4-BE49-F238E27FC236}">
                <a16:creationId xmlns:a16="http://schemas.microsoft.com/office/drawing/2014/main" id="{55132465-8090-EE4F-8F86-BAA9EF17D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5">
            <a:extLst>
              <a:ext uri="{FF2B5EF4-FFF2-40B4-BE49-F238E27FC236}">
                <a16:creationId xmlns:a16="http://schemas.microsoft.com/office/drawing/2014/main" id="{A584F142-B60D-A343-B46E-41E53C1411C3}"/>
              </a:ext>
            </a:extLst>
          </p:cNvPr>
          <p:cNvSpPr txBox="1">
            <a:spLocks noChangeArrowheads="1"/>
          </p:cNvSpPr>
          <p:nvPr/>
        </p:nvSpPr>
        <p:spPr bwMode="auto">
          <a:xfrm>
            <a:off x="457200" y="381000"/>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So good for you…</a:t>
            </a:r>
          </a:p>
        </p:txBody>
      </p:sp>
      <p:sp>
        <p:nvSpPr>
          <p:cNvPr id="16387" name="Rectangle 1">
            <a:extLst>
              <a:ext uri="{FF2B5EF4-FFF2-40B4-BE49-F238E27FC236}">
                <a16:creationId xmlns:a16="http://schemas.microsoft.com/office/drawing/2014/main" id="{BDCBFDB1-3B36-E648-8F69-B2AF881259A6}"/>
              </a:ext>
            </a:extLst>
          </p:cNvPr>
          <p:cNvSpPr>
            <a:spLocks noChangeArrowheads="1"/>
          </p:cNvSpPr>
          <p:nvPr/>
        </p:nvSpPr>
        <p:spPr bwMode="auto">
          <a:xfrm>
            <a:off x="0" y="4297363"/>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dirty="0">
                <a:latin typeface="Arial" panose="020B0604020202020204" pitchFamily="34" charset="0"/>
                <a:cs typeface="Arial" panose="020B0604020202020204" pitchFamily="34" charset="0"/>
              </a:rPr>
              <a:t>Many drugs are enzyme inhibitors.</a:t>
            </a: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Lipitor: HMG-CoA reductase, inhibits a liver enzyme that is important in biosynthesis of cholesterol (&gt;$100 billion total sales since 1996).</a:t>
            </a:r>
          </a:p>
          <a:p>
            <a:endParaRPr lang="en-US" altLang="en-US" sz="2000" dirty="0">
              <a:latin typeface="Arial" panose="020B0604020202020204" pitchFamily="34" charset="0"/>
              <a:cs typeface="Arial" panose="020B0604020202020204" pitchFamily="34" charset="0"/>
            </a:endParaRPr>
          </a:p>
          <a:p>
            <a:r>
              <a:rPr lang="en-US" altLang="en-US" sz="2000" dirty="0" err="1">
                <a:latin typeface="Arial" panose="020B0604020202020204" pitchFamily="34" charset="0"/>
                <a:cs typeface="Arial" panose="020B0604020202020204" pitchFamily="34" charset="0"/>
              </a:rPr>
              <a:t>Viread</a:t>
            </a:r>
            <a:r>
              <a:rPr lang="en-US" altLang="en-US" sz="2000" dirty="0">
                <a:latin typeface="Arial" panose="020B0604020202020204" pitchFamily="34" charset="0"/>
                <a:cs typeface="Arial" panose="020B0604020202020204" pitchFamily="34" charset="0"/>
              </a:rPr>
              <a:t> &amp; </a:t>
            </a:r>
            <a:r>
              <a:rPr lang="en-US" altLang="en-US" sz="2000" dirty="0" err="1">
                <a:latin typeface="Arial" panose="020B0604020202020204" pitchFamily="34" charset="0"/>
                <a:cs typeface="Arial" panose="020B0604020202020204" pitchFamily="34" charset="0"/>
              </a:rPr>
              <a:t>Emtriva</a:t>
            </a:r>
            <a:r>
              <a:rPr lang="en-US" altLang="en-US" sz="2000" dirty="0">
                <a:latin typeface="Arial" panose="020B0604020202020204" pitchFamily="34" charset="0"/>
                <a:cs typeface="Arial" panose="020B0604020202020204" pitchFamily="34" charset="0"/>
              </a:rPr>
              <a:t>: reverse transcriptase inhibitors, anti-retrovirus (HIV).</a:t>
            </a: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Saquinavir: protease inhibitor, anti-retrovirus (HIV).</a:t>
            </a: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E4D02CF2-4CAC-BF43-9148-F69D792668A8}"/>
              </a:ext>
            </a:extLst>
          </p:cNvPr>
          <p:cNvSpPr>
            <a:spLocks noGrp="1" noChangeArrowheads="1"/>
          </p:cNvSpPr>
          <p:nvPr>
            <p:ph type="title"/>
          </p:nvPr>
        </p:nvSpPr>
        <p:spPr>
          <a:xfrm>
            <a:off x="685800" y="762000"/>
            <a:ext cx="8001000" cy="990600"/>
          </a:xfrm>
        </p:spPr>
        <p:txBody>
          <a:bodyPr/>
          <a:lstStyle/>
          <a:p>
            <a:pPr eaLnBrk="1" hangingPunct="1"/>
            <a:r>
              <a:rPr lang="en-US" altLang="en-US" sz="3600">
                <a:latin typeface="Arial" panose="020B0604020202020204" pitchFamily="34" charset="0"/>
                <a:ea typeface="ＭＳ Ｐゴシック" panose="020B0600070205080204" pitchFamily="34" charset="-128"/>
                <a:cs typeface="Arial" panose="020B0604020202020204" pitchFamily="34" charset="0"/>
              </a:rPr>
              <a:t>The Enzyme-Substrate Complex (ES) </a:t>
            </a:r>
          </a:p>
        </p:txBody>
      </p:sp>
      <p:sp>
        <p:nvSpPr>
          <p:cNvPr id="145412" name="Rectangle 3">
            <a:extLst>
              <a:ext uri="{FF2B5EF4-FFF2-40B4-BE49-F238E27FC236}">
                <a16:creationId xmlns:a16="http://schemas.microsoft.com/office/drawing/2014/main" id="{EC6313C8-4FAC-AD47-878A-C3EED699E896}"/>
              </a:ext>
            </a:extLst>
          </p:cNvPr>
          <p:cNvSpPr>
            <a:spLocks noGrp="1" noChangeArrowheads="1"/>
          </p:cNvSpPr>
          <p:nvPr>
            <p:ph type="body" idx="1"/>
          </p:nvPr>
        </p:nvSpPr>
        <p:spPr>
          <a:xfrm>
            <a:off x="533400" y="2133600"/>
            <a:ext cx="8458200" cy="1524000"/>
          </a:xfrm>
        </p:spPr>
        <p:txBody>
          <a:bodyPr/>
          <a:lstStyle/>
          <a:p>
            <a:pPr eaLnBrk="1" hangingPunct="1">
              <a:defRPr/>
            </a:pPr>
            <a:r>
              <a:rPr lang="en-US" sz="2800" dirty="0">
                <a:latin typeface="Arial" charset="0"/>
                <a:ea typeface="+mn-ea"/>
                <a:cs typeface="+mn-cs"/>
              </a:rPr>
              <a:t>The enzyme binds non-covalently to the substrate 	to form a non-covalent ES complex</a:t>
            </a:r>
          </a:p>
          <a:p>
            <a:pPr lvl="1" eaLnBrk="1" hangingPunct="1">
              <a:defRPr/>
            </a:pPr>
            <a:r>
              <a:rPr lang="en-US" dirty="0">
                <a:solidFill>
                  <a:srgbClr val="000000"/>
                </a:solidFill>
                <a:latin typeface="Arial" charset="0"/>
              </a:rPr>
              <a:t>the ES complex is known as the </a:t>
            </a:r>
            <a:r>
              <a:rPr lang="en-US" dirty="0" err="1">
                <a:solidFill>
                  <a:srgbClr val="000000"/>
                </a:solidFill>
                <a:latin typeface="Arial" charset="0"/>
              </a:rPr>
              <a:t>Michaelis</a:t>
            </a:r>
            <a:r>
              <a:rPr lang="en-US" dirty="0">
                <a:solidFill>
                  <a:srgbClr val="000000"/>
                </a:solidFill>
                <a:latin typeface="Arial" charset="0"/>
              </a:rPr>
              <a:t> complex.</a:t>
            </a:r>
          </a:p>
          <a:p>
            <a:pPr marL="860425" lvl="1" indent="-347663" eaLnBrk="1" hangingPunct="1">
              <a:defRPr/>
            </a:pPr>
            <a:r>
              <a:rPr lang="en-US" dirty="0">
                <a:latin typeface="Arial" charset="0"/>
              </a:rPr>
              <a:t>A </a:t>
            </a:r>
            <a:r>
              <a:rPr lang="en-US" dirty="0" err="1">
                <a:latin typeface="Arial" charset="0"/>
              </a:rPr>
              <a:t>Michaelis</a:t>
            </a:r>
            <a:r>
              <a:rPr lang="en-US" dirty="0">
                <a:latin typeface="Arial" charset="0"/>
              </a:rPr>
              <a:t> complex is stabilized by molecular interactions (non-covalent interactions).</a:t>
            </a:r>
          </a:p>
          <a:p>
            <a:pPr marL="860425" lvl="1" indent="-347663" eaLnBrk="1" hangingPunct="1">
              <a:defRPr/>
            </a:pPr>
            <a:r>
              <a:rPr lang="en-US" dirty="0">
                <a:latin typeface="Arial" charset="0"/>
              </a:rPr>
              <a:t>Michaelis complexes form quickly and dissociate quickly.</a:t>
            </a:r>
          </a:p>
        </p:txBody>
      </p:sp>
      <p:sp>
        <p:nvSpPr>
          <p:cNvPr id="4" name="Title 1">
            <a:extLst>
              <a:ext uri="{FF2B5EF4-FFF2-40B4-BE49-F238E27FC236}">
                <a16:creationId xmlns:a16="http://schemas.microsoft.com/office/drawing/2014/main" id="{A199B4F1-393E-E04F-959D-30EE6E651396}"/>
              </a:ext>
            </a:extLst>
          </p:cNvPr>
          <p:cNvSpPr txBox="1">
            <a:spLocks/>
          </p:cNvSpPr>
          <p:nvPr/>
        </p:nvSpPr>
        <p:spPr bwMode="auto">
          <a:xfrm>
            <a:off x="21931" y="-5638"/>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 Kinetics</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910AE83B-2B93-7949-9720-1CFF9148619F}"/>
              </a:ext>
            </a:extLst>
          </p:cNvPr>
          <p:cNvSpPr>
            <a:spLocks noGrp="1"/>
          </p:cNvSpPr>
          <p:nvPr>
            <p:ph type="title"/>
          </p:nvPr>
        </p:nvSpPr>
        <p:spPr>
          <a:xfrm>
            <a:off x="434975" y="1143000"/>
            <a:ext cx="7772400" cy="1143000"/>
          </a:xfrm>
        </p:spPr>
        <p:txBody>
          <a:bodyPr/>
          <a:lstStyle/>
          <a:p>
            <a:pPr eaLnBrk="1" hangingPunct="1"/>
            <a:r>
              <a:rPr lang="en-US" altLang="en-US">
                <a:latin typeface="Arial" panose="020B0604020202020204" pitchFamily="34" charset="0"/>
                <a:ea typeface="ＭＳ Ｐゴシック" panose="020B0600070205080204" pitchFamily="34" charset="-128"/>
              </a:rPr>
              <a:t>E + S </a:t>
            </a:r>
            <a:r>
              <a:rPr lang="en-US" altLang="en-US" baseline="32000">
                <a:latin typeface="Arial" panose="020B0604020202020204" pitchFamily="34" charset="0"/>
                <a:ea typeface="ＭＳ Ｐゴシック" panose="020B0600070205080204" pitchFamily="34" charset="-128"/>
                <a:sym typeface="Symbol" pitchFamily="2" charset="2"/>
              </a:rPr>
              <a:t> </a:t>
            </a:r>
            <a:r>
              <a:rPr lang="en-US" altLang="en-US">
                <a:latin typeface="Arial" panose="020B0604020202020204" pitchFamily="34" charset="0"/>
                <a:ea typeface="ＭＳ Ｐゴシック" panose="020B0600070205080204" pitchFamily="34" charset="-128"/>
                <a:sym typeface="Symbol" pitchFamily="2" charset="2"/>
              </a:rPr>
              <a:t>ES  E + P</a:t>
            </a:r>
            <a:endParaRPr lang="en-US" altLang="en-US" b="1">
              <a:ea typeface="ＭＳ Ｐゴシック" panose="020B0600070205080204" pitchFamily="34" charset="-128"/>
            </a:endParaRPr>
          </a:p>
        </p:txBody>
      </p:sp>
      <p:sp>
        <p:nvSpPr>
          <p:cNvPr id="46082" name="Content Placeholder 2">
            <a:extLst>
              <a:ext uri="{FF2B5EF4-FFF2-40B4-BE49-F238E27FC236}">
                <a16:creationId xmlns:a16="http://schemas.microsoft.com/office/drawing/2014/main" id="{790EEC1D-0C3D-D448-B1A9-E311A9C17AF8}"/>
              </a:ext>
            </a:extLst>
          </p:cNvPr>
          <p:cNvSpPr>
            <a:spLocks noGrp="1"/>
          </p:cNvSpPr>
          <p:nvPr>
            <p:ph idx="1"/>
          </p:nvPr>
        </p:nvSpPr>
        <p:spPr>
          <a:xfrm>
            <a:off x="282575" y="4267200"/>
            <a:ext cx="8686800" cy="3352800"/>
          </a:xfrm>
        </p:spPr>
        <p:txBody>
          <a:bodyPr/>
          <a:lstStyle/>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The enzyme is either free ([E]) or bound ([ES]): [E</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o</a:t>
            </a:r>
            <a:r>
              <a:rPr lang="en-US" altLang="en-US" sz="2000">
                <a:latin typeface="Arial" panose="020B0604020202020204" pitchFamily="34" charset="0"/>
                <a:ea typeface="ＭＳ Ｐゴシック" panose="020B0600070205080204" pitchFamily="34" charset="-128"/>
                <a:cs typeface="Arial" panose="020B0604020202020204" pitchFamily="34" charset="0"/>
              </a:rPr>
              <a:t>] = [ES] + [E].</a:t>
            </a: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At sufficiently high [S] all of the enzyme is tied up as ES (i.e., [E</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o</a:t>
            </a:r>
            <a:r>
              <a:rPr lang="en-US" altLang="en-US" sz="2000">
                <a:latin typeface="Arial" panose="020B0604020202020204" pitchFamily="34" charset="0"/>
                <a:ea typeface="ＭＳ Ｐゴシック" panose="020B0600070205080204" pitchFamily="34" charset="-128"/>
                <a:cs typeface="Arial" panose="020B0604020202020204" pitchFamily="34" charset="0"/>
              </a:rPr>
              <a:t>] ≈ [ES], according to Le Chatelier's Principle)</a:t>
            </a: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At high [S] the enzyme is working at full capacity (v=v</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max</a:t>
            </a:r>
            <a:r>
              <a:rPr lang="en-US" altLang="en-US" sz="200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The full capacity velocity is determined only by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 </a:t>
            </a:r>
            <a:r>
              <a:rPr lang="en-US" altLang="en-US" sz="2000">
                <a:latin typeface="Arial" panose="020B0604020202020204" pitchFamily="34" charset="0"/>
                <a:ea typeface="ＭＳ Ｐゴシック" panose="020B0600070205080204" pitchFamily="34" charset="-128"/>
                <a:cs typeface="Arial" panose="020B0604020202020204" pitchFamily="34" charset="0"/>
              </a:rPr>
              <a:t>and [E</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o</a:t>
            </a:r>
            <a:r>
              <a:rPr lang="en-US" altLang="en-US" sz="200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 = turnover #: number of moles of substrate produced per time per enzyme active site.</a:t>
            </a:r>
          </a:p>
          <a:p>
            <a:pPr eaLnBrk="1" hangingPunct="1"/>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p:txBody>
      </p:sp>
      <p:sp>
        <p:nvSpPr>
          <p:cNvPr id="46083" name="Rectangle 5">
            <a:extLst>
              <a:ext uri="{FF2B5EF4-FFF2-40B4-BE49-F238E27FC236}">
                <a16:creationId xmlns:a16="http://schemas.microsoft.com/office/drawing/2014/main" id="{E539B675-D325-484D-8BF1-0A0AB4EC0EF6}"/>
              </a:ext>
            </a:extLst>
          </p:cNvPr>
          <p:cNvSpPr>
            <a:spLocks noChangeArrowheads="1"/>
          </p:cNvSpPr>
          <p:nvPr/>
        </p:nvSpPr>
        <p:spPr bwMode="auto">
          <a:xfrm>
            <a:off x="3254375" y="1404938"/>
            <a:ext cx="522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000" baseline="-25000">
                <a:sym typeface="Symbol" pitchFamily="2" charset="2"/>
              </a:rPr>
              <a:t></a:t>
            </a:r>
          </a:p>
        </p:txBody>
      </p:sp>
      <p:sp>
        <p:nvSpPr>
          <p:cNvPr id="46084" name="Rectangle 5">
            <a:extLst>
              <a:ext uri="{FF2B5EF4-FFF2-40B4-BE49-F238E27FC236}">
                <a16:creationId xmlns:a16="http://schemas.microsoft.com/office/drawing/2014/main" id="{64A037D2-E62D-C842-9008-161656DD53CE}"/>
              </a:ext>
            </a:extLst>
          </p:cNvPr>
          <p:cNvSpPr>
            <a:spLocks noChangeArrowheads="1"/>
          </p:cNvSpPr>
          <p:nvPr/>
        </p:nvSpPr>
        <p:spPr bwMode="auto">
          <a:xfrm>
            <a:off x="4625975" y="1295400"/>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a:latin typeface="Arial" panose="020B0604020202020204" pitchFamily="34" charset="0"/>
                <a:cs typeface="Arial" panose="020B0604020202020204" pitchFamily="34" charset="0"/>
              </a:rPr>
              <a:t>k</a:t>
            </a:r>
            <a:r>
              <a:rPr lang="en-US" altLang="en-US" sz="2000" b="1" baseline="-25000">
                <a:latin typeface="Arial" panose="020B0604020202020204" pitchFamily="34" charset="0"/>
                <a:cs typeface="Arial" panose="020B0604020202020204" pitchFamily="34" charset="0"/>
              </a:rPr>
              <a:t>cat</a:t>
            </a:r>
            <a:r>
              <a:rPr lang="en-US" altLang="en-US" sz="2000" b="1">
                <a:latin typeface="Arial" panose="020B0604020202020204" pitchFamily="34" charset="0"/>
                <a:cs typeface="Arial" panose="020B0604020202020204" pitchFamily="34" charset="0"/>
              </a:rPr>
              <a:t> </a:t>
            </a:r>
            <a:endParaRPr lang="en-US" altLang="en-US" sz="2000">
              <a:cs typeface="Arial" panose="020B0604020202020204" pitchFamily="34" charset="0"/>
            </a:endParaRPr>
          </a:p>
        </p:txBody>
      </p:sp>
      <p:graphicFrame>
        <p:nvGraphicFramePr>
          <p:cNvPr id="46085" name="Object 2">
            <a:extLst>
              <a:ext uri="{FF2B5EF4-FFF2-40B4-BE49-F238E27FC236}">
                <a16:creationId xmlns:a16="http://schemas.microsoft.com/office/drawing/2014/main" id="{62505CE1-6E79-F04C-B950-F166B51B89CC}"/>
              </a:ext>
            </a:extLst>
          </p:cNvPr>
          <p:cNvGraphicFramePr>
            <a:graphicFrameLocks noChangeAspect="1"/>
          </p:cNvGraphicFramePr>
          <p:nvPr/>
        </p:nvGraphicFramePr>
        <p:xfrm>
          <a:off x="2492375" y="2286000"/>
          <a:ext cx="3941763" cy="1989138"/>
        </p:xfrm>
        <a:graphic>
          <a:graphicData uri="http://schemas.openxmlformats.org/presentationml/2006/ole">
            <mc:AlternateContent xmlns:mc="http://schemas.openxmlformats.org/markup-compatibility/2006">
              <mc:Choice xmlns:v="urn:schemas-microsoft-com:vml" Requires="v">
                <p:oleObj spid="_x0000_s46098" name="Equation" r:id="rId4" imgW="2044700" imgH="1028700" progId="Equation.3">
                  <p:embed/>
                </p:oleObj>
              </mc:Choice>
              <mc:Fallback>
                <p:oleObj name="Equation" r:id="rId4" imgW="2044700" imgH="1028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375" y="2286000"/>
                        <a:ext cx="394176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086" name="TextBox 1">
            <a:extLst>
              <a:ext uri="{FF2B5EF4-FFF2-40B4-BE49-F238E27FC236}">
                <a16:creationId xmlns:a16="http://schemas.microsoft.com/office/drawing/2014/main" id="{7BF17ACB-3F78-C946-924A-2B82E93A3DDD}"/>
              </a:ext>
            </a:extLst>
          </p:cNvPr>
          <p:cNvSpPr txBox="1">
            <a:spLocks noChangeArrowheads="1"/>
          </p:cNvSpPr>
          <p:nvPr/>
        </p:nvSpPr>
        <p:spPr bwMode="auto">
          <a:xfrm>
            <a:off x="53975" y="457200"/>
            <a:ext cx="5932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3600">
                <a:latin typeface="Arial" panose="020B0604020202020204" pitchFamily="34" charset="0"/>
                <a:cs typeface="Arial" panose="020B0604020202020204" pitchFamily="34" charset="0"/>
              </a:rPr>
              <a:t>k</a:t>
            </a:r>
            <a:r>
              <a:rPr lang="en-US" altLang="en-US" sz="3600" baseline="-25000">
                <a:latin typeface="Arial" panose="020B0604020202020204" pitchFamily="34" charset="0"/>
                <a:cs typeface="Arial" panose="020B0604020202020204" pitchFamily="34" charset="0"/>
              </a:rPr>
              <a:t>cat</a:t>
            </a:r>
            <a:r>
              <a:rPr lang="en-US" altLang="en-US" sz="3600">
                <a:latin typeface="Arial" panose="020B0604020202020204" pitchFamily="34" charset="0"/>
                <a:cs typeface="Arial" panose="020B0604020202020204" pitchFamily="34" charset="0"/>
              </a:rPr>
              <a:t> and the reaction velocity</a:t>
            </a:r>
          </a:p>
        </p:txBody>
      </p:sp>
      <p:sp>
        <p:nvSpPr>
          <p:cNvPr id="8" name="Title 1">
            <a:extLst>
              <a:ext uri="{FF2B5EF4-FFF2-40B4-BE49-F238E27FC236}">
                <a16:creationId xmlns:a16="http://schemas.microsoft.com/office/drawing/2014/main" id="{80E233AC-1996-A748-9C5D-8538DDE71AF8}"/>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24295ED-8D1F-4942-B67B-0581AEE85143}"/>
              </a:ext>
            </a:extLst>
          </p:cNvPr>
          <p:cNvSpPr>
            <a:spLocks noGrp="1"/>
          </p:cNvSpPr>
          <p:nvPr>
            <p:ph type="title"/>
          </p:nvPr>
        </p:nvSpPr>
        <p:spPr>
          <a:xfrm>
            <a:off x="685800" y="914400"/>
            <a:ext cx="7772400" cy="1143000"/>
          </a:xfrm>
        </p:spPr>
        <p:txBody>
          <a:bodyPr/>
          <a:lstStyle/>
          <a:p>
            <a:pPr eaLnBrk="1" hangingPunct="1"/>
            <a:r>
              <a:rPr lang="en-US" altLang="en-US">
                <a:latin typeface="Arial" panose="020B0604020202020204" pitchFamily="34" charset="0"/>
                <a:ea typeface="ＭＳ Ｐゴシック" panose="020B0600070205080204" pitchFamily="34" charset="-128"/>
              </a:rPr>
              <a:t>E + S </a:t>
            </a:r>
            <a:r>
              <a:rPr lang="en-US" altLang="en-US" baseline="32000">
                <a:latin typeface="Arial" panose="020B0604020202020204" pitchFamily="34" charset="0"/>
                <a:ea typeface="ＭＳ Ｐゴシック" panose="020B0600070205080204" pitchFamily="34" charset="-128"/>
                <a:sym typeface="Symbol" pitchFamily="2" charset="2"/>
              </a:rPr>
              <a:t> </a:t>
            </a:r>
            <a:r>
              <a:rPr lang="en-US" altLang="en-US">
                <a:latin typeface="Arial" panose="020B0604020202020204" pitchFamily="34" charset="0"/>
                <a:ea typeface="ＭＳ Ｐゴシック" panose="020B0600070205080204" pitchFamily="34" charset="-128"/>
                <a:sym typeface="Symbol" pitchFamily="2" charset="2"/>
              </a:rPr>
              <a:t>ES  E + P</a:t>
            </a:r>
            <a:endParaRPr lang="en-US" altLang="en-US" b="1">
              <a:ea typeface="ＭＳ Ｐゴシック" panose="020B0600070205080204" pitchFamily="34" charset="-128"/>
            </a:endParaRPr>
          </a:p>
        </p:txBody>
      </p:sp>
      <p:sp>
        <p:nvSpPr>
          <p:cNvPr id="48130" name="Content Placeholder 2">
            <a:extLst>
              <a:ext uri="{FF2B5EF4-FFF2-40B4-BE49-F238E27FC236}">
                <a16:creationId xmlns:a16="http://schemas.microsoft.com/office/drawing/2014/main" id="{3D3F5424-5DE3-C54B-88BA-F8C080989973}"/>
              </a:ext>
            </a:extLst>
          </p:cNvPr>
          <p:cNvSpPr>
            <a:spLocks noGrp="1"/>
          </p:cNvSpPr>
          <p:nvPr>
            <p:ph idx="1"/>
          </p:nvPr>
        </p:nvSpPr>
        <p:spPr>
          <a:xfrm>
            <a:off x="228600" y="2286000"/>
            <a:ext cx="8915400" cy="4114800"/>
          </a:xfrm>
        </p:spPr>
        <p:txBody>
          <a:bodyPr/>
          <a:lstStyle/>
          <a:p>
            <a:pPr eaLnBrk="1" hangingPunct="1"/>
            <a:r>
              <a:rPr lang="en-US" altLang="en-US" sz="2800">
                <a:latin typeface="Arial" panose="020B0604020202020204" pitchFamily="34" charset="0"/>
                <a:ea typeface="ＭＳ Ｐゴシック" panose="020B0600070205080204" pitchFamily="34" charset="-128"/>
                <a:cs typeface="Arial" panose="020B0604020202020204" pitchFamily="34" charset="0"/>
              </a:rPr>
              <a:t>For any enzyme it is possible (pretty easy) to determine k</a:t>
            </a:r>
            <a:r>
              <a:rPr lang="en-US" altLang="en-US" sz="28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800">
                <a:latin typeface="Arial" panose="020B0604020202020204" pitchFamily="34" charset="0"/>
                <a:ea typeface="ＭＳ Ｐゴシック" panose="020B0600070205080204" pitchFamily="34" charset="-128"/>
                <a:cs typeface="Arial" panose="020B0604020202020204" pitchFamily="34" charset="0"/>
              </a:rPr>
              <a:t>. </a:t>
            </a:r>
            <a:br>
              <a:rPr lang="en-US" altLang="en-US" sz="2800">
                <a:latin typeface="Arial" panose="020B0604020202020204" pitchFamily="34" charset="0"/>
                <a:ea typeface="ＭＳ Ｐゴシック" panose="020B0600070205080204" pitchFamily="34" charset="-128"/>
                <a:cs typeface="Arial" panose="020B0604020202020204" pitchFamily="34" charset="0"/>
              </a:rPr>
            </a:br>
            <a:endParaRPr lang="en-US" altLang="en-US" sz="280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800">
                <a:latin typeface="Arial" panose="020B0604020202020204" pitchFamily="34" charset="0"/>
                <a:ea typeface="ＭＳ Ｐゴシック" panose="020B0600070205080204" pitchFamily="34" charset="-128"/>
                <a:cs typeface="Arial" panose="020B0604020202020204" pitchFamily="34" charset="0"/>
              </a:rPr>
              <a:t>To understand and compare enzymes we need to know how well the enzyme binds to S (i.e, what happens in the first part of the reaction.) k</a:t>
            </a:r>
            <a:r>
              <a:rPr lang="en-US" altLang="en-US" sz="28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800">
                <a:latin typeface="Arial" panose="020B0604020202020204" pitchFamily="34" charset="0"/>
                <a:ea typeface="ＭＳ Ｐゴシック" panose="020B0600070205080204" pitchFamily="34" charset="-128"/>
                <a:cs typeface="Arial" panose="020B0604020202020204" pitchFamily="34" charset="0"/>
              </a:rPr>
              <a:t> does not tell us anything about how well the enzyme binds to the substrate.</a:t>
            </a:r>
          </a:p>
          <a:p>
            <a:pPr eaLnBrk="1" hangingPunct="1"/>
            <a:r>
              <a:rPr lang="en-US" altLang="en-US" sz="2800">
                <a:latin typeface="Arial" panose="020B0604020202020204" pitchFamily="34" charset="0"/>
                <a:ea typeface="ＭＳ Ｐゴシック" panose="020B0600070205080204" pitchFamily="34" charset="-128"/>
                <a:cs typeface="Arial" panose="020B0604020202020204" pitchFamily="34" charset="0"/>
              </a:rPr>
              <a:t>so, … (turn the page and learn about K</a:t>
            </a:r>
            <a:r>
              <a:rPr lang="en-US" altLang="en-US" sz="2800" baseline="-25000">
                <a:latin typeface="Arial" panose="020B0604020202020204" pitchFamily="34" charset="0"/>
                <a:ea typeface="ＭＳ Ｐゴシック" panose="020B0600070205080204" pitchFamily="34" charset="-128"/>
                <a:cs typeface="Arial" panose="020B0604020202020204" pitchFamily="34" charset="0"/>
              </a:rPr>
              <a:t>D</a:t>
            </a:r>
            <a:r>
              <a:rPr lang="en-US" altLang="en-US" sz="2800">
                <a:latin typeface="Arial" panose="020B0604020202020204" pitchFamily="34" charset="0"/>
                <a:ea typeface="ＭＳ Ｐゴシック" panose="020B0600070205080204" pitchFamily="34" charset="-128"/>
                <a:cs typeface="Arial" panose="020B0604020202020204" pitchFamily="34" charset="0"/>
              </a:rPr>
              <a:t> and K</a:t>
            </a:r>
            <a:r>
              <a:rPr lang="en-US" altLang="en-US" sz="2800" baseline="-25000">
                <a:latin typeface="Arial" panose="020B0604020202020204" pitchFamily="34" charset="0"/>
                <a:ea typeface="ＭＳ Ｐゴシック" panose="020B0600070205080204" pitchFamily="34" charset="-128"/>
                <a:cs typeface="Arial" panose="020B0604020202020204" pitchFamily="34" charset="0"/>
              </a:rPr>
              <a:t>M</a:t>
            </a:r>
            <a:r>
              <a:rPr lang="en-US" altLang="en-US" sz="2800">
                <a:latin typeface="Arial" panose="020B0604020202020204" pitchFamily="34" charset="0"/>
                <a:ea typeface="ＭＳ Ｐゴシック" panose="020B0600070205080204" pitchFamily="34" charset="-128"/>
                <a:cs typeface="Arial" panose="020B0604020202020204" pitchFamily="34" charset="0"/>
              </a:rPr>
              <a:t>). </a:t>
            </a:r>
          </a:p>
        </p:txBody>
      </p:sp>
      <p:sp>
        <p:nvSpPr>
          <p:cNvPr id="48131" name="Rectangle 5">
            <a:extLst>
              <a:ext uri="{FF2B5EF4-FFF2-40B4-BE49-F238E27FC236}">
                <a16:creationId xmlns:a16="http://schemas.microsoft.com/office/drawing/2014/main" id="{E83578DA-B88D-0A4B-A4A9-A15F99FAB313}"/>
              </a:ext>
            </a:extLst>
          </p:cNvPr>
          <p:cNvSpPr>
            <a:spLocks noChangeArrowheads="1"/>
          </p:cNvSpPr>
          <p:nvPr/>
        </p:nvSpPr>
        <p:spPr bwMode="auto">
          <a:xfrm>
            <a:off x="3505200" y="1295400"/>
            <a:ext cx="555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400" baseline="-25000">
                <a:sym typeface="Symbol" pitchFamily="2" charset="2"/>
              </a:rPr>
              <a:t></a:t>
            </a:r>
          </a:p>
        </p:txBody>
      </p:sp>
      <p:sp>
        <p:nvSpPr>
          <p:cNvPr id="48132" name="Rectangle 5">
            <a:extLst>
              <a:ext uri="{FF2B5EF4-FFF2-40B4-BE49-F238E27FC236}">
                <a16:creationId xmlns:a16="http://schemas.microsoft.com/office/drawing/2014/main" id="{4CE77D29-FC0A-A041-8177-D61A8F550E1B}"/>
              </a:ext>
            </a:extLst>
          </p:cNvPr>
          <p:cNvSpPr>
            <a:spLocks noChangeArrowheads="1"/>
          </p:cNvSpPr>
          <p:nvPr/>
        </p:nvSpPr>
        <p:spPr bwMode="auto">
          <a:xfrm>
            <a:off x="4876800" y="1066800"/>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a:latin typeface="Arial" panose="020B0604020202020204" pitchFamily="34" charset="0"/>
                <a:cs typeface="Arial" panose="020B0604020202020204" pitchFamily="34" charset="0"/>
              </a:rPr>
              <a:t>k</a:t>
            </a:r>
            <a:r>
              <a:rPr lang="en-US" altLang="en-US" sz="2000" b="1" baseline="-25000">
                <a:latin typeface="Arial" panose="020B0604020202020204" pitchFamily="34" charset="0"/>
                <a:cs typeface="Arial" panose="020B0604020202020204" pitchFamily="34" charset="0"/>
              </a:rPr>
              <a:t>cat</a:t>
            </a:r>
            <a:r>
              <a:rPr lang="en-US" altLang="en-US" sz="2000" b="1">
                <a:latin typeface="Arial" panose="020B0604020202020204" pitchFamily="34" charset="0"/>
                <a:cs typeface="Arial" panose="020B0604020202020204" pitchFamily="34" charset="0"/>
              </a:rPr>
              <a:t> </a:t>
            </a:r>
            <a:endParaRPr lang="en-US" altLang="en-US" sz="2000">
              <a:cs typeface="Arial" panose="020B0604020202020204" pitchFamily="34" charset="0"/>
            </a:endParaRPr>
          </a:p>
        </p:txBody>
      </p:sp>
      <p:sp>
        <p:nvSpPr>
          <p:cNvPr id="6" name="Title 1">
            <a:extLst>
              <a:ext uri="{FF2B5EF4-FFF2-40B4-BE49-F238E27FC236}">
                <a16:creationId xmlns:a16="http://schemas.microsoft.com/office/drawing/2014/main" id="{FAF7999D-C2A8-9343-BE22-E8725F50E5FE}"/>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4327CF32-FE9E-DF42-9CF3-1EA67AF82150}"/>
              </a:ext>
            </a:extLst>
          </p:cNvPr>
          <p:cNvSpPr>
            <a:spLocks noGrp="1"/>
          </p:cNvSpPr>
          <p:nvPr>
            <p:ph type="title"/>
          </p:nvPr>
        </p:nvSpPr>
        <p:spPr>
          <a:xfrm>
            <a:off x="5029200" y="-152400"/>
            <a:ext cx="3657600" cy="1143000"/>
          </a:xfrm>
        </p:spPr>
        <p:txBody>
          <a:bodyPr/>
          <a:lstStyle/>
          <a:p>
            <a:pPr algn="l" eaLnBrk="1" hangingPunct="1"/>
            <a:r>
              <a:rPr lang="en-US" altLang="en-US" sz="3600">
                <a:latin typeface="Arial" panose="020B0604020202020204" pitchFamily="34" charset="0"/>
                <a:ea typeface="ＭＳ Ｐゴシック" panose="020B0600070205080204" pitchFamily="34" charset="-128"/>
                <a:cs typeface="Arial" panose="020B0604020202020204" pitchFamily="34" charset="0"/>
              </a:rPr>
              <a:t>Assumptions</a:t>
            </a:r>
          </a:p>
        </p:txBody>
      </p:sp>
      <p:pic>
        <p:nvPicPr>
          <p:cNvPr id="50178" name="Picture 4">
            <a:extLst>
              <a:ext uri="{FF2B5EF4-FFF2-40B4-BE49-F238E27FC236}">
                <a16:creationId xmlns:a16="http://schemas.microsoft.com/office/drawing/2014/main" id="{FAF3D527-B973-1947-8F2A-3083267818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98120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5">
            <a:extLst>
              <a:ext uri="{FF2B5EF4-FFF2-40B4-BE49-F238E27FC236}">
                <a16:creationId xmlns:a16="http://schemas.microsoft.com/office/drawing/2014/main" id="{78DCE57C-21BB-1648-B1FD-2FCC95D095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400" y="30480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6">
            <a:extLst>
              <a:ext uri="{FF2B5EF4-FFF2-40B4-BE49-F238E27FC236}">
                <a16:creationId xmlns:a16="http://schemas.microsoft.com/office/drawing/2014/main" id="{A65F7419-DE66-FB49-B3EA-CAE6DB7736C6}"/>
              </a:ext>
            </a:extLst>
          </p:cNvPr>
          <p:cNvSpPr>
            <a:spLocks noChangeArrowheads="1"/>
          </p:cNvSpPr>
          <p:nvPr/>
        </p:nvSpPr>
        <p:spPr bwMode="auto">
          <a:xfrm>
            <a:off x="3276600" y="685800"/>
            <a:ext cx="58674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&gt;&gt;k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(i.e., the first step is fast and is always at equilibrium). </a:t>
            </a:r>
            <a:endParaRPr lang="en-US" altLang="en-US" baseline="-25000" dirty="0">
              <a:latin typeface="Arial" panose="020B0604020202020204" pitchFamily="34" charset="0"/>
              <a:cs typeface="Arial" panose="020B0604020202020204" pitchFamily="34" charset="0"/>
            </a:endParaRP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d[ES]/dt ≈ 0 (i.e., the system is at steady state.)</a:t>
            </a: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There is a single reaction/dissociation step (i.e.,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k</a:t>
            </a:r>
            <a:r>
              <a:rPr lang="en-US" altLang="en-US" baseline="-25000" dirty="0" err="1">
                <a:latin typeface="Arial" panose="020B0604020202020204" pitchFamily="34" charset="0"/>
                <a:cs typeface="Arial" panose="020B0604020202020204" pitchFamily="34" charset="0"/>
              </a:rPr>
              <a:t>cat</a:t>
            </a:r>
            <a:r>
              <a:rPr lang="en-US" altLang="en-US" dirty="0">
                <a:latin typeface="Arial" panose="020B0604020202020204" pitchFamily="34" charset="0"/>
                <a:cs typeface="Arial" panose="020B0604020202020204" pitchFamily="34" charset="0"/>
              </a:rPr>
              <a:t>).</a:t>
            </a:r>
          </a:p>
          <a:p>
            <a:pPr>
              <a:buFont typeface="Arial" panose="020B0604020202020204" pitchFamily="34" charset="0"/>
              <a:buAutoNum type="arabicPeriod"/>
            </a:pPr>
            <a:r>
              <a:rPr lang="en-US" altLang="en-US" dirty="0" err="1">
                <a:latin typeface="Arial" panose="020B0604020202020204" pitchFamily="34" charset="0"/>
                <a:cs typeface="Arial" panose="020B0604020202020204" pitchFamily="34" charset="0"/>
              </a:rPr>
              <a:t>S</a:t>
            </a:r>
            <a:r>
              <a:rPr lang="en-US" altLang="en-US" baseline="-25000" dirty="0" err="1">
                <a:latin typeface="Arial" panose="020B0604020202020204" pitchFamily="34" charset="0"/>
                <a:cs typeface="Arial" panose="020B0604020202020204" pitchFamily="34" charset="0"/>
              </a:rPr>
              <a:t>Tot</a:t>
            </a:r>
            <a:r>
              <a:rPr lang="en-US" altLang="en-US" dirty="0">
                <a:latin typeface="Arial" panose="020B0604020202020204" pitchFamily="34" charset="0"/>
                <a:cs typeface="Arial" panose="020B0604020202020204" pitchFamily="34" charset="0"/>
              </a:rPr>
              <a:t> = [S] + [ES] ≈ [S] </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There is no back reaction of P to ES (i.e. [P] ≈ 0). This assumption allows us to ignore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We measure initial velocities, when [P] ≈ 0.</a:t>
            </a:r>
          </a:p>
          <a:p>
            <a:pPr>
              <a:buFont typeface="Arial" panose="020B0604020202020204" pitchFamily="34" charset="0"/>
              <a:buAutoNum type="arabicPeriod"/>
            </a:pPr>
            <a:endParaRPr lang="en-US" altLang="en-US" dirty="0">
              <a:latin typeface="Arial" panose="020B0604020202020204" pitchFamily="34" charset="0"/>
              <a:cs typeface="Arial" panose="020B0604020202020204" pitchFamily="34" charset="0"/>
            </a:endParaRPr>
          </a:p>
        </p:txBody>
      </p:sp>
      <p:graphicFrame>
        <p:nvGraphicFramePr>
          <p:cNvPr id="50181" name="Object 2">
            <a:extLst>
              <a:ext uri="{FF2B5EF4-FFF2-40B4-BE49-F238E27FC236}">
                <a16:creationId xmlns:a16="http://schemas.microsoft.com/office/drawing/2014/main" id="{92D801DA-CD4E-6046-9E67-5FA15E01D6CA}"/>
              </a:ext>
            </a:extLst>
          </p:cNvPr>
          <p:cNvGraphicFramePr>
            <a:graphicFrameLocks noChangeAspect="1"/>
          </p:cNvGraphicFramePr>
          <p:nvPr/>
        </p:nvGraphicFramePr>
        <p:xfrm>
          <a:off x="3733800" y="2286000"/>
          <a:ext cx="4064000" cy="1571625"/>
        </p:xfrm>
        <a:graphic>
          <a:graphicData uri="http://schemas.openxmlformats.org/presentationml/2006/ole">
            <mc:AlternateContent xmlns:mc="http://schemas.openxmlformats.org/markup-compatibility/2006">
              <mc:Choice xmlns:v="urn:schemas-microsoft-com:vml" Requires="v">
                <p:oleObj spid="_x0000_s50193" name="Equation" r:id="rId6" imgW="2108200" imgH="812800" progId="Equation.3">
                  <p:embed/>
                </p:oleObj>
              </mc:Choice>
              <mc:Fallback>
                <p:oleObj name="Equation" r:id="rId6" imgW="2108200" imgH="8128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286000"/>
                        <a:ext cx="40640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 name="Title 1">
            <a:extLst>
              <a:ext uri="{FF2B5EF4-FFF2-40B4-BE49-F238E27FC236}">
                <a16:creationId xmlns:a16="http://schemas.microsoft.com/office/drawing/2014/main" id="{51E150B5-0CEA-794B-975B-8656336A51CE}"/>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4" descr="Conc-time">
            <a:extLst>
              <a:ext uri="{FF2B5EF4-FFF2-40B4-BE49-F238E27FC236}">
                <a16:creationId xmlns:a16="http://schemas.microsoft.com/office/drawing/2014/main" id="{51026775-87B3-3C4E-BE73-526AA162B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219200"/>
            <a:ext cx="52578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6" name="Picture 3">
            <a:extLst>
              <a:ext uri="{FF2B5EF4-FFF2-40B4-BE49-F238E27FC236}">
                <a16:creationId xmlns:a16="http://schemas.microsoft.com/office/drawing/2014/main" id="{A8EE612C-DA00-E247-A1BB-7E41D31B50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7338" y="114935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4">
            <a:extLst>
              <a:ext uri="{FF2B5EF4-FFF2-40B4-BE49-F238E27FC236}">
                <a16:creationId xmlns:a16="http://schemas.microsoft.com/office/drawing/2014/main" id="{514677E0-3940-B54A-9209-66893BECAC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6788" y="10922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2F33D96-0F01-A84F-8370-B9E88D6E71C7}"/>
              </a:ext>
            </a:extLst>
          </p:cNvPr>
          <p:cNvSpPr/>
          <p:nvPr/>
        </p:nvSpPr>
        <p:spPr bwMode="auto">
          <a:xfrm>
            <a:off x="1182688" y="1898650"/>
            <a:ext cx="381000" cy="4572000"/>
          </a:xfrm>
          <a:prstGeom prst="rect">
            <a:avLst/>
          </a:prstGeom>
          <a:noFill/>
          <a:ln w="12700" cap="flat" cmpd="sng" algn="ctr">
            <a:solidFill>
              <a:schemeClr val="tx1">
                <a:alpha val="68000"/>
              </a:schemeClr>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defRPr/>
            </a:pPr>
            <a:endParaRPr lang="en-US">
              <a:solidFill>
                <a:schemeClr val="tx1"/>
              </a:solidFill>
            </a:endParaRPr>
          </a:p>
        </p:txBody>
      </p:sp>
      <p:sp>
        <p:nvSpPr>
          <p:cNvPr id="7" name="Title 1">
            <a:extLst>
              <a:ext uri="{FF2B5EF4-FFF2-40B4-BE49-F238E27FC236}">
                <a16:creationId xmlns:a16="http://schemas.microsoft.com/office/drawing/2014/main" id="{958E7665-7C24-4446-827A-4D7E80D3522C}"/>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52230" name="Rectangle 3">
            <a:extLst>
              <a:ext uri="{FF2B5EF4-FFF2-40B4-BE49-F238E27FC236}">
                <a16:creationId xmlns:a16="http://schemas.microsoft.com/office/drawing/2014/main" id="{7BFEF6EE-8065-4142-92A8-47EC33DD68DC}"/>
              </a:ext>
            </a:extLst>
          </p:cNvPr>
          <p:cNvSpPr>
            <a:spLocks noChangeArrowheads="1"/>
          </p:cNvSpPr>
          <p:nvPr/>
        </p:nvSpPr>
        <p:spPr bwMode="auto">
          <a:xfrm>
            <a:off x="4840288" y="2978150"/>
            <a:ext cx="42767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3000">
                <a:solidFill>
                  <a:schemeClr val="tx2"/>
                </a:solidFill>
                <a:latin typeface="Arial" panose="020B0604020202020204" pitchFamily="34" charset="0"/>
                <a:cs typeface="Arial" panose="020B0604020202020204" pitchFamily="34" charset="0"/>
              </a:rPr>
              <a:t>The time dependence of everything (in a </a:t>
            </a:r>
            <a:r>
              <a:rPr lang="en-US" altLang="en-US" sz="3000">
                <a:latin typeface="Arial" panose="020B0604020202020204" pitchFamily="34" charset="0"/>
                <a:cs typeface="Arial" panose="020B0604020202020204" pitchFamily="34" charset="0"/>
              </a:rPr>
              <a:t>Michaelis-Menten reaction)</a:t>
            </a:r>
            <a:endParaRPr lang="en-US" altLang="en-US" sz="3000">
              <a:solidFill>
                <a:schemeClr val="tx2"/>
              </a:solidFill>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4">
            <a:extLst>
              <a:ext uri="{FF2B5EF4-FFF2-40B4-BE49-F238E27FC236}">
                <a16:creationId xmlns:a16="http://schemas.microsoft.com/office/drawing/2014/main" id="{978190B8-C5AF-7044-BF5E-7F50D579A447}"/>
              </a:ext>
            </a:extLst>
          </p:cNvPr>
          <p:cNvSpPr txBox="1">
            <a:spLocks noChangeArrowheads="1"/>
          </p:cNvSpPr>
          <p:nvPr/>
        </p:nvSpPr>
        <p:spPr bwMode="auto">
          <a:xfrm>
            <a:off x="152400" y="1143000"/>
            <a:ext cx="92964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Now: we derive the Michaelis-Menten Equation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d[ES]/dt 	=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[E][S]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[ES] –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[ES]           (eq 12-14 VVP) </a:t>
            </a:r>
          </a:p>
          <a:p>
            <a:r>
              <a:rPr lang="en-US" altLang="en-US" dirty="0">
                <a:latin typeface="Arial" panose="020B0604020202020204" pitchFamily="34" charset="0"/>
                <a:cs typeface="Arial" panose="020B0604020202020204" pitchFamily="34" charset="0"/>
              </a:rPr>
              <a:t>		= 0    (steady state assumption, see previous graph)</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solve for [ES]    (do the algebra)</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[ES] = [E][S]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Define K</a:t>
            </a:r>
            <a:r>
              <a:rPr lang="en-US" altLang="en-US" baseline="-25000" dirty="0">
                <a:latin typeface="Arial" panose="020B0604020202020204" pitchFamily="34" charset="0"/>
                <a:cs typeface="Arial" panose="020B0604020202020204" pitchFamily="34" charset="0"/>
              </a:rPr>
              <a:t>M </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Michealis</a:t>
            </a:r>
            <a:r>
              <a:rPr lang="en-US" altLang="en-US" dirty="0">
                <a:latin typeface="Arial" panose="020B0604020202020204" pitchFamily="34" charset="0"/>
                <a:cs typeface="Arial" panose="020B0604020202020204" pitchFamily="34" charset="0"/>
              </a:rPr>
              <a:t> Constant)</a:t>
            </a:r>
          </a:p>
          <a:p>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M</a:t>
            </a:r>
            <a:r>
              <a:rPr lang="en-US" altLang="en-US" dirty="0">
                <a:latin typeface="Arial" panose="020B0604020202020204" pitchFamily="34" charset="0"/>
                <a:cs typeface="Arial" panose="020B0604020202020204" pitchFamily="34" charset="0"/>
              </a:rPr>
              <a:t> 	 =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=&gt; 		[ES] = [E][S]/K</a:t>
            </a:r>
            <a:r>
              <a:rPr lang="en-US" altLang="en-US" baseline="-25000" dirty="0">
                <a:latin typeface="Arial" panose="020B0604020202020204" pitchFamily="34" charset="0"/>
                <a:cs typeface="Arial" panose="020B0604020202020204" pitchFamily="34" charset="0"/>
              </a:rPr>
              <a:t>M</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rearrange to give K</a:t>
            </a:r>
            <a:r>
              <a:rPr lang="en-US" altLang="en-US" baseline="-25000" dirty="0">
                <a:latin typeface="Arial" panose="020B0604020202020204" pitchFamily="34" charset="0"/>
                <a:cs typeface="Arial" panose="020B0604020202020204" pitchFamily="34" charset="0"/>
              </a:rPr>
              <a:t>M</a:t>
            </a:r>
            <a:r>
              <a:rPr lang="en-US" altLang="en-US" dirty="0">
                <a:latin typeface="Arial" panose="020B0604020202020204" pitchFamily="34" charset="0"/>
                <a:cs typeface="Arial" panose="020B0604020202020204" pitchFamily="34" charset="0"/>
              </a:rPr>
              <a:t> = [E][S]/[ES]</a:t>
            </a:r>
          </a:p>
          <a:p>
            <a:r>
              <a:rPr lang="en-US" altLang="en-US"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54274" name="Picture 3">
            <a:extLst>
              <a:ext uri="{FF2B5EF4-FFF2-40B4-BE49-F238E27FC236}">
                <a16:creationId xmlns:a16="http://schemas.microsoft.com/office/drawing/2014/main" id="{DCC994AE-8A0E-294C-A28D-73BF294B70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3175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a:extLst>
              <a:ext uri="{FF2B5EF4-FFF2-40B4-BE49-F238E27FC236}">
                <a16:creationId xmlns:a16="http://schemas.microsoft.com/office/drawing/2014/main" id="{E741A738-0556-424A-97F9-453DBFDE60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254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BF10916-1A7C-9D40-B660-6684CA22E6BE}"/>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7" name="Object 2">
            <a:extLst>
              <a:ext uri="{FF2B5EF4-FFF2-40B4-BE49-F238E27FC236}">
                <a16:creationId xmlns:a16="http://schemas.microsoft.com/office/drawing/2014/main" id="{38AF6C03-D9DE-2D43-B609-45D6D9451935}"/>
              </a:ext>
            </a:extLst>
          </p:cNvPr>
          <p:cNvGraphicFramePr>
            <a:graphicFrameLocks noChangeAspect="1"/>
          </p:cNvGraphicFramePr>
          <p:nvPr/>
        </p:nvGraphicFramePr>
        <p:xfrm>
          <a:off x="141288" y="827088"/>
          <a:ext cx="8464550" cy="6030912"/>
        </p:xfrm>
        <a:graphic>
          <a:graphicData uri="http://schemas.openxmlformats.org/presentationml/2006/ole">
            <mc:AlternateContent xmlns:mc="http://schemas.openxmlformats.org/markup-compatibility/2006">
              <mc:Choice xmlns:v="urn:schemas-microsoft-com:vml" Requires="v">
                <p:oleObj spid="_x0000_s55310" name="Equation" r:id="rId3" imgW="4572000" imgH="3111500" progId="Equation.3">
                  <p:embed/>
                </p:oleObj>
              </mc:Choice>
              <mc:Fallback>
                <p:oleObj name="Equation" r:id="rId3" imgW="4572000" imgH="31115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8" y="827088"/>
                        <a:ext cx="8464550" cy="603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Title 1">
            <a:extLst>
              <a:ext uri="{FF2B5EF4-FFF2-40B4-BE49-F238E27FC236}">
                <a16:creationId xmlns:a16="http://schemas.microsoft.com/office/drawing/2014/main" id="{FCED6643-4DBE-B746-9BF7-78F94171DAAC}"/>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55299" name="Rectangle 1">
            <a:extLst>
              <a:ext uri="{FF2B5EF4-FFF2-40B4-BE49-F238E27FC236}">
                <a16:creationId xmlns:a16="http://schemas.microsoft.com/office/drawing/2014/main" id="{E022296A-8C19-0C4D-8223-65174274DF42}"/>
              </a:ext>
            </a:extLst>
          </p:cNvPr>
          <p:cNvSpPr>
            <a:spLocks noChangeArrowheads="1"/>
          </p:cNvSpPr>
          <p:nvPr/>
        </p:nvSpPr>
        <p:spPr bwMode="auto">
          <a:xfrm>
            <a:off x="5715000" y="152400"/>
            <a:ext cx="2332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K</a:t>
            </a:r>
            <a:r>
              <a:rPr lang="en-US" altLang="en-US" baseline="-25000">
                <a:latin typeface="Arial" panose="020B0604020202020204" pitchFamily="34" charset="0"/>
                <a:cs typeface="Arial" panose="020B0604020202020204" pitchFamily="34" charset="0"/>
              </a:rPr>
              <a:t>M</a:t>
            </a:r>
            <a:r>
              <a:rPr lang="en-US" altLang="en-US">
                <a:latin typeface="Arial" panose="020B0604020202020204" pitchFamily="34" charset="0"/>
                <a:cs typeface="Arial" panose="020B0604020202020204" pitchFamily="34" charset="0"/>
              </a:rPr>
              <a:t> = [E][S]/[ES]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1" name="Object 2">
            <a:extLst>
              <a:ext uri="{FF2B5EF4-FFF2-40B4-BE49-F238E27FC236}">
                <a16:creationId xmlns:a16="http://schemas.microsoft.com/office/drawing/2014/main" id="{26175530-F607-1442-9695-2E3A8CD2D2FA}"/>
              </a:ext>
            </a:extLst>
          </p:cNvPr>
          <p:cNvGraphicFramePr>
            <a:graphicFrameLocks noChangeAspect="1"/>
          </p:cNvGraphicFramePr>
          <p:nvPr/>
        </p:nvGraphicFramePr>
        <p:xfrm>
          <a:off x="352425" y="1423988"/>
          <a:ext cx="8704263" cy="4602162"/>
        </p:xfrm>
        <a:graphic>
          <a:graphicData uri="http://schemas.openxmlformats.org/presentationml/2006/ole">
            <mc:AlternateContent xmlns:mc="http://schemas.openxmlformats.org/markup-compatibility/2006">
              <mc:Choice xmlns:v="urn:schemas-microsoft-com:vml" Requires="v">
                <p:oleObj spid="_x0000_s56333" name="Equation" r:id="rId3" imgW="4775200" imgH="2413000" progId="Equation.3">
                  <p:embed/>
                </p:oleObj>
              </mc:Choice>
              <mc:Fallback>
                <p:oleObj name="Equation" r:id="rId3" imgW="4775200" imgH="2413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1423988"/>
                        <a:ext cx="8704263"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Title 1">
            <a:extLst>
              <a:ext uri="{FF2B5EF4-FFF2-40B4-BE49-F238E27FC236}">
                <a16:creationId xmlns:a16="http://schemas.microsoft.com/office/drawing/2014/main" id="{04573F88-C2FB-544E-9135-FC836C72D30B}"/>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figure 6-11">
            <a:extLst>
              <a:ext uri="{FF2B5EF4-FFF2-40B4-BE49-F238E27FC236}">
                <a16:creationId xmlns:a16="http://schemas.microsoft.com/office/drawing/2014/main" id="{8DAE272F-0B1A-4C42-8E58-7C49B793C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87513"/>
            <a:ext cx="57912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Box 2">
            <a:extLst>
              <a:ext uri="{FF2B5EF4-FFF2-40B4-BE49-F238E27FC236}">
                <a16:creationId xmlns:a16="http://schemas.microsoft.com/office/drawing/2014/main" id="{6017FAC0-8E95-1C4E-BAD6-095B0F31366B}"/>
              </a:ext>
            </a:extLst>
          </p:cNvPr>
          <p:cNvSpPr txBox="1">
            <a:spLocks noChangeArrowheads="1"/>
          </p:cNvSpPr>
          <p:nvPr/>
        </p:nvSpPr>
        <p:spPr bwMode="auto">
          <a:xfrm>
            <a:off x="1155700" y="838200"/>
            <a:ext cx="7988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K</a:t>
            </a:r>
            <a:r>
              <a:rPr lang="en-US" altLang="en-US" baseline="-25000">
                <a:latin typeface="Arial" panose="020B0604020202020204" pitchFamily="34" charset="0"/>
                <a:cs typeface="Arial" panose="020B0604020202020204" pitchFamily="34" charset="0"/>
              </a:rPr>
              <a:t>M</a:t>
            </a:r>
            <a:r>
              <a:rPr lang="en-US" altLang="en-US">
                <a:latin typeface="Arial" panose="020B0604020202020204" pitchFamily="34" charset="0"/>
                <a:cs typeface="Arial" panose="020B0604020202020204" pitchFamily="34" charset="0"/>
              </a:rPr>
              <a:t> is the substrate concentration required to reach half-maximal velocity (v</a:t>
            </a:r>
            <a:r>
              <a:rPr lang="en-US" altLang="en-US" baseline="-25000">
                <a:latin typeface="Arial" panose="020B0604020202020204" pitchFamily="34" charset="0"/>
                <a:cs typeface="Arial" panose="020B0604020202020204" pitchFamily="34" charset="0"/>
              </a:rPr>
              <a:t>max</a:t>
            </a:r>
            <a:r>
              <a:rPr lang="en-US" altLang="en-US">
                <a:latin typeface="Arial" panose="020B0604020202020204" pitchFamily="34" charset="0"/>
                <a:cs typeface="Arial" panose="020B0604020202020204" pitchFamily="34" charset="0"/>
              </a:rPr>
              <a:t>/2). </a:t>
            </a:r>
            <a:endParaRPr lang="en-US" altLang="en-US">
              <a:cs typeface="Arial" panose="020B0604020202020204" pitchFamily="34" charset="0"/>
            </a:endParaRPr>
          </a:p>
        </p:txBody>
      </p:sp>
      <p:sp>
        <p:nvSpPr>
          <p:cNvPr id="4" name="Title 1">
            <a:extLst>
              <a:ext uri="{FF2B5EF4-FFF2-40B4-BE49-F238E27FC236}">
                <a16:creationId xmlns:a16="http://schemas.microsoft.com/office/drawing/2014/main" id="{485BCE3D-1FF1-D248-A3B7-DC9627F4567D}"/>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06703892-1C08-9344-8B41-A67997520258}"/>
              </a:ext>
            </a:extLst>
          </p:cNvPr>
          <p:cNvSpPr>
            <a:spLocks noGrp="1"/>
          </p:cNvSpPr>
          <p:nvPr>
            <p:ph type="title"/>
          </p:nvPr>
        </p:nvSpPr>
        <p:spPr>
          <a:xfrm>
            <a:off x="762000" y="533400"/>
            <a:ext cx="7772400" cy="1143000"/>
          </a:xfrm>
        </p:spPr>
        <p:txBody>
          <a:bodyPr/>
          <a:lstStyle/>
          <a:p>
            <a:pPr eaLnBrk="1" hangingPunct="1"/>
            <a:r>
              <a:rPr lang="en-US" altLang="en-US" sz="4000">
                <a:latin typeface="Arial" panose="020B0604020202020204" pitchFamily="34" charset="0"/>
                <a:ea typeface="ＭＳ Ｐゴシック" panose="020B0600070205080204" pitchFamily="34" charset="-128"/>
                <a:cs typeface="Arial" panose="020B0604020202020204" pitchFamily="34" charset="0"/>
              </a:rPr>
              <a:t>Significance of 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M</a:t>
            </a:r>
          </a:p>
        </p:txBody>
      </p:sp>
      <p:sp>
        <p:nvSpPr>
          <p:cNvPr id="59394" name="Content Placeholder 2">
            <a:extLst>
              <a:ext uri="{FF2B5EF4-FFF2-40B4-BE49-F238E27FC236}">
                <a16:creationId xmlns:a16="http://schemas.microsoft.com/office/drawing/2014/main" id="{AE00B2A6-0F0B-8542-96EA-D8C3F08B5AFB}"/>
              </a:ext>
            </a:extLst>
          </p:cNvPr>
          <p:cNvSpPr>
            <a:spLocks noGrp="1"/>
          </p:cNvSpPr>
          <p:nvPr>
            <p:ph idx="1"/>
          </p:nvPr>
        </p:nvSpPr>
        <p:spPr>
          <a:xfrm>
            <a:off x="304800" y="1676400"/>
            <a:ext cx="8686800" cy="4114800"/>
          </a:xfrm>
        </p:spPr>
        <p:txBody>
          <a:bodyPr/>
          <a:lstStyle/>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t>
            </a:r>
            <a:r>
              <a:rPr lang="en-US" altLang="en-US" sz="2000">
                <a:latin typeface="Arial" panose="020B0604020202020204" pitchFamily="34" charset="0"/>
                <a:ea typeface="ＭＳ Ｐゴシック" panose="020B0600070205080204" pitchFamily="34" charset="-128"/>
                <a:cs typeface="Arial" panose="020B0604020202020204" pitchFamily="34" charset="0"/>
              </a:rPr>
              <a:t> = [E][S]/[ES] and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 </a:t>
            </a:r>
            <a:r>
              <a:rPr lang="en-US" altLang="en-US" sz="2000">
                <a:latin typeface="Arial" panose="020B0604020202020204" pitchFamily="34" charset="0"/>
                <a:ea typeface="ＭＳ Ｐゴシック" panose="020B0600070205080204" pitchFamily="34" charset="-128"/>
                <a:cs typeface="Arial" panose="020B0604020202020204" pitchFamily="34" charset="0"/>
              </a:rPr>
              <a:t> =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-1</a:t>
            </a:r>
            <a:r>
              <a:rPr lang="en-US" altLang="en-US" sz="2000">
                <a:latin typeface="Arial" panose="020B0604020202020204" pitchFamily="34" charset="0"/>
                <a:ea typeface="ＭＳ Ｐゴシック" panose="020B0600070205080204" pitchFamily="34" charset="-128"/>
                <a:cs typeface="Arial" panose="020B0604020202020204" pitchFamily="34" charset="0"/>
              </a:rPr>
              <a:t> +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2</a:t>
            </a:r>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1</a:t>
            </a:r>
            <a:r>
              <a:rPr lang="en-US" altLang="en-US" sz="2000">
                <a:latin typeface="Arial" panose="020B0604020202020204" pitchFamily="34" charset="0"/>
                <a:ea typeface="ＭＳ Ｐゴシック" panose="020B0600070205080204" pitchFamily="34" charset="-128"/>
              </a:rPr>
              <a:t>.</a:t>
            </a:r>
            <a:r>
              <a:rPr lang="en-US" altLang="en-US" sz="2000">
                <a:latin typeface="Arial" panose="020B0604020202020204" pitchFamily="34" charset="0"/>
                <a:ea typeface="ＭＳ Ｐゴシック" panose="020B0600070205080204" pitchFamily="34" charset="-128"/>
                <a:cs typeface="Arial" panose="020B0604020202020204" pitchFamily="34" charset="0"/>
              </a:rPr>
              <a:t> </a:t>
            </a:r>
          </a:p>
          <a:p>
            <a:pPr eaLnBrk="1" hangingPunct="1"/>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 </a:t>
            </a:r>
            <a:r>
              <a:rPr lang="en-US" altLang="en-US" sz="2000">
                <a:latin typeface="Arial" panose="020B0604020202020204" pitchFamily="34" charset="0"/>
                <a:ea typeface="ＭＳ Ｐゴシック" panose="020B0600070205080204" pitchFamily="34" charset="-128"/>
                <a:cs typeface="Arial" panose="020B0604020202020204" pitchFamily="34" charset="0"/>
              </a:rPr>
              <a:t>is the apparent dissociation constant of the ES complex. A dissociation constant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D</a:t>
            </a:r>
            <a:r>
              <a:rPr lang="en-US" altLang="en-US" sz="2000">
                <a:latin typeface="Arial" panose="020B0604020202020204" pitchFamily="34" charset="0"/>
                <a:ea typeface="ＭＳ Ｐゴシック" panose="020B0600070205080204" pitchFamily="34" charset="-128"/>
                <a:cs typeface="Arial" panose="020B0604020202020204" pitchFamily="34" charset="0"/>
              </a:rPr>
              <a:t>) is the reciprocal of the equilibrium constant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D</a:t>
            </a:r>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A</a:t>
            </a:r>
            <a:r>
              <a:rPr lang="en-US" altLang="en-US" sz="2000" baseline="30000">
                <a:latin typeface="Arial" panose="020B0604020202020204" pitchFamily="34" charset="0"/>
                <a:ea typeface="ＭＳ Ｐゴシック" panose="020B0600070205080204" pitchFamily="34" charset="-128"/>
                <a:cs typeface="Arial" panose="020B0604020202020204" pitchFamily="34" charset="0"/>
              </a:rPr>
              <a:t>-1</a:t>
            </a:r>
            <a:r>
              <a:rPr lang="en-US" altLang="en-US" sz="2000">
                <a:latin typeface="Arial" panose="020B0604020202020204" pitchFamily="34" charset="0"/>
                <a:ea typeface="ＭＳ Ｐゴシック" panose="020B0600070205080204" pitchFamily="34" charset="-128"/>
                <a:cs typeface="Arial" panose="020B0604020202020204" pitchFamily="34" charset="0"/>
              </a:rPr>
              <a:t>).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t>
            </a:r>
            <a:r>
              <a:rPr lang="en-US" altLang="en-US" sz="2000">
                <a:latin typeface="Arial" panose="020B0604020202020204" pitchFamily="34" charset="0"/>
                <a:ea typeface="ＭＳ Ｐゴシック" panose="020B0600070205080204" pitchFamily="34" charset="-128"/>
                <a:cs typeface="Arial" panose="020B0604020202020204" pitchFamily="34" charset="0"/>
              </a:rPr>
              <a:t> is </a:t>
            </a:r>
            <a:r>
              <a:rPr lang="en-US" altLang="en-US" sz="2000">
                <a:latin typeface="Arial" panose="020B0604020202020204" pitchFamily="34" charset="0"/>
                <a:ea typeface="ＭＳ Ｐゴシック" panose="020B0600070205080204" pitchFamily="34" charset="-128"/>
              </a:rPr>
              <a:t>a measure of a substrate</a:t>
            </a:r>
            <a:r>
              <a:rPr lang="ja-JP" altLang="en-US" sz="2000">
                <a:latin typeface="Arial" panose="020B0604020202020204" pitchFamily="34" charset="0"/>
                <a:ea typeface="ＭＳ Ｐゴシック" panose="020B0600070205080204" pitchFamily="34" charset="-128"/>
              </a:rPr>
              <a:t>’</a:t>
            </a:r>
            <a:r>
              <a:rPr lang="en-US" altLang="ja-JP" sz="2000">
                <a:latin typeface="Arial" panose="020B0604020202020204" pitchFamily="34" charset="0"/>
                <a:ea typeface="ＭＳ Ｐゴシック" panose="020B0600070205080204" pitchFamily="34" charset="-128"/>
              </a:rPr>
              <a:t>s affinity for the enzyme (but it is the reciprocal of the affinity).</a:t>
            </a:r>
            <a:br>
              <a:rPr lang="en-US" altLang="ja-JP" sz="2000">
                <a:latin typeface="Arial" panose="020B0604020202020204" pitchFamily="34" charset="0"/>
                <a:ea typeface="ＭＳ Ｐゴシック" panose="020B0600070205080204" pitchFamily="34" charset="-128"/>
              </a:rPr>
            </a:br>
            <a:endParaRPr lang="en-US" altLang="ja-JP" sz="200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If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1</a:t>
            </a:r>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-1</a:t>
            </a:r>
            <a:r>
              <a:rPr lang="en-US" altLang="en-US" sz="2000">
                <a:latin typeface="Arial" panose="020B0604020202020204" pitchFamily="34" charset="0"/>
                <a:ea typeface="ＭＳ Ｐゴシック" panose="020B0600070205080204" pitchFamily="34" charset="-128"/>
                <a:cs typeface="Arial" panose="020B0604020202020204" pitchFamily="34" charset="0"/>
              </a:rPr>
              <a:t>&gt;&gt;k2, the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t>
            </a:r>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D</a:t>
            </a:r>
            <a:r>
              <a:rPr lang="en-US" altLang="en-US" sz="2000">
                <a:latin typeface="Arial" panose="020B0604020202020204" pitchFamily="34" charset="0"/>
                <a:ea typeface="ＭＳ Ｐゴシック" panose="020B0600070205080204" pitchFamily="34" charset="-128"/>
                <a:cs typeface="Arial" panose="020B0604020202020204" pitchFamily="34" charset="0"/>
              </a:rPr>
              <a:t>.</a:t>
            </a:r>
            <a:br>
              <a:rPr lang="en-US" altLang="en-US" sz="2000">
                <a:latin typeface="Arial" panose="020B0604020202020204" pitchFamily="34" charset="0"/>
                <a:ea typeface="ＭＳ Ｐゴシック" panose="020B0600070205080204" pitchFamily="34" charset="-128"/>
                <a:cs typeface="Arial" panose="020B0604020202020204" pitchFamily="34" charset="0"/>
              </a:rPr>
            </a:br>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t>
            </a:r>
            <a:r>
              <a:rPr lang="en-US" altLang="en-US" sz="2000">
                <a:latin typeface="Arial" panose="020B0604020202020204" pitchFamily="34" charset="0"/>
                <a:ea typeface="ＭＳ Ｐゴシック" panose="020B0600070205080204" pitchFamily="34" charset="-128"/>
                <a:cs typeface="Arial" panose="020B0604020202020204" pitchFamily="34" charset="0"/>
              </a:rPr>
              <a:t> is the substrate concentration required to reach half-maximal velocity (v</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max</a:t>
            </a:r>
            <a:r>
              <a:rPr lang="en-US" altLang="en-US" sz="2000">
                <a:latin typeface="Arial" panose="020B0604020202020204" pitchFamily="34" charset="0"/>
                <a:ea typeface="ＭＳ Ｐゴシック" panose="020B0600070205080204" pitchFamily="34" charset="-128"/>
                <a:cs typeface="Arial" panose="020B0604020202020204" pitchFamily="34" charset="0"/>
              </a:rPr>
              <a:t>/2). A small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t>
            </a:r>
            <a:r>
              <a:rPr lang="en-US" altLang="en-US" sz="2000">
                <a:latin typeface="Arial" panose="020B0604020202020204" pitchFamily="34" charset="0"/>
                <a:ea typeface="ＭＳ Ｐゴシック" panose="020B0600070205080204" pitchFamily="34" charset="-128"/>
                <a:cs typeface="Arial" panose="020B0604020202020204" pitchFamily="34" charset="0"/>
              </a:rPr>
              <a:t> means the sustrate binds tightly to the enzyme and saturates (max</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a:latin typeface="Arial" panose="020B0604020202020204" pitchFamily="34" charset="0"/>
                <a:ea typeface="ＭＳ Ｐゴシック" panose="020B0600070205080204" pitchFamily="34" charset="-128"/>
                <a:cs typeface="Arial" panose="020B0604020202020204" pitchFamily="34" charset="0"/>
              </a:rPr>
              <a:t>s out) the enzyme.</a:t>
            </a:r>
            <a:br>
              <a:rPr lang="en-US" altLang="ja-JP" sz="2000">
                <a:latin typeface="Arial" panose="020B0604020202020204" pitchFamily="34" charset="0"/>
                <a:ea typeface="ＭＳ Ｐゴシック" panose="020B0600070205080204" pitchFamily="34" charset="-128"/>
                <a:cs typeface="Arial" panose="020B0604020202020204" pitchFamily="34" charset="0"/>
              </a:rPr>
            </a:br>
            <a:endParaRPr lang="en-US" altLang="ja-JP" sz="200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The m</a:t>
            </a:r>
            <a:r>
              <a:rPr lang="en-US" altLang="en-US" sz="2000">
                <a:latin typeface="Arial" panose="020B0604020202020204" pitchFamily="34" charset="0"/>
                <a:ea typeface="ＭＳ Ｐゴシック" panose="020B0600070205080204" pitchFamily="34" charset="-128"/>
              </a:rPr>
              <a:t>icroscopic meaning of </a:t>
            </a:r>
            <a:r>
              <a:rPr lang="en-US" altLang="en-US" sz="2000" i="1">
                <a:latin typeface="Arial" panose="020B0604020202020204" pitchFamily="34" charset="0"/>
                <a:ea typeface="ＭＳ Ｐゴシック" panose="020B0600070205080204" pitchFamily="34" charset="-128"/>
              </a:rPr>
              <a:t>K</a:t>
            </a:r>
            <a:r>
              <a:rPr lang="en-US" altLang="en-US" sz="2000" baseline="-25000">
                <a:latin typeface="Arial" panose="020B0604020202020204" pitchFamily="34" charset="0"/>
                <a:ea typeface="ＭＳ Ｐゴシック" panose="020B0600070205080204" pitchFamily="34" charset="-128"/>
              </a:rPr>
              <a:t>m</a:t>
            </a:r>
            <a:r>
              <a:rPr lang="en-US" altLang="en-US" sz="2000">
                <a:latin typeface="Arial" panose="020B0604020202020204" pitchFamily="34" charset="0"/>
                <a:ea typeface="ＭＳ Ｐゴシック" panose="020B0600070205080204" pitchFamily="34" charset="-128"/>
              </a:rPr>
              <a:t> depends on the details of the mechanism.</a:t>
            </a:r>
            <a:r>
              <a:rPr lang="en-US" altLang="en-US" sz="2000">
                <a:latin typeface="Arial" panose="020B0604020202020204" pitchFamily="34" charset="0"/>
                <a:ea typeface="ＭＳ Ｐゴシック" panose="020B0600070205080204" pitchFamily="34" charset="-128"/>
                <a:cs typeface="Arial" panose="020B0604020202020204" pitchFamily="34" charset="0"/>
              </a:rPr>
              <a:t> </a:t>
            </a:r>
            <a:br>
              <a:rPr lang="en-US" altLang="en-US" sz="2000">
                <a:latin typeface="Arial" panose="020B0604020202020204" pitchFamily="34" charset="0"/>
                <a:ea typeface="ＭＳ Ｐゴシック" panose="020B0600070205080204" pitchFamily="34" charset="-128"/>
                <a:cs typeface="Arial" panose="020B0604020202020204" pitchFamily="34" charset="0"/>
              </a:rPr>
            </a:br>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a:p>
            <a:pPr eaLnBrk="1" hangingPunct="1">
              <a:buFontTx/>
              <a:buNone/>
            </a:pPr>
            <a:r>
              <a:rPr lang="en-US" altLang="en-US" sz="2000">
                <a:latin typeface="Arial" panose="020B0604020202020204" pitchFamily="34" charset="0"/>
                <a:ea typeface="ＭＳ Ｐゴシック" panose="020B0600070205080204" pitchFamily="34" charset="-128"/>
                <a:cs typeface="Arial" panose="020B0604020202020204" pitchFamily="34" charset="0"/>
              </a:rPr>
              <a:t> </a:t>
            </a:r>
          </a:p>
        </p:txBody>
      </p:sp>
      <p:sp>
        <p:nvSpPr>
          <p:cNvPr id="4" name="Title 1">
            <a:extLst>
              <a:ext uri="{FF2B5EF4-FFF2-40B4-BE49-F238E27FC236}">
                <a16:creationId xmlns:a16="http://schemas.microsoft.com/office/drawing/2014/main" id="{F2FFC04F-1D70-5E49-B0DE-E7B919892078}"/>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pic>
        <p:nvPicPr>
          <p:cNvPr id="59396" name="Picture 3">
            <a:extLst>
              <a:ext uri="{FF2B5EF4-FFF2-40B4-BE49-F238E27FC236}">
                <a16:creationId xmlns:a16="http://schemas.microsoft.com/office/drawing/2014/main" id="{773F4E76-EB63-0945-BD50-77BAD496BB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9550"/>
            <a:ext cx="153193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a:extLst>
              <a:ext uri="{FF2B5EF4-FFF2-40B4-BE49-F238E27FC236}">
                <a16:creationId xmlns:a16="http://schemas.microsoft.com/office/drawing/2014/main" id="{D23A60D5-C31C-134C-B92B-3DE712356D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8413" y="152400"/>
            <a:ext cx="152558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9B0EDF-4504-3044-8B47-169115F31BA1}"/>
              </a:ext>
            </a:extLst>
          </p:cNvPr>
          <p:cNvSpPr/>
          <p:nvPr/>
        </p:nvSpPr>
        <p:spPr>
          <a:xfrm>
            <a:off x="114300" y="2667000"/>
            <a:ext cx="8915400" cy="3785652"/>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“Eliquis™ …We sought to identify a safe and efficacious inhibitor of Factor </a:t>
            </a:r>
            <a:r>
              <a:rPr lang="en-US" dirty="0" err="1">
                <a:latin typeface="Calibri" panose="020F0502020204030204" pitchFamily="34" charset="0"/>
                <a:cs typeface="Calibri" panose="020F0502020204030204" pitchFamily="34" charset="0"/>
              </a:rPr>
              <a:t>Xa</a:t>
            </a:r>
            <a:r>
              <a:rPr lang="en-US" dirty="0">
                <a:latin typeface="Calibri" panose="020F0502020204030204" pitchFamily="34" charset="0"/>
                <a:cs typeface="Calibri" panose="020F0502020204030204" pitchFamily="34" charset="0"/>
              </a:rPr>
              <a:t> with high oral bioavailability suitable … dosing with low peak/trough ratio to minimize the potential for bleeding liabilities. During the lead optimization phase, </a:t>
            </a:r>
            <a:r>
              <a:rPr lang="en-US" dirty="0">
                <a:latin typeface="Calibri" panose="020F0502020204030204" pitchFamily="34" charset="0"/>
                <a:cs typeface="Calibri" panose="020F0502020204030204" pitchFamily="34" charset="0"/>
                <a:hlinkClick r:id="rId2" tooltip="Learn more about Computer-Aided Drug Design from ScienceDirect's AI-generated Topic Pages"/>
              </a:rPr>
              <a:t>computer-aided drug design</a:t>
            </a:r>
            <a:r>
              <a:rPr lang="en-US" dirty="0">
                <a:latin typeface="Calibri" panose="020F0502020204030204" pitchFamily="34" charset="0"/>
                <a:cs typeface="Calibri" panose="020F0502020204030204" pitchFamily="34" charset="0"/>
              </a:rPr>
              <a:t> and </a:t>
            </a:r>
            <a:r>
              <a:rPr lang="en-US" dirty="0">
                <a:latin typeface="Calibri" panose="020F0502020204030204" pitchFamily="34" charset="0"/>
                <a:cs typeface="Calibri" panose="020F0502020204030204" pitchFamily="34" charset="0"/>
                <a:hlinkClick r:id="rId3" tooltip="Learn more about X-Ray Crystallography from ScienceDirect's AI-generated Topic Pages"/>
              </a:rPr>
              <a:t>X-ray crystallography</a:t>
            </a:r>
            <a:r>
              <a:rPr lang="en-US" dirty="0">
                <a:latin typeface="Calibri" panose="020F0502020204030204" pitchFamily="34" charset="0"/>
                <a:cs typeface="Calibri" panose="020F0502020204030204" pitchFamily="34" charset="0"/>
              </a:rPr>
              <a:t> were highly leveraged to drive affinity and selectivity by capitalizing on the larger S1 pocket of </a:t>
            </a:r>
            <a:r>
              <a:rPr lang="en-US" dirty="0" err="1">
                <a:latin typeface="Calibri" panose="020F0502020204030204" pitchFamily="34" charset="0"/>
                <a:cs typeface="Calibri" panose="020F0502020204030204" pitchFamily="34" charset="0"/>
              </a:rPr>
              <a:t>FXa</a:t>
            </a:r>
            <a:r>
              <a:rPr lang="en-US" dirty="0">
                <a:latin typeface="Calibri" panose="020F0502020204030204" pitchFamily="34" charset="0"/>
                <a:cs typeface="Calibri" panose="020F0502020204030204" pitchFamily="34" charset="0"/>
              </a:rPr>
              <a:t>. Oral bioavailability was achieved by driving affinity to the picomolar range followed by replacing the positively charged P1 group with a neutral P1 group. In clinical trials, </a:t>
            </a:r>
            <a:r>
              <a:rPr lang="en-US" dirty="0">
                <a:latin typeface="Calibri" panose="020F0502020204030204" pitchFamily="34" charset="0"/>
                <a:cs typeface="Calibri" panose="020F0502020204030204" pitchFamily="34" charset="0"/>
                <a:hlinkClick r:id="rId4" tooltip="Learn more about Apixaban from ScienceDirect's AI-generated Topic Pages"/>
              </a:rPr>
              <a:t>apixaban</a:t>
            </a:r>
            <a:r>
              <a:rPr lang="en-US" dirty="0">
                <a:latin typeface="Calibri" panose="020F0502020204030204" pitchFamily="34" charset="0"/>
                <a:cs typeface="Calibri" panose="020F0502020204030204" pitchFamily="34" charset="0"/>
              </a:rPr>
              <a:t> was shown to be effective and safe in venous thromboembolism prevention and atrial Fibrillation trials.”</a:t>
            </a:r>
          </a:p>
        </p:txBody>
      </p:sp>
      <p:sp>
        <p:nvSpPr>
          <p:cNvPr id="3" name="Rectangle 2">
            <a:extLst>
              <a:ext uri="{FF2B5EF4-FFF2-40B4-BE49-F238E27FC236}">
                <a16:creationId xmlns:a16="http://schemas.microsoft.com/office/drawing/2014/main" id="{BE8DF1A2-0524-9D4E-AB41-EB6229E6AC1B}"/>
              </a:ext>
            </a:extLst>
          </p:cNvPr>
          <p:cNvSpPr/>
          <p:nvPr/>
        </p:nvSpPr>
        <p:spPr>
          <a:xfrm>
            <a:off x="381000" y="152400"/>
            <a:ext cx="8001000" cy="2677656"/>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Eliquis™ (Apixaban), a Potent and Selective Inhibitor of Coagulation Factor </a:t>
            </a:r>
            <a:r>
              <a:rPr lang="en-US" dirty="0" err="1">
                <a:latin typeface="Calibri" panose="020F0502020204030204" pitchFamily="34" charset="0"/>
                <a:cs typeface="Calibri" panose="020F0502020204030204" pitchFamily="34" charset="0"/>
              </a:rPr>
              <a:t>Xa</a:t>
            </a:r>
            <a:r>
              <a:rPr lang="en-US" dirty="0">
                <a:latin typeface="Calibri" panose="020F0502020204030204" pitchFamily="34" charset="0"/>
                <a:cs typeface="Calibri" panose="020F0502020204030204" pitchFamily="34" charset="0"/>
              </a:rPr>
              <a:t> for the Prevention and Treatment of Thrombotic Diseases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Donald J.P. Pinto, Pancras C. Wong, Robert M. </a:t>
            </a:r>
            <a:r>
              <a:rPr lang="en-US" dirty="0" err="1">
                <a:latin typeface="Calibri" panose="020F0502020204030204" pitchFamily="34" charset="0"/>
                <a:cs typeface="Calibri" panose="020F0502020204030204" pitchFamily="34" charset="0"/>
              </a:rPr>
              <a:t>Knabb</a:t>
            </a:r>
            <a:r>
              <a:rPr lang="en-US" dirty="0">
                <a:latin typeface="Calibri" panose="020F0502020204030204" pitchFamily="34" charset="0"/>
                <a:cs typeface="Calibri" panose="020F0502020204030204" pitchFamily="34" charset="0"/>
              </a:rPr>
              <a:t>, Ruth </a:t>
            </a:r>
            <a:r>
              <a:rPr lang="en-US" dirty="0" err="1">
                <a:latin typeface="Calibri" panose="020F0502020204030204" pitchFamily="34" charset="0"/>
                <a:cs typeface="Calibri" panose="020F0502020204030204" pitchFamily="34" charset="0"/>
              </a:rPr>
              <a:t>R.Wexler</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257547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38BD36FE-E69E-1241-8172-2D3BB855A54E}"/>
              </a:ext>
            </a:extLst>
          </p:cNvPr>
          <p:cNvSpPr>
            <a:spLocks noGrp="1"/>
          </p:cNvSpPr>
          <p:nvPr>
            <p:ph type="title"/>
          </p:nvPr>
        </p:nvSpPr>
        <p:spPr>
          <a:xfrm>
            <a:off x="609600" y="457200"/>
            <a:ext cx="7772400" cy="1143000"/>
          </a:xfrm>
        </p:spPr>
        <p:txBody>
          <a:bodyPr/>
          <a:lstStyle/>
          <a:p>
            <a:pPr eaLnBrk="1" hangingPunct="1"/>
            <a:r>
              <a:rPr lang="en-US" altLang="en-US" sz="4000">
                <a:latin typeface="Arial" panose="020B0604020202020204" pitchFamily="34" charset="0"/>
                <a:ea typeface="ＭＳ Ｐゴシック" panose="020B0600070205080204" pitchFamily="34" charset="-128"/>
                <a:cs typeface="Arial" panose="020B0604020202020204" pitchFamily="34" charset="0"/>
              </a:rPr>
              <a:t>The significance of 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cat</a:t>
            </a:r>
          </a:p>
        </p:txBody>
      </p:sp>
      <p:sp>
        <p:nvSpPr>
          <p:cNvPr id="60418" name="Content Placeholder 2">
            <a:extLst>
              <a:ext uri="{FF2B5EF4-FFF2-40B4-BE49-F238E27FC236}">
                <a16:creationId xmlns:a16="http://schemas.microsoft.com/office/drawing/2014/main" id="{11B4FAED-73E9-754E-960E-DCF963FE7ADA}"/>
              </a:ext>
            </a:extLst>
          </p:cNvPr>
          <p:cNvSpPr>
            <a:spLocks noGrp="1"/>
          </p:cNvSpPr>
          <p:nvPr>
            <p:ph idx="1"/>
          </p:nvPr>
        </p:nvSpPr>
        <p:spPr>
          <a:xfrm>
            <a:off x="304800" y="1447800"/>
            <a:ext cx="8686800" cy="5029200"/>
          </a:xfrm>
        </p:spPr>
        <p:txBody>
          <a:bodyPr/>
          <a:lstStyle/>
          <a:p>
            <a:pPr eaLnBrk="1" hangingPunct="1"/>
            <a:r>
              <a:rPr lang="en-US" altLang="ja-JP" sz="2000">
                <a:latin typeface="Arial" panose="020B0604020202020204" pitchFamily="34" charset="0"/>
                <a:ea typeface="ＭＳ Ｐゴシック" panose="020B0600070205080204" pitchFamily="34" charset="-128"/>
              </a:rPr>
              <a:t>v</a:t>
            </a:r>
            <a:r>
              <a:rPr lang="en-US" altLang="ja-JP" sz="2000" baseline="-25000">
                <a:latin typeface="Arial" panose="020B0604020202020204" pitchFamily="34" charset="0"/>
                <a:ea typeface="ＭＳ Ｐゴシック" panose="020B0600070205080204" pitchFamily="34" charset="-128"/>
              </a:rPr>
              <a:t>max</a:t>
            </a:r>
            <a:r>
              <a:rPr lang="en-US" altLang="ja-JP" sz="2000">
                <a:latin typeface="Arial" panose="020B0604020202020204" pitchFamily="34" charset="0"/>
                <a:ea typeface="ＭＳ Ｐゴシック" panose="020B0600070205080204" pitchFamily="34" charset="-128"/>
              </a:rPr>
              <a:t> = k</a:t>
            </a:r>
            <a:r>
              <a:rPr lang="en-US" altLang="ja-JP" sz="2000" baseline="-25000">
                <a:latin typeface="Arial" panose="020B0604020202020204" pitchFamily="34" charset="0"/>
                <a:ea typeface="ＭＳ Ｐゴシック" panose="020B0600070205080204" pitchFamily="34" charset="-128"/>
              </a:rPr>
              <a:t>cat</a:t>
            </a:r>
            <a:r>
              <a:rPr lang="en-US" altLang="ja-JP" sz="2000">
                <a:latin typeface="Arial" panose="020B0604020202020204" pitchFamily="34" charset="0"/>
                <a:ea typeface="ＭＳ Ｐゴシック" panose="020B0600070205080204" pitchFamily="34" charset="-128"/>
              </a:rPr>
              <a:t> E</a:t>
            </a:r>
            <a:r>
              <a:rPr lang="en-US" altLang="ja-JP" sz="2000" baseline="-25000">
                <a:latin typeface="Arial" panose="020B0604020202020204" pitchFamily="34" charset="0"/>
                <a:ea typeface="ＭＳ Ｐゴシック" panose="020B0600070205080204" pitchFamily="34" charset="-128"/>
              </a:rPr>
              <a:t>tot</a:t>
            </a:r>
            <a:endParaRPr lang="en-US" altLang="ja-JP" sz="2000">
              <a:latin typeface="Arial" panose="020B0604020202020204" pitchFamily="34" charset="0"/>
              <a:ea typeface="ＭＳ Ｐゴシック" panose="020B0600070205080204" pitchFamily="34" charset="-128"/>
            </a:endParaRP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 For the simplest possible mechanism, where ES is the only intermediate, and dissociation is fast, then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2</a:t>
            </a:r>
            <a:r>
              <a:rPr lang="en-US" altLang="en-US" sz="2000">
                <a:latin typeface="Arial" panose="020B0604020202020204" pitchFamily="34" charset="0"/>
                <a:ea typeface="ＭＳ Ｐゴシック" panose="020B0600070205080204" pitchFamily="34" charset="-128"/>
                <a:cs typeface="Arial" panose="020B0604020202020204" pitchFamily="34" charset="0"/>
              </a:rPr>
              <a:t>, the first order rate constant for the catalytic step.</a:t>
            </a: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If dissociation is slow then the dissociation rate constant also contributes to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 </a:t>
            </a: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If one catalytic step is much slower than all the others (and than the dissociation step), than the rate constant for that step is approximately equal to to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 is the </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a:latin typeface="Arial" panose="020B0604020202020204" pitchFamily="34" charset="0"/>
                <a:ea typeface="ＭＳ Ｐゴシック" panose="020B0600070205080204" pitchFamily="34" charset="-128"/>
                <a:cs typeface="Arial" panose="020B0604020202020204" pitchFamily="34" charset="0"/>
              </a:rPr>
              <a:t>turnover number</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a:latin typeface="Arial" panose="020B0604020202020204" pitchFamily="34" charset="0"/>
                <a:ea typeface="ＭＳ Ｐゴシック" panose="020B0600070205080204" pitchFamily="34" charset="-128"/>
              </a:rPr>
              <a:t>: indicates the rate at which the enzyme turns over, i.e., how many substrate molecules one catalytic site converts to substrate per second.</a:t>
            </a:r>
            <a:endParaRPr lang="en-US" altLang="ja-JP" sz="200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If there are multiple catalytic steps (see trypsin) then each of those rate constants contributes to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The m</a:t>
            </a:r>
            <a:r>
              <a:rPr lang="en-US" altLang="en-US" sz="2000">
                <a:latin typeface="Arial" panose="020B0604020202020204" pitchFamily="34" charset="0"/>
                <a:ea typeface="ＭＳ Ｐゴシック" panose="020B0600070205080204" pitchFamily="34" charset="-128"/>
              </a:rPr>
              <a:t>icroscopic meaning of k</a:t>
            </a:r>
            <a:r>
              <a:rPr lang="en-US" altLang="en-US" sz="2000" baseline="-25000">
                <a:latin typeface="Arial" panose="020B0604020202020204" pitchFamily="34" charset="0"/>
                <a:ea typeface="ＭＳ Ｐゴシック" panose="020B0600070205080204" pitchFamily="34" charset="-128"/>
              </a:rPr>
              <a:t>cat</a:t>
            </a:r>
            <a:r>
              <a:rPr lang="en-US" altLang="en-US" sz="2000">
                <a:latin typeface="Arial" panose="020B0604020202020204" pitchFamily="34" charset="0"/>
                <a:ea typeface="ＭＳ Ｐゴシック" panose="020B0600070205080204" pitchFamily="34" charset="-128"/>
              </a:rPr>
              <a:t> depends on the details of the mechanism.</a:t>
            </a:r>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itle 1">
            <a:extLst>
              <a:ext uri="{FF2B5EF4-FFF2-40B4-BE49-F238E27FC236}">
                <a16:creationId xmlns:a16="http://schemas.microsoft.com/office/drawing/2014/main" id="{69D86E71-2ADB-BA40-AB40-B7A0638B58EF}"/>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A8779EBD-5A2D-D743-9788-D63340EAAC44}"/>
              </a:ext>
            </a:extLst>
          </p:cNvPr>
          <p:cNvSpPr>
            <a:spLocks noGrp="1"/>
          </p:cNvSpPr>
          <p:nvPr>
            <p:ph type="title"/>
          </p:nvPr>
        </p:nvSpPr>
        <p:spPr>
          <a:xfrm>
            <a:off x="762000" y="609600"/>
            <a:ext cx="7772400" cy="1143000"/>
          </a:xfrm>
        </p:spPr>
        <p:txBody>
          <a:bodyPr/>
          <a:lstStyle/>
          <a:p>
            <a:pPr eaLnBrk="1" hangingPunct="1"/>
            <a:r>
              <a:rPr lang="en-US" altLang="en-US" sz="4000">
                <a:latin typeface="Arial" panose="020B0604020202020204" pitchFamily="34" charset="0"/>
                <a:ea typeface="ＭＳ Ｐゴシック" panose="020B0600070205080204" pitchFamily="34" charset="-128"/>
                <a:cs typeface="Arial" panose="020B0604020202020204" pitchFamily="34" charset="0"/>
              </a:rPr>
              <a:t>Significance of 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4000">
                <a:latin typeface="Arial" panose="020B0604020202020204" pitchFamily="34" charset="0"/>
                <a:ea typeface="ＭＳ Ｐゴシック" panose="020B0600070205080204" pitchFamily="34" charset="-128"/>
                <a:cs typeface="Arial" panose="020B0604020202020204" pitchFamily="34" charset="0"/>
              </a:rPr>
              <a:t>/K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M</a:t>
            </a:r>
          </a:p>
        </p:txBody>
      </p:sp>
      <p:sp>
        <p:nvSpPr>
          <p:cNvPr id="61442" name="Content Placeholder 2">
            <a:extLst>
              <a:ext uri="{FF2B5EF4-FFF2-40B4-BE49-F238E27FC236}">
                <a16:creationId xmlns:a16="http://schemas.microsoft.com/office/drawing/2014/main" id="{28AED2AC-67AC-794B-B4CC-C4F6A08EDF32}"/>
              </a:ext>
            </a:extLst>
          </p:cNvPr>
          <p:cNvSpPr>
            <a:spLocks noGrp="1"/>
          </p:cNvSpPr>
          <p:nvPr>
            <p:ph idx="1"/>
          </p:nvPr>
        </p:nvSpPr>
        <p:spPr>
          <a:xfrm>
            <a:off x="381000" y="1981200"/>
            <a:ext cx="8458200" cy="4114800"/>
          </a:xfrm>
        </p:spPr>
        <p:txBody>
          <a:bodyPr/>
          <a:lstStyle/>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t>
            </a:r>
            <a:r>
              <a:rPr lang="en-US" altLang="en-US" sz="2000">
                <a:latin typeface="Arial" panose="020B0604020202020204" pitchFamily="34" charset="0"/>
                <a:ea typeface="ＭＳ Ｐゴシック" panose="020B0600070205080204" pitchFamily="34" charset="-128"/>
                <a:cs typeface="Arial" panose="020B0604020202020204" pitchFamily="34" charset="0"/>
              </a:rPr>
              <a:t>  is the catalytic efficiency. It is used to rank enzymes.  A big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 </a:t>
            </a:r>
            <a:r>
              <a:rPr lang="en-US" altLang="en-US" sz="2000">
                <a:latin typeface="Arial" panose="020B0604020202020204" pitchFamily="34" charset="0"/>
                <a:ea typeface="ＭＳ Ｐゴシック" panose="020B0600070205080204" pitchFamily="34" charset="-128"/>
                <a:cs typeface="Arial" panose="020B0604020202020204" pitchFamily="34" charset="0"/>
              </a:rPr>
              <a:t>means that an enzyme binds tightly to a substrate (small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t>
            </a:r>
            <a:r>
              <a:rPr lang="en-US" altLang="en-US" sz="2000">
                <a:latin typeface="Arial" panose="020B0604020202020204" pitchFamily="34" charset="0"/>
                <a:ea typeface="ＭＳ Ｐゴシック" panose="020B0600070205080204" pitchFamily="34" charset="-128"/>
                <a:cs typeface="Arial" panose="020B0604020202020204" pitchFamily="34" charset="0"/>
              </a:rPr>
              <a:t>), with a fast reaction of the ES complex.</a:t>
            </a: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  </a:t>
            </a: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t>
            </a:r>
            <a:r>
              <a:rPr lang="en-US" altLang="en-US" sz="2000">
                <a:latin typeface="Arial" panose="020B0604020202020204" pitchFamily="34" charset="0"/>
                <a:ea typeface="ＭＳ Ｐゴシック" panose="020B0600070205080204" pitchFamily="34" charset="-128"/>
                <a:cs typeface="Arial" panose="020B0604020202020204" pitchFamily="34" charset="0"/>
              </a:rPr>
              <a:t>  is an apparent second order rate constant</a:t>
            </a:r>
          </a:p>
          <a:p>
            <a:pPr eaLnBrk="1" hangingPunct="1">
              <a:buFontTx/>
              <a:buNone/>
            </a:pPr>
            <a:br>
              <a:rPr lang="en-US" altLang="en-US" sz="2000">
                <a:latin typeface="Arial" panose="020B0604020202020204" pitchFamily="34" charset="0"/>
                <a:ea typeface="ＭＳ Ｐゴシック" panose="020B0600070205080204" pitchFamily="34" charset="-128"/>
                <a:cs typeface="Arial" panose="020B0604020202020204" pitchFamily="34" charset="0"/>
              </a:rPr>
            </a:br>
            <a:r>
              <a:rPr lang="en-US" altLang="en-US" sz="2000">
                <a:latin typeface="Arial" panose="020B0604020202020204" pitchFamily="34" charset="0"/>
                <a:ea typeface="ＭＳ Ｐゴシック" panose="020B0600070205080204" pitchFamily="34" charset="-128"/>
                <a:cs typeface="Arial" panose="020B0604020202020204" pitchFamily="34" charset="0"/>
              </a:rPr>
              <a:t>	v=k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t>
            </a:r>
            <a:r>
              <a:rPr lang="en-US" altLang="en-US" sz="2000">
                <a:latin typeface="Arial" panose="020B0604020202020204" pitchFamily="34" charset="0"/>
                <a:ea typeface="ＭＳ Ｐゴシック" panose="020B0600070205080204" pitchFamily="34" charset="-128"/>
                <a:cs typeface="Arial" panose="020B0604020202020204" pitchFamily="34" charset="0"/>
              </a:rPr>
              <a:t>[E]</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0</a:t>
            </a:r>
            <a:r>
              <a:rPr lang="en-US" altLang="en-US" sz="2000">
                <a:latin typeface="Arial" panose="020B0604020202020204" pitchFamily="34" charset="0"/>
                <a:ea typeface="ＭＳ Ｐゴシック" panose="020B0600070205080204" pitchFamily="34" charset="-128"/>
                <a:cs typeface="Arial" panose="020B0604020202020204" pitchFamily="34" charset="0"/>
              </a:rPr>
              <a:t>[S]</a:t>
            </a:r>
            <a:br>
              <a:rPr lang="en-US" altLang="en-US" sz="2000">
                <a:latin typeface="Arial" panose="020B0604020202020204" pitchFamily="34" charset="0"/>
                <a:ea typeface="ＭＳ Ｐゴシック" panose="020B0600070205080204" pitchFamily="34" charset="-128"/>
                <a:cs typeface="Arial" panose="020B0604020202020204" pitchFamily="34" charset="0"/>
              </a:rPr>
            </a:br>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t>
            </a:r>
            <a:r>
              <a:rPr lang="en-US" altLang="en-US" sz="2000">
                <a:latin typeface="Arial" panose="020B0604020202020204" pitchFamily="34" charset="0"/>
                <a:ea typeface="ＭＳ Ｐゴシック" panose="020B0600070205080204" pitchFamily="34" charset="-128"/>
                <a:cs typeface="Arial" panose="020B0604020202020204" pitchFamily="34" charset="0"/>
              </a:rPr>
              <a:t>  can be used to estimate the reaction velocity from the total enzyme concentration ([E]</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0</a:t>
            </a:r>
            <a:r>
              <a:rPr lang="en-US" altLang="en-US" sz="2000">
                <a:latin typeface="Arial" panose="020B0604020202020204" pitchFamily="34" charset="0"/>
                <a:ea typeface="ＭＳ Ｐゴシック" panose="020B0600070205080204" pitchFamily="34" charset="-128"/>
                <a:cs typeface="Arial" panose="020B0604020202020204" pitchFamily="34" charset="0"/>
              </a:rPr>
              <a:t>). 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t>
            </a:r>
            <a:r>
              <a:rPr lang="en-US" altLang="en-US" sz="2000">
                <a:latin typeface="Arial" panose="020B0604020202020204" pitchFamily="34" charset="0"/>
                <a:ea typeface="ＭＳ Ｐゴシック" panose="020B0600070205080204" pitchFamily="34" charset="-128"/>
                <a:cs typeface="Arial" panose="020B0604020202020204" pitchFamily="34" charset="0"/>
              </a:rPr>
              <a:t> =10</a:t>
            </a:r>
            <a:r>
              <a:rPr lang="en-US" altLang="en-US" sz="2000" baseline="30000">
                <a:latin typeface="Arial" panose="020B0604020202020204" pitchFamily="34" charset="0"/>
                <a:ea typeface="ＭＳ Ｐゴシック" panose="020B0600070205080204" pitchFamily="34" charset="-128"/>
                <a:cs typeface="Arial" panose="020B0604020202020204" pitchFamily="34" charset="0"/>
              </a:rPr>
              <a:t>9  </a:t>
            </a:r>
            <a:r>
              <a:rPr lang="en-US" altLang="en-US" sz="2000">
                <a:latin typeface="Arial" panose="020B0604020202020204" pitchFamily="34" charset="0"/>
                <a:ea typeface="ＭＳ Ｐゴシック" panose="020B0600070205080204" pitchFamily="34" charset="-128"/>
                <a:cs typeface="Arial" panose="020B0604020202020204" pitchFamily="34" charset="0"/>
              </a:rPr>
              <a:t>=&gt; diffusion control.</a:t>
            </a:r>
          </a:p>
          <a:p>
            <a:pPr eaLnBrk="1" hangingPunct="1"/>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200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a:latin typeface="Arial" panose="020B0604020202020204" pitchFamily="34" charset="0"/>
                <a:ea typeface="ＭＳ Ｐゴシック" panose="020B0600070205080204" pitchFamily="34" charset="-128"/>
                <a:cs typeface="Arial" panose="020B0604020202020204" pitchFamily="34" charset="0"/>
              </a:rPr>
              <a:t>M</a:t>
            </a:r>
            <a:r>
              <a:rPr lang="en-US" altLang="en-US" sz="2000">
                <a:latin typeface="Arial" panose="020B0604020202020204" pitchFamily="34" charset="0"/>
                <a:ea typeface="ＭＳ Ｐゴシック" panose="020B0600070205080204" pitchFamily="34" charset="-128"/>
                <a:cs typeface="Arial" panose="020B0604020202020204" pitchFamily="34" charset="0"/>
              </a:rPr>
              <a:t>  is the specificity constant. It is used to distinguish and describe various substrates. </a:t>
            </a:r>
          </a:p>
          <a:p>
            <a:pPr eaLnBrk="1" hangingPunct="1"/>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itle 1">
            <a:extLst>
              <a:ext uri="{FF2B5EF4-FFF2-40B4-BE49-F238E27FC236}">
                <a16:creationId xmlns:a16="http://schemas.microsoft.com/office/drawing/2014/main" id="{3FFB0C92-78BD-3F4B-9B7A-406DA8177A48}"/>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7D1328D9-276D-1343-91C9-1429DFEB437B}"/>
              </a:ext>
            </a:extLst>
          </p:cNvPr>
          <p:cNvSpPr>
            <a:spLocks noGrp="1"/>
          </p:cNvSpPr>
          <p:nvPr>
            <p:ph type="title"/>
          </p:nvPr>
        </p:nvSpPr>
        <p:spPr/>
        <p:txBody>
          <a:bodyPr/>
          <a:lstStyle/>
          <a:p>
            <a:pPr eaLnBrk="1" hangingPunct="1"/>
            <a:r>
              <a:rPr lang="en-US" altLang="en-US" b="1">
                <a:latin typeface="Arial" panose="020B0604020202020204" pitchFamily="34" charset="0"/>
                <a:ea typeface="ＭＳ Ｐゴシック" panose="020B0600070205080204" pitchFamily="34" charset="-128"/>
                <a:cs typeface="Arial" panose="020B0604020202020204" pitchFamily="34" charset="0"/>
              </a:rPr>
              <a:t>Data analysis</a:t>
            </a:r>
          </a:p>
        </p:txBody>
      </p:sp>
      <p:sp>
        <p:nvSpPr>
          <p:cNvPr id="62466" name="Content Placeholder 2">
            <a:extLst>
              <a:ext uri="{FF2B5EF4-FFF2-40B4-BE49-F238E27FC236}">
                <a16:creationId xmlns:a16="http://schemas.microsoft.com/office/drawing/2014/main" id="{11897857-FC33-C34B-8176-8096A77DFED2}"/>
              </a:ext>
            </a:extLst>
          </p:cNvPr>
          <p:cNvSpPr>
            <a:spLocks noGrp="1"/>
          </p:cNvSpPr>
          <p:nvPr>
            <p:ph idx="1"/>
          </p:nvPr>
        </p:nvSpPr>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It would be useful to have a linear plot of the MM equation</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Lineweaver and Burk (1934) proposed the following:  take the reciprocal of both sides and rearrange.</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Collect data at a fixed [E]</a:t>
            </a:r>
            <a:r>
              <a:rPr lang="en-US" altLang="en-US" baseline="-25000">
                <a:latin typeface="Arial" panose="020B0604020202020204" pitchFamily="34" charset="0"/>
                <a:ea typeface="ＭＳ Ｐゴシック" panose="020B0600070205080204" pitchFamily="34" charset="-128"/>
                <a:cs typeface="Arial" panose="020B0604020202020204" pitchFamily="34" charset="0"/>
              </a:rPr>
              <a:t>0</a:t>
            </a:r>
            <a:r>
              <a:rPr lang="en-US" altLang="en-US">
                <a:latin typeface="Arial" panose="020B0604020202020204" pitchFamily="34" charset="0"/>
                <a:ea typeface="ＭＳ Ｐゴシック" panose="020B0600070205080204" pitchFamily="34" charset="-128"/>
                <a:cs typeface="Arial" panose="020B0604020202020204" pitchFamily="34" charset="0"/>
              </a:rPr>
              <a:t>.</a:t>
            </a:r>
          </a:p>
        </p:txBody>
      </p:sp>
      <p:sp>
        <p:nvSpPr>
          <p:cNvPr id="4" name="Title 1">
            <a:extLst>
              <a:ext uri="{FF2B5EF4-FFF2-40B4-BE49-F238E27FC236}">
                <a16:creationId xmlns:a16="http://schemas.microsoft.com/office/drawing/2014/main" id="{4C041093-F942-7E4B-BD11-7F8DC68B3ACE}"/>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3" name="Object 2">
            <a:extLst>
              <a:ext uri="{FF2B5EF4-FFF2-40B4-BE49-F238E27FC236}">
                <a16:creationId xmlns:a16="http://schemas.microsoft.com/office/drawing/2014/main" id="{9976492D-9FA9-A14A-B1E5-9D07E1DEA57B}"/>
              </a:ext>
            </a:extLst>
          </p:cNvPr>
          <p:cNvGraphicFramePr>
            <a:graphicFrameLocks noChangeAspect="1"/>
          </p:cNvGraphicFramePr>
          <p:nvPr/>
        </p:nvGraphicFramePr>
        <p:xfrm>
          <a:off x="228600" y="811213"/>
          <a:ext cx="6705600" cy="5521325"/>
        </p:xfrm>
        <a:graphic>
          <a:graphicData uri="http://schemas.openxmlformats.org/presentationml/2006/ole">
            <mc:AlternateContent xmlns:mc="http://schemas.openxmlformats.org/markup-compatibility/2006">
              <mc:Choice xmlns:v="urn:schemas-microsoft-com:vml" Requires="v">
                <p:oleObj spid="_x0000_s64526" name="Equation" r:id="rId3" imgW="3340100" imgH="2628900" progId="Equation.3">
                  <p:embed/>
                </p:oleObj>
              </mc:Choice>
              <mc:Fallback>
                <p:oleObj name="Equation" r:id="rId3" imgW="3340100" imgH="2628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11213"/>
                        <a:ext cx="6705600" cy="5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4514" name="Rectangle 2">
            <a:extLst>
              <a:ext uri="{FF2B5EF4-FFF2-40B4-BE49-F238E27FC236}">
                <a16:creationId xmlns:a16="http://schemas.microsoft.com/office/drawing/2014/main" id="{E42E1CD8-A4D5-9A4F-8D13-29C45ABEE45D}"/>
              </a:ext>
            </a:extLst>
          </p:cNvPr>
          <p:cNvSpPr>
            <a:spLocks noChangeArrowheads="1"/>
          </p:cNvSpPr>
          <p:nvPr/>
        </p:nvSpPr>
        <p:spPr bwMode="auto">
          <a:xfrm>
            <a:off x="3352800" y="4800600"/>
            <a:ext cx="541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the y (1/v) intercept (1/[S] = 0) is 1/v</a:t>
            </a:r>
            <a:r>
              <a:rPr lang="en-US" altLang="en-US" baseline="-25000">
                <a:latin typeface="Arial" panose="020B0604020202020204" pitchFamily="34" charset="0"/>
                <a:cs typeface="Arial" panose="020B0604020202020204" pitchFamily="34" charset="0"/>
              </a:rPr>
              <a:t>max</a:t>
            </a:r>
            <a:r>
              <a:rPr lang="en-US" altLang="en-US">
                <a:latin typeface="Arial" panose="020B0604020202020204" pitchFamily="34" charset="0"/>
                <a:cs typeface="Arial" panose="020B0604020202020204" pitchFamily="34" charset="0"/>
              </a:rPr>
              <a:t> </a:t>
            </a:r>
          </a:p>
          <a:p>
            <a:r>
              <a:rPr lang="en-US" altLang="en-US">
                <a:latin typeface="Arial" panose="020B0604020202020204" pitchFamily="34" charset="0"/>
                <a:cs typeface="Arial" panose="020B0604020202020204" pitchFamily="34" charset="0"/>
              </a:rPr>
              <a:t>the x (1/[S]) intercept (1/v = 0) is -1/K</a:t>
            </a:r>
            <a:r>
              <a:rPr lang="en-US" altLang="en-US" baseline="-25000">
                <a:latin typeface="Arial" panose="020B0604020202020204" pitchFamily="34" charset="0"/>
                <a:cs typeface="Arial" panose="020B0604020202020204" pitchFamily="34" charset="0"/>
              </a:rPr>
              <a:t>M</a:t>
            </a:r>
          </a:p>
          <a:p>
            <a:r>
              <a:rPr lang="en-US" altLang="en-US">
                <a:latin typeface="Arial" panose="020B0604020202020204" pitchFamily="34" charset="0"/>
                <a:cs typeface="Arial" panose="020B0604020202020204" pitchFamily="34" charset="0"/>
              </a:rPr>
              <a:t>the slope is K</a:t>
            </a:r>
            <a:r>
              <a:rPr lang="en-US" altLang="en-US" baseline="-25000">
                <a:latin typeface="Arial" panose="020B0604020202020204" pitchFamily="34" charset="0"/>
                <a:cs typeface="Arial" panose="020B0604020202020204" pitchFamily="34" charset="0"/>
              </a:rPr>
              <a:t>M</a:t>
            </a:r>
            <a:r>
              <a:rPr lang="en-US" altLang="en-US">
                <a:latin typeface="Arial" panose="020B0604020202020204" pitchFamily="34" charset="0"/>
                <a:cs typeface="Arial" panose="020B0604020202020204" pitchFamily="34" charset="0"/>
              </a:rPr>
              <a:t>/v</a:t>
            </a:r>
            <a:r>
              <a:rPr lang="en-US" altLang="en-US" baseline="-25000">
                <a:latin typeface="Arial" panose="020B0604020202020204" pitchFamily="34" charset="0"/>
                <a:cs typeface="Arial" panose="020B0604020202020204" pitchFamily="34" charset="0"/>
              </a:rPr>
              <a:t>max</a:t>
            </a:r>
            <a:endParaRPr lang="en-US" altLang="en-US">
              <a:cs typeface="Arial" panose="020B0604020202020204" pitchFamily="34" charset="0"/>
            </a:endParaRPr>
          </a:p>
        </p:txBody>
      </p:sp>
      <p:sp>
        <p:nvSpPr>
          <p:cNvPr id="4" name="Title 1">
            <a:extLst>
              <a:ext uri="{FF2B5EF4-FFF2-40B4-BE49-F238E27FC236}">
                <a16:creationId xmlns:a16="http://schemas.microsoft.com/office/drawing/2014/main" id="{5CFFC22D-E8DF-1647-920B-A7EB4ED03191}"/>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andwalk: The mystery of Maud Menten">
            <a:extLst>
              <a:ext uri="{FF2B5EF4-FFF2-40B4-BE49-F238E27FC236}">
                <a16:creationId xmlns:a16="http://schemas.microsoft.com/office/drawing/2014/main" id="{56A44488-988C-C44A-876D-6D861AFA3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26924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a:extLst>
              <a:ext uri="{FF2B5EF4-FFF2-40B4-BE49-F238E27FC236}">
                <a16:creationId xmlns:a16="http://schemas.microsoft.com/office/drawing/2014/main" id="{26E144AF-E746-3B4D-8867-4AA43DA39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1873624"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DF4CE16-719A-8C40-B0AC-660E501099B0}"/>
              </a:ext>
            </a:extLst>
          </p:cNvPr>
          <p:cNvSpPr/>
          <p:nvPr/>
        </p:nvSpPr>
        <p:spPr>
          <a:xfrm>
            <a:off x="4606636" y="1106269"/>
            <a:ext cx="2971800" cy="646331"/>
          </a:xfrm>
          <a:prstGeom prst="rect">
            <a:avLst/>
          </a:prstGeom>
        </p:spPr>
        <p:txBody>
          <a:bodyPr wrap="square">
            <a:spAutoFit/>
          </a:bodyPr>
          <a:lstStyle/>
          <a:p>
            <a:pPr algn="ctr"/>
            <a:r>
              <a:rPr lang="en-US" sz="1800" dirty="0">
                <a:latin typeface="Arial" panose="020B0604020202020204" pitchFamily="34" charset="0"/>
                <a:cs typeface="Arial" panose="020B0604020202020204" pitchFamily="34" charset="0"/>
              </a:rPr>
              <a:t>Leonor Michaelis</a:t>
            </a:r>
          </a:p>
          <a:p>
            <a:pPr algn="ctr"/>
            <a:r>
              <a:rPr lang="en-US" sz="1800" dirty="0">
                <a:latin typeface="Arial" panose="020B0604020202020204" pitchFamily="34" charset="0"/>
                <a:cs typeface="Arial" panose="020B0604020202020204" pitchFamily="34" charset="0"/>
              </a:rPr>
              <a:t> (1875 –1949)</a:t>
            </a:r>
          </a:p>
        </p:txBody>
      </p:sp>
    </p:spTree>
    <p:extLst>
      <p:ext uri="{BB962C8B-B14F-4D97-AF65-F5344CB8AC3E}">
        <p14:creationId xmlns:p14="http://schemas.microsoft.com/office/powerpoint/2010/main" val="1491888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a:extLst>
              <a:ext uri="{FF2B5EF4-FFF2-40B4-BE49-F238E27FC236}">
                <a16:creationId xmlns:a16="http://schemas.microsoft.com/office/drawing/2014/main" id="{9D79592C-E3EB-A241-8674-C3A2DEC9DD32}"/>
              </a:ext>
            </a:extLst>
          </p:cNvPr>
          <p:cNvSpPr>
            <a:spLocks noChangeArrowheads="1"/>
          </p:cNvSpPr>
          <p:nvPr/>
        </p:nvSpPr>
        <p:spPr bwMode="auto">
          <a:xfrm>
            <a:off x="990600" y="381000"/>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4000" b="1">
                <a:solidFill>
                  <a:schemeClr val="tx2"/>
                </a:solidFill>
                <a:latin typeface="Arial" panose="020B0604020202020204" pitchFamily="34" charset="0"/>
                <a:cs typeface="Arial" panose="020B0604020202020204" pitchFamily="34" charset="0"/>
              </a:rPr>
              <a:t>Lineweaver-Burk-Plot</a:t>
            </a:r>
          </a:p>
        </p:txBody>
      </p:sp>
      <p:pic>
        <p:nvPicPr>
          <p:cNvPr id="65538" name="Picture 5" descr="Lineweaver-Burke plot">
            <a:extLst>
              <a:ext uri="{FF2B5EF4-FFF2-40B4-BE49-F238E27FC236}">
                <a16:creationId xmlns:a16="http://schemas.microsoft.com/office/drawing/2014/main" id="{8E3490AF-973D-8440-AEE8-90EF0E57F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67818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6" descr="Lineweaver-Burke equ">
            <a:extLst>
              <a:ext uri="{FF2B5EF4-FFF2-40B4-BE49-F238E27FC236}">
                <a16:creationId xmlns:a16="http://schemas.microsoft.com/office/drawing/2014/main" id="{6393FD90-16C9-4547-B31A-CB4543446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418782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a:extLst>
              <a:ext uri="{FF2B5EF4-FFF2-40B4-BE49-F238E27FC236}">
                <a16:creationId xmlns:a16="http://schemas.microsoft.com/office/drawing/2014/main" id="{EDD66D5D-510D-9C4C-AB1C-95955091BEA6}"/>
              </a:ext>
            </a:extLst>
          </p:cNvPr>
          <p:cNvSpPr>
            <a:spLocks noChangeArrowheads="1"/>
          </p:cNvSpPr>
          <p:nvPr/>
        </p:nvSpPr>
        <p:spPr bwMode="auto">
          <a:xfrm>
            <a:off x="4521200" y="1270000"/>
            <a:ext cx="462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Arial" panose="020B0604020202020204" pitchFamily="34" charset="0"/>
                <a:cs typeface="Arial" panose="020B0604020202020204" pitchFamily="34" charset="0"/>
              </a:rPr>
              <a:t>the y (1/v) intercept (1/[S] = 0) is 1/v</a:t>
            </a:r>
            <a:r>
              <a:rPr lang="en-US" altLang="en-US" sz="2000" baseline="-25000">
                <a:latin typeface="Arial" panose="020B0604020202020204" pitchFamily="34" charset="0"/>
                <a:cs typeface="Arial" panose="020B0604020202020204" pitchFamily="34" charset="0"/>
              </a:rPr>
              <a:t>max</a:t>
            </a:r>
            <a:r>
              <a:rPr lang="en-US" altLang="en-US" sz="2000">
                <a:latin typeface="Arial" panose="020B0604020202020204" pitchFamily="34" charset="0"/>
                <a:cs typeface="Arial" panose="020B0604020202020204" pitchFamily="34" charset="0"/>
              </a:rPr>
              <a:t> </a:t>
            </a:r>
          </a:p>
          <a:p>
            <a:r>
              <a:rPr lang="en-US" altLang="en-US" sz="2000">
                <a:latin typeface="Arial" panose="020B0604020202020204" pitchFamily="34" charset="0"/>
                <a:cs typeface="Arial" panose="020B0604020202020204" pitchFamily="34" charset="0"/>
              </a:rPr>
              <a:t>the x (1/[S]) intercept (1/v = 0) is -1/K</a:t>
            </a:r>
            <a:r>
              <a:rPr lang="en-US" altLang="en-US" sz="2000" baseline="-25000">
                <a:latin typeface="Arial" panose="020B0604020202020204" pitchFamily="34" charset="0"/>
                <a:cs typeface="Arial" panose="020B0604020202020204" pitchFamily="34" charset="0"/>
              </a:rPr>
              <a:t>M</a:t>
            </a:r>
          </a:p>
          <a:p>
            <a:r>
              <a:rPr lang="en-US" altLang="en-US" sz="2000">
                <a:latin typeface="Arial" panose="020B0604020202020204" pitchFamily="34" charset="0"/>
                <a:cs typeface="Arial" panose="020B0604020202020204" pitchFamily="34" charset="0"/>
              </a:rPr>
              <a:t>the slope is K</a:t>
            </a:r>
            <a:r>
              <a:rPr lang="en-US" altLang="en-US" sz="2000" baseline="-25000">
                <a:latin typeface="Arial" panose="020B0604020202020204" pitchFamily="34" charset="0"/>
                <a:cs typeface="Arial" panose="020B0604020202020204" pitchFamily="34" charset="0"/>
              </a:rPr>
              <a:t>M</a:t>
            </a:r>
            <a:r>
              <a:rPr lang="en-US" altLang="en-US" sz="2000">
                <a:latin typeface="Arial" panose="020B0604020202020204" pitchFamily="34" charset="0"/>
                <a:cs typeface="Arial" panose="020B0604020202020204" pitchFamily="34" charset="0"/>
              </a:rPr>
              <a:t>/v</a:t>
            </a:r>
            <a:r>
              <a:rPr lang="en-US" altLang="en-US" sz="2000" baseline="-25000">
                <a:latin typeface="Arial" panose="020B0604020202020204" pitchFamily="34" charset="0"/>
                <a:cs typeface="Arial" panose="020B0604020202020204" pitchFamily="34" charset="0"/>
              </a:rPr>
              <a:t>max</a:t>
            </a:r>
            <a:endParaRPr lang="en-US" altLang="en-US" sz="2000">
              <a:cs typeface="Arial" panose="020B0604020202020204" pitchFamily="34" charset="0"/>
            </a:endParaRPr>
          </a:p>
        </p:txBody>
      </p:sp>
      <p:sp>
        <p:nvSpPr>
          <p:cNvPr id="6" name="Title 1">
            <a:extLst>
              <a:ext uri="{FF2B5EF4-FFF2-40B4-BE49-F238E27FC236}">
                <a16:creationId xmlns:a16="http://schemas.microsoft.com/office/drawing/2014/main" id="{4DBCDD64-8C63-D64B-BB31-F1CD3D1E206D}"/>
              </a:ext>
            </a:extLst>
          </p:cNvPr>
          <p:cNvSpPr txBox="1">
            <a:spLocks/>
          </p:cNvSpPr>
          <p:nvPr/>
        </p:nvSpPr>
        <p:spPr bwMode="auto">
          <a:xfrm>
            <a:off x="-15589" y="0"/>
            <a:ext cx="4854869" cy="38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figun_12_p378c">
            <a:extLst>
              <a:ext uri="{FF2B5EF4-FFF2-40B4-BE49-F238E27FC236}">
                <a16:creationId xmlns:a16="http://schemas.microsoft.com/office/drawing/2014/main" id="{AD826315-5AD1-904C-95BF-CB9F31D5C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8531225"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Text Box 3">
            <a:extLst>
              <a:ext uri="{FF2B5EF4-FFF2-40B4-BE49-F238E27FC236}">
                <a16:creationId xmlns:a16="http://schemas.microsoft.com/office/drawing/2014/main" id="{95B298EB-F988-894A-AAAE-300C0642CB23}"/>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378</a:t>
            </a:r>
          </a:p>
        </p:txBody>
      </p:sp>
      <p:sp>
        <p:nvSpPr>
          <p:cNvPr id="69635" name="TextBox 3">
            <a:extLst>
              <a:ext uri="{FF2B5EF4-FFF2-40B4-BE49-F238E27FC236}">
                <a16:creationId xmlns:a16="http://schemas.microsoft.com/office/drawing/2014/main" id="{202880A4-5AA8-C349-B594-1A9087D2435B}"/>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tab_12_02">
            <a:extLst>
              <a:ext uri="{FF2B5EF4-FFF2-40B4-BE49-F238E27FC236}">
                <a16:creationId xmlns:a16="http://schemas.microsoft.com/office/drawing/2014/main" id="{BF29B9D8-AD33-EF49-B701-55F15337E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14500"/>
            <a:ext cx="85312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 Box 3">
            <a:extLst>
              <a:ext uri="{FF2B5EF4-FFF2-40B4-BE49-F238E27FC236}">
                <a16:creationId xmlns:a16="http://schemas.microsoft.com/office/drawing/2014/main" id="{9896BD92-A8F0-5C44-BF34-EAF20DF4EC2D}"/>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Table 12-2</a:t>
            </a:r>
          </a:p>
        </p:txBody>
      </p:sp>
      <p:sp>
        <p:nvSpPr>
          <p:cNvPr id="67587" name="TextBox 4">
            <a:extLst>
              <a:ext uri="{FF2B5EF4-FFF2-40B4-BE49-F238E27FC236}">
                <a16:creationId xmlns:a16="http://schemas.microsoft.com/office/drawing/2014/main" id="{DBCBC5E9-5F24-1C4C-83CA-5A1F567C751A}"/>
              </a:ext>
            </a:extLst>
          </p:cNvPr>
          <p:cNvSpPr txBox="1">
            <a:spLocks noChangeArrowheads="1"/>
          </p:cNvSpPr>
          <p:nvPr/>
        </p:nvSpPr>
        <p:spPr bwMode="auto">
          <a:xfrm>
            <a:off x="457200" y="36513"/>
            <a:ext cx="269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Enzyme Inhibition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1" name="Object 2">
            <a:extLst>
              <a:ext uri="{FF2B5EF4-FFF2-40B4-BE49-F238E27FC236}">
                <a16:creationId xmlns:a16="http://schemas.microsoft.com/office/drawing/2014/main" id="{CE2E63D2-7C88-E545-A346-4DAD1F48FB6D}"/>
              </a:ext>
            </a:extLst>
          </p:cNvPr>
          <p:cNvGraphicFramePr>
            <a:graphicFrameLocks noChangeAspect="1"/>
          </p:cNvGraphicFramePr>
          <p:nvPr/>
        </p:nvGraphicFramePr>
        <p:xfrm>
          <a:off x="1330325" y="1020763"/>
          <a:ext cx="7794625" cy="5799137"/>
        </p:xfrm>
        <a:graphic>
          <a:graphicData uri="http://schemas.openxmlformats.org/presentationml/2006/ole">
            <mc:AlternateContent xmlns:mc="http://schemas.openxmlformats.org/markup-compatibility/2006">
              <mc:Choice xmlns:v="urn:schemas-microsoft-com:vml" Requires="v">
                <p:oleObj spid="_x0000_s71693" name="Equation" r:id="rId3" imgW="3378200" imgH="2400300" progId="Equation.3">
                  <p:embed/>
                </p:oleObj>
              </mc:Choice>
              <mc:Fallback>
                <p:oleObj name="Equation" r:id="rId3" imgW="3378200" imgH="2400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325" y="1020763"/>
                        <a:ext cx="7794625"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82" name="TextBox 3">
            <a:extLst>
              <a:ext uri="{FF2B5EF4-FFF2-40B4-BE49-F238E27FC236}">
                <a16:creationId xmlns:a16="http://schemas.microsoft.com/office/drawing/2014/main" id="{B23247A7-724D-1B4E-BBBD-B5B9C3F2FAAF}"/>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fig_12_06">
            <a:extLst>
              <a:ext uri="{FF2B5EF4-FFF2-40B4-BE49-F238E27FC236}">
                <a16:creationId xmlns:a16="http://schemas.microsoft.com/office/drawing/2014/main" id="{4904FCB1-62A5-C244-AEED-94D3E6DD7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6400"/>
            <a:ext cx="85312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ext Box 3">
            <a:extLst>
              <a:ext uri="{FF2B5EF4-FFF2-40B4-BE49-F238E27FC236}">
                <a16:creationId xmlns:a16="http://schemas.microsoft.com/office/drawing/2014/main" id="{992051D4-8990-EE4F-9208-43D6137130CA}"/>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12-6</a:t>
            </a:r>
          </a:p>
        </p:txBody>
      </p:sp>
      <p:sp>
        <p:nvSpPr>
          <p:cNvPr id="72707" name="TextBox 3">
            <a:extLst>
              <a:ext uri="{FF2B5EF4-FFF2-40B4-BE49-F238E27FC236}">
                <a16:creationId xmlns:a16="http://schemas.microsoft.com/office/drawing/2014/main" id="{4B532F39-3BE9-4E4A-A87F-B3693B10A6CB}"/>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089F86F4-05BC-4E45-BDB1-E01CBE300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43909"/>
            <a:ext cx="6375400" cy="4013200"/>
          </a:xfrm>
          <a:prstGeom prst="rect">
            <a:avLst/>
          </a:prstGeom>
          <a:noFill/>
          <a:extLst>
            <a:ext uri="{909E8E84-426E-40DD-AFC4-6F175D3DCCD1}">
              <a14:hiddenFill xmlns:a14="http://schemas.microsoft.com/office/drawing/2010/main">
                <a:solidFill>
                  <a:srgbClr val="FFFFFF"/>
                </a:solidFill>
              </a14:hiddenFill>
            </a:ext>
          </a:extLst>
        </p:spPr>
      </p:pic>
      <p:pic>
        <p:nvPicPr>
          <p:cNvPr id="83972" name="Picture 4" descr="Eliquis (Apixaban Tablets): Uses, Dosage, Side Effects, Interactions,  Warning">
            <a:extLst>
              <a:ext uri="{FF2B5EF4-FFF2-40B4-BE49-F238E27FC236}">
                <a16:creationId xmlns:a16="http://schemas.microsoft.com/office/drawing/2014/main" id="{026AAC75-1AB6-9846-A5EE-73012559A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228600"/>
            <a:ext cx="3644900" cy="223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A705CC-5F35-7749-B6EB-B52D00971E0F}"/>
              </a:ext>
            </a:extLst>
          </p:cNvPr>
          <p:cNvSpPr txBox="1"/>
          <p:nvPr/>
        </p:nvSpPr>
        <p:spPr>
          <a:xfrm>
            <a:off x="381000" y="856826"/>
            <a:ext cx="3284874" cy="1200329"/>
          </a:xfrm>
          <a:prstGeom prst="rect">
            <a:avLst/>
          </a:prstGeom>
          <a:noFill/>
        </p:spPr>
        <p:txBody>
          <a:bodyPr wrap="none" rtlCol="0">
            <a:spAutoFit/>
          </a:bodyPr>
          <a:lstStyle/>
          <a:p>
            <a:r>
              <a:rPr lang="en-US" dirty="0"/>
              <a:t>$16 billion in sales, 2020</a:t>
            </a:r>
          </a:p>
          <a:p>
            <a:endParaRPr lang="en-US" dirty="0"/>
          </a:p>
          <a:p>
            <a:r>
              <a:rPr lang="en-US" dirty="0"/>
              <a:t>#6 in sales</a:t>
            </a:r>
          </a:p>
        </p:txBody>
      </p:sp>
    </p:spTree>
    <p:extLst>
      <p:ext uri="{BB962C8B-B14F-4D97-AF65-F5344CB8AC3E}">
        <p14:creationId xmlns:p14="http://schemas.microsoft.com/office/powerpoint/2010/main" val="2989455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fig_12_07">
            <a:extLst>
              <a:ext uri="{FF2B5EF4-FFF2-40B4-BE49-F238E27FC236}">
                <a16:creationId xmlns:a16="http://schemas.microsoft.com/office/drawing/2014/main" id="{5F6F5DE1-193F-E84F-92BA-844B883F5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75199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Text Box 3">
            <a:extLst>
              <a:ext uri="{FF2B5EF4-FFF2-40B4-BE49-F238E27FC236}">
                <a16:creationId xmlns:a16="http://schemas.microsoft.com/office/drawing/2014/main" id="{55417082-7E9C-B249-998B-EA218F61A92D}"/>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12-7</a:t>
            </a:r>
          </a:p>
        </p:txBody>
      </p:sp>
      <p:sp>
        <p:nvSpPr>
          <p:cNvPr id="74755" name="TextBox 4">
            <a:extLst>
              <a:ext uri="{FF2B5EF4-FFF2-40B4-BE49-F238E27FC236}">
                <a16:creationId xmlns:a16="http://schemas.microsoft.com/office/drawing/2014/main" id="{5E2A165C-613E-BA4D-9131-7CD1C50D9807}"/>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figun_12_p380">
            <a:extLst>
              <a:ext uri="{FF2B5EF4-FFF2-40B4-BE49-F238E27FC236}">
                <a16:creationId xmlns:a16="http://schemas.microsoft.com/office/drawing/2014/main" id="{6AD4787D-2DB9-D546-A207-999183E71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71613"/>
            <a:ext cx="53149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ext Box 3">
            <a:extLst>
              <a:ext uri="{FF2B5EF4-FFF2-40B4-BE49-F238E27FC236}">
                <a16:creationId xmlns:a16="http://schemas.microsoft.com/office/drawing/2014/main" id="{BF79189E-86EA-7948-89ED-79A1388BE9D3}"/>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380</a:t>
            </a:r>
          </a:p>
        </p:txBody>
      </p:sp>
      <p:sp>
        <p:nvSpPr>
          <p:cNvPr id="76803" name="TextBox 3">
            <a:extLst>
              <a:ext uri="{FF2B5EF4-FFF2-40B4-BE49-F238E27FC236}">
                <a16:creationId xmlns:a16="http://schemas.microsoft.com/office/drawing/2014/main" id="{F4D7B22B-EDF5-424B-9DD2-6ECAA4AFD5F0}"/>
              </a:ext>
            </a:extLst>
          </p:cNvPr>
          <p:cNvSpPr txBox="1">
            <a:spLocks noChangeArrowheads="1"/>
          </p:cNvSpPr>
          <p:nvPr/>
        </p:nvSpPr>
        <p:spPr bwMode="auto">
          <a:xfrm>
            <a:off x="0" y="5334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Product inhibition:</a:t>
            </a:r>
          </a:p>
          <a:p>
            <a:r>
              <a:rPr lang="en-US" altLang="en-US">
                <a:latin typeface="Arial" panose="020B0604020202020204" pitchFamily="34" charset="0"/>
                <a:cs typeface="Arial" panose="020B0604020202020204" pitchFamily="34" charset="0"/>
              </a:rPr>
              <a:t>	ADP, AMP can competitively inhibit enzymes that </a:t>
            </a:r>
          </a:p>
          <a:p>
            <a:r>
              <a:rPr lang="en-US" altLang="en-US">
                <a:latin typeface="Arial" panose="020B0604020202020204" pitchFamily="34" charset="0"/>
                <a:cs typeface="Arial" panose="020B0604020202020204" pitchFamily="34" charset="0"/>
              </a:rPr>
              <a:t>	hydrolyze ATP</a:t>
            </a:r>
          </a:p>
        </p:txBody>
      </p:sp>
      <p:sp>
        <p:nvSpPr>
          <p:cNvPr id="76804" name="TextBox 4">
            <a:extLst>
              <a:ext uri="{FF2B5EF4-FFF2-40B4-BE49-F238E27FC236}">
                <a16:creationId xmlns:a16="http://schemas.microsoft.com/office/drawing/2014/main" id="{C71B6A29-765F-1449-87D3-891D019CCB4B}"/>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3">
            <a:extLst>
              <a:ext uri="{FF2B5EF4-FFF2-40B4-BE49-F238E27FC236}">
                <a16:creationId xmlns:a16="http://schemas.microsoft.com/office/drawing/2014/main" id="{689E9470-F43A-634F-932A-F11AF68B91F4}"/>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Box 12-4c</a:t>
            </a:r>
          </a:p>
        </p:txBody>
      </p:sp>
      <p:pic>
        <p:nvPicPr>
          <p:cNvPr id="78850" name="Picture 4" descr="box_12_04_03">
            <a:extLst>
              <a:ext uri="{FF2B5EF4-FFF2-40B4-BE49-F238E27FC236}">
                <a16:creationId xmlns:a16="http://schemas.microsoft.com/office/drawing/2014/main" id="{DFEBD37E-30F5-8545-A4A8-AF8AF0199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06388"/>
            <a:ext cx="5614987" cy="624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Box 3">
            <a:extLst>
              <a:ext uri="{FF2B5EF4-FFF2-40B4-BE49-F238E27FC236}">
                <a16:creationId xmlns:a16="http://schemas.microsoft.com/office/drawing/2014/main" id="{B2E90F58-D4D6-D047-851C-0067BACAD766}"/>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figun_12_p381">
            <a:extLst>
              <a:ext uri="{FF2B5EF4-FFF2-40B4-BE49-F238E27FC236}">
                <a16:creationId xmlns:a16="http://schemas.microsoft.com/office/drawing/2014/main" id="{4C0F891C-4892-B248-91D9-7ADEBEE0A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04900"/>
            <a:ext cx="8531225"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Text Box 3">
            <a:extLst>
              <a:ext uri="{FF2B5EF4-FFF2-40B4-BE49-F238E27FC236}">
                <a16:creationId xmlns:a16="http://schemas.microsoft.com/office/drawing/2014/main" id="{6F9A0E8A-8454-1343-BE3C-AE974A9F5C96}"/>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381</a:t>
            </a:r>
          </a:p>
        </p:txBody>
      </p:sp>
      <p:sp>
        <p:nvSpPr>
          <p:cNvPr id="80899" name="TextBox 4">
            <a:extLst>
              <a:ext uri="{FF2B5EF4-FFF2-40B4-BE49-F238E27FC236}">
                <a16:creationId xmlns:a16="http://schemas.microsoft.com/office/drawing/2014/main" id="{A73E9C9F-D7AF-D64E-BDF5-004FDFAA9F82}"/>
              </a:ext>
            </a:extLst>
          </p:cNvPr>
          <p:cNvSpPr txBox="1">
            <a:spLocks noChangeArrowheads="1"/>
          </p:cNvSpPr>
          <p:nvPr/>
        </p:nvSpPr>
        <p:spPr bwMode="auto">
          <a:xfrm>
            <a:off x="457200" y="36513"/>
            <a:ext cx="3452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Uncompetitive Inhibition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5" name="Object 2">
            <a:extLst>
              <a:ext uri="{FF2B5EF4-FFF2-40B4-BE49-F238E27FC236}">
                <a16:creationId xmlns:a16="http://schemas.microsoft.com/office/drawing/2014/main" id="{634F5CE3-5B73-3240-B537-CD5C4DD0A664}"/>
              </a:ext>
            </a:extLst>
          </p:cNvPr>
          <p:cNvGraphicFramePr>
            <a:graphicFrameLocks noChangeAspect="1"/>
          </p:cNvGraphicFramePr>
          <p:nvPr/>
        </p:nvGraphicFramePr>
        <p:xfrm>
          <a:off x="1243013" y="1817688"/>
          <a:ext cx="7970837" cy="4203700"/>
        </p:xfrm>
        <a:graphic>
          <a:graphicData uri="http://schemas.openxmlformats.org/presentationml/2006/ole">
            <mc:AlternateContent xmlns:mc="http://schemas.openxmlformats.org/markup-compatibility/2006">
              <mc:Choice xmlns:v="urn:schemas-microsoft-com:vml" Requires="v">
                <p:oleObj spid="_x0000_s82957" name="Equation" r:id="rId3" imgW="3454400" imgH="1739900" progId="Equation.3">
                  <p:embed/>
                </p:oleObj>
              </mc:Choice>
              <mc:Fallback>
                <p:oleObj name="Equation" r:id="rId3" imgW="3454400" imgH="1739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013" y="1817688"/>
                        <a:ext cx="7970837"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46" name="TextBox 3">
            <a:extLst>
              <a:ext uri="{FF2B5EF4-FFF2-40B4-BE49-F238E27FC236}">
                <a16:creationId xmlns:a16="http://schemas.microsoft.com/office/drawing/2014/main" id="{E3106E1D-26AE-6C43-9D3E-1F2F8361CB94}"/>
              </a:ext>
            </a:extLst>
          </p:cNvPr>
          <p:cNvSpPr txBox="1">
            <a:spLocks noChangeArrowheads="1"/>
          </p:cNvSpPr>
          <p:nvPr/>
        </p:nvSpPr>
        <p:spPr bwMode="auto">
          <a:xfrm>
            <a:off x="457200" y="36513"/>
            <a:ext cx="3452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Uncompetitive Inhibition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fig_12_08">
            <a:extLst>
              <a:ext uri="{FF2B5EF4-FFF2-40B4-BE49-F238E27FC236}">
                <a16:creationId xmlns:a16="http://schemas.microsoft.com/office/drawing/2014/main" id="{AA807614-934C-9347-8DF1-D186A907C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8531225"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ext Box 3">
            <a:extLst>
              <a:ext uri="{FF2B5EF4-FFF2-40B4-BE49-F238E27FC236}">
                <a16:creationId xmlns:a16="http://schemas.microsoft.com/office/drawing/2014/main" id="{BEB755B9-58F1-E747-89AE-540177DCA7AC}"/>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12-8</a:t>
            </a:r>
          </a:p>
        </p:txBody>
      </p:sp>
      <p:sp>
        <p:nvSpPr>
          <p:cNvPr id="83971" name="TextBox 4">
            <a:extLst>
              <a:ext uri="{FF2B5EF4-FFF2-40B4-BE49-F238E27FC236}">
                <a16:creationId xmlns:a16="http://schemas.microsoft.com/office/drawing/2014/main" id="{37DF3B2D-A701-0742-A1E5-669633D09EDD}"/>
              </a:ext>
            </a:extLst>
          </p:cNvPr>
          <p:cNvSpPr txBox="1">
            <a:spLocks noChangeArrowheads="1"/>
          </p:cNvSpPr>
          <p:nvPr/>
        </p:nvSpPr>
        <p:spPr bwMode="auto">
          <a:xfrm>
            <a:off x="457200" y="36513"/>
            <a:ext cx="3452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Uncompetitive Inhibition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figun_12_p382">
            <a:extLst>
              <a:ext uri="{FF2B5EF4-FFF2-40B4-BE49-F238E27FC236}">
                <a16:creationId xmlns:a16="http://schemas.microsoft.com/office/drawing/2014/main" id="{41DC7635-C6AA-644A-8616-11CDAA8B4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81100"/>
            <a:ext cx="8531225"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 Box 3">
            <a:extLst>
              <a:ext uri="{FF2B5EF4-FFF2-40B4-BE49-F238E27FC236}">
                <a16:creationId xmlns:a16="http://schemas.microsoft.com/office/drawing/2014/main" id="{4E4A63C5-F16A-2942-90CC-215A49928FC5}"/>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382</a:t>
            </a:r>
          </a:p>
        </p:txBody>
      </p:sp>
      <p:sp>
        <p:nvSpPr>
          <p:cNvPr id="86019" name="TextBox 3">
            <a:extLst>
              <a:ext uri="{FF2B5EF4-FFF2-40B4-BE49-F238E27FC236}">
                <a16:creationId xmlns:a16="http://schemas.microsoft.com/office/drawing/2014/main" id="{80F1CBE4-3D52-5948-8F26-F8741C132002}"/>
              </a:ext>
            </a:extLst>
          </p:cNvPr>
          <p:cNvSpPr txBox="1">
            <a:spLocks noChangeArrowheads="1"/>
          </p:cNvSpPr>
          <p:nvPr/>
        </p:nvSpPr>
        <p:spPr bwMode="auto">
          <a:xfrm>
            <a:off x="1066800" y="381000"/>
            <a:ext cx="675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Mixed (competitive and uncompetitive) Inhibition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fig_12_09">
            <a:extLst>
              <a:ext uri="{FF2B5EF4-FFF2-40B4-BE49-F238E27FC236}">
                <a16:creationId xmlns:a16="http://schemas.microsoft.com/office/drawing/2014/main" id="{D8351F6D-6767-2C48-B4BA-D66C84A47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55738"/>
            <a:ext cx="7043738"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Text Box 3">
            <a:extLst>
              <a:ext uri="{FF2B5EF4-FFF2-40B4-BE49-F238E27FC236}">
                <a16:creationId xmlns:a16="http://schemas.microsoft.com/office/drawing/2014/main" id="{8B3DDE06-80CB-1743-8164-B62E1F2699A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12-9</a:t>
            </a:r>
          </a:p>
        </p:txBody>
      </p:sp>
      <p:sp>
        <p:nvSpPr>
          <p:cNvPr id="88067" name="TextBox 3">
            <a:extLst>
              <a:ext uri="{FF2B5EF4-FFF2-40B4-BE49-F238E27FC236}">
                <a16:creationId xmlns:a16="http://schemas.microsoft.com/office/drawing/2014/main" id="{91061FDA-D498-D54D-9A88-BE0A54A7A39D}"/>
              </a:ext>
            </a:extLst>
          </p:cNvPr>
          <p:cNvSpPr txBox="1">
            <a:spLocks noChangeArrowheads="1"/>
          </p:cNvSpPr>
          <p:nvPr/>
        </p:nvSpPr>
        <p:spPr bwMode="auto">
          <a:xfrm>
            <a:off x="1066800" y="381000"/>
            <a:ext cx="675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Mixed (competitive and uncompetitive) Inhibition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tab_12_02">
            <a:extLst>
              <a:ext uri="{FF2B5EF4-FFF2-40B4-BE49-F238E27FC236}">
                <a16:creationId xmlns:a16="http://schemas.microsoft.com/office/drawing/2014/main" id="{3A42A374-5EE2-934A-949A-9DBEEB56E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14500"/>
            <a:ext cx="85312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Text Box 3">
            <a:extLst>
              <a:ext uri="{FF2B5EF4-FFF2-40B4-BE49-F238E27FC236}">
                <a16:creationId xmlns:a16="http://schemas.microsoft.com/office/drawing/2014/main" id="{7A4C8D7D-6243-F449-8551-6F6DE39BD2F5}"/>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Table 12-2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00B1C86C-2D55-D943-8F68-FA849E19D537}"/>
              </a:ext>
            </a:extLst>
          </p:cNvPr>
          <p:cNvSpPr>
            <a:spLocks noGrp="1" noChangeArrowheads="1"/>
          </p:cNvSpPr>
          <p:nvPr>
            <p:ph type="ctrTitle"/>
          </p:nvPr>
        </p:nvSpPr>
        <p:spPr>
          <a:xfrm>
            <a:off x="381000" y="228600"/>
            <a:ext cx="8382000" cy="1143000"/>
          </a:xfrm>
        </p:spPr>
        <p:txBody>
          <a:bodyPr/>
          <a:lstStyle/>
          <a:p>
            <a:pPr eaLnBrk="1" hangingPunct="1"/>
            <a:r>
              <a:rPr lang="en-US" altLang="en-US" b="1">
                <a:ea typeface="ＭＳ Ｐゴシック" panose="020B0600070205080204" pitchFamily="34" charset="-128"/>
              </a:rPr>
              <a:t>How MM kinetic measurements are made</a:t>
            </a:r>
          </a:p>
        </p:txBody>
      </p:sp>
      <p:pic>
        <p:nvPicPr>
          <p:cNvPr id="92162" name="Picture 3" descr="Rate_Scheme">
            <a:extLst>
              <a:ext uri="{FF2B5EF4-FFF2-40B4-BE49-F238E27FC236}">
                <a16:creationId xmlns:a16="http://schemas.microsoft.com/office/drawing/2014/main" id="{F2F05DC9-CDB6-B74A-9E6D-954213850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719455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4">
            <a:extLst>
              <a:ext uri="{FF2B5EF4-FFF2-40B4-BE49-F238E27FC236}">
                <a16:creationId xmlns:a16="http://schemas.microsoft.com/office/drawing/2014/main" id="{E58F72C5-6821-AB4C-85CD-379896B2E79A}"/>
              </a:ext>
            </a:extLst>
          </p:cNvPr>
          <p:cNvSpPr txBox="1">
            <a:spLocks noChangeArrowheads="1"/>
          </p:cNvSpPr>
          <p:nvPr/>
        </p:nvSpPr>
        <p:spPr bwMode="auto">
          <a:xfrm>
            <a:off x="8382000" y="1600200"/>
            <a:ext cx="338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b="1"/>
              <a:t>*</a:t>
            </a:r>
          </a:p>
          <a:p>
            <a:r>
              <a:rPr lang="en-US" altLang="en-US" b="1"/>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a:extLst>
              <a:ext uri="{FF2B5EF4-FFF2-40B4-BE49-F238E27FC236}">
                <a16:creationId xmlns:a16="http://schemas.microsoft.com/office/drawing/2014/main" id="{DD82302D-A7C8-B64B-B8ED-E55B48C0C9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E100FF34-E000-DF42-8349-C1472614D4B0}" type="slidenum">
              <a:rPr lang="en-US" altLang="en-US" sz="1400">
                <a:latin typeface="Franklin Gothic Book" panose="020B0503020102020204" pitchFamily="34" charset="0"/>
              </a:rPr>
              <a:pPr/>
              <a:t>5</a:t>
            </a:fld>
            <a:endParaRPr lang="en-US" altLang="en-US" sz="1400">
              <a:latin typeface="Franklin Gothic Book" panose="020B0503020102020204" pitchFamily="34" charset="0"/>
            </a:endParaRPr>
          </a:p>
        </p:txBody>
      </p:sp>
      <p:sp>
        <p:nvSpPr>
          <p:cNvPr id="18434" name="Text Box 2">
            <a:extLst>
              <a:ext uri="{FF2B5EF4-FFF2-40B4-BE49-F238E27FC236}">
                <a16:creationId xmlns:a16="http://schemas.microsoft.com/office/drawing/2014/main" id="{745F7563-C4C9-564B-A0A5-D7449EEEB72C}"/>
              </a:ext>
            </a:extLst>
          </p:cNvPr>
          <p:cNvSpPr txBox="1">
            <a:spLocks noChangeArrowheads="1"/>
          </p:cNvSpPr>
          <p:nvPr/>
        </p:nvSpPr>
        <p:spPr bwMode="auto">
          <a:xfrm>
            <a:off x="152400" y="152400"/>
            <a:ext cx="86106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r>
              <a:rPr lang="en-US" altLang="en-US" sz="3200">
                <a:latin typeface="Arial" panose="020B0604020202020204" pitchFamily="34" charset="0"/>
                <a:cs typeface="Arial" panose="020B0604020202020204" pitchFamily="34" charset="0"/>
              </a:rPr>
              <a:t>Reaction Rates (reaction velocities): To measure a reaction rate we monitor the disappearance of reactants or appearance of products.</a:t>
            </a:r>
          </a:p>
          <a:p>
            <a:pPr algn="ctr">
              <a:spcBef>
                <a:spcPct val="50000"/>
              </a:spcBef>
            </a:pPr>
            <a:r>
              <a:rPr lang="en-US" altLang="en-US" sz="3200">
                <a:latin typeface="Arial" panose="020B0604020202020204" pitchFamily="34" charset="0"/>
                <a:cs typeface="Arial" panose="020B0604020202020204" pitchFamily="34" charset="0"/>
              </a:rPr>
              <a:t>e.g.,  </a:t>
            </a:r>
            <a:r>
              <a:rPr lang="en-US" altLang="en-US" sz="4000">
                <a:latin typeface="Arial" panose="020B0604020202020204" pitchFamily="34" charset="0"/>
                <a:cs typeface="Arial" panose="020B0604020202020204" pitchFamily="34" charset="0"/>
              </a:rPr>
              <a:t>2NO</a:t>
            </a:r>
            <a:r>
              <a:rPr lang="en-US" altLang="en-US" sz="4000" baseline="-25000">
                <a:latin typeface="Arial" panose="020B0604020202020204" pitchFamily="34" charset="0"/>
                <a:cs typeface="Arial" panose="020B0604020202020204" pitchFamily="34" charset="0"/>
              </a:rPr>
              <a:t>2</a:t>
            </a:r>
            <a:r>
              <a:rPr lang="en-US" altLang="en-US" sz="4000">
                <a:latin typeface="Arial" panose="020B0604020202020204" pitchFamily="34" charset="0"/>
                <a:cs typeface="Arial" panose="020B0604020202020204" pitchFamily="34" charset="0"/>
              </a:rPr>
              <a:t> + F</a:t>
            </a:r>
            <a:r>
              <a:rPr lang="en-US" altLang="en-US" sz="4000" baseline="-25000">
                <a:latin typeface="Arial" panose="020B0604020202020204" pitchFamily="34" charset="0"/>
                <a:cs typeface="Arial" panose="020B0604020202020204" pitchFamily="34" charset="0"/>
              </a:rPr>
              <a:t>2</a:t>
            </a:r>
            <a:r>
              <a:rPr lang="en-US" altLang="en-US" sz="4000">
                <a:latin typeface="Arial" panose="020B0604020202020204" pitchFamily="34" charset="0"/>
                <a:cs typeface="Arial" panose="020B0604020202020204" pitchFamily="34" charset="0"/>
              </a:rPr>
              <a:t> → 2NO</a:t>
            </a:r>
            <a:r>
              <a:rPr lang="en-US" altLang="en-US" sz="4000" baseline="-25000">
                <a:latin typeface="Arial" panose="020B0604020202020204" pitchFamily="34" charset="0"/>
                <a:cs typeface="Arial" panose="020B0604020202020204" pitchFamily="34" charset="0"/>
              </a:rPr>
              <a:t>2</a:t>
            </a:r>
            <a:r>
              <a:rPr lang="en-US" altLang="en-US" sz="4000">
                <a:latin typeface="Arial" panose="020B0604020202020204" pitchFamily="34" charset="0"/>
                <a:cs typeface="Arial" panose="020B0604020202020204" pitchFamily="34" charset="0"/>
              </a:rPr>
              <a:t>F</a:t>
            </a:r>
            <a:endParaRPr lang="en-US" altLang="en-US" sz="4000" baseline="-25000">
              <a:latin typeface="Arial" panose="020B0604020202020204" pitchFamily="34" charset="0"/>
              <a:cs typeface="Arial" panose="020B0604020202020204" pitchFamily="34" charset="0"/>
            </a:endParaRPr>
          </a:p>
        </p:txBody>
      </p:sp>
      <p:sp>
        <p:nvSpPr>
          <p:cNvPr id="18435" name="Text Box 3">
            <a:extLst>
              <a:ext uri="{FF2B5EF4-FFF2-40B4-BE49-F238E27FC236}">
                <a16:creationId xmlns:a16="http://schemas.microsoft.com/office/drawing/2014/main" id="{DB539906-A6A2-8146-99EF-8AEE4E6A6792}"/>
              </a:ext>
            </a:extLst>
          </p:cNvPr>
          <p:cNvSpPr txBox="1">
            <a:spLocks noChangeArrowheads="1"/>
          </p:cNvSpPr>
          <p:nvPr/>
        </p:nvSpPr>
        <p:spPr bwMode="auto">
          <a:xfrm>
            <a:off x="1016000" y="2457450"/>
            <a:ext cx="7112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endParaRPr lang="en-US" altLang="en-US">
              <a:latin typeface="Times New Roman" panose="02020603050405020304" pitchFamily="18" charset="0"/>
            </a:endParaRPr>
          </a:p>
        </p:txBody>
      </p:sp>
      <p:pic>
        <p:nvPicPr>
          <p:cNvPr id="18436" name="Picture 10">
            <a:extLst>
              <a:ext uri="{FF2B5EF4-FFF2-40B4-BE49-F238E27FC236}">
                <a16:creationId xmlns:a16="http://schemas.microsoft.com/office/drawing/2014/main" id="{209F9E50-CF71-4E48-B579-BF5BE4F3B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4924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
            <a:extLst>
              <a:ext uri="{FF2B5EF4-FFF2-40B4-BE49-F238E27FC236}">
                <a16:creationId xmlns:a16="http://schemas.microsoft.com/office/drawing/2014/main" id="{2AA4002B-DF37-ED4A-BB45-93352832F7DE}"/>
              </a:ext>
            </a:extLst>
          </p:cNvPr>
          <p:cNvSpPr txBox="1">
            <a:spLocks noChangeArrowheads="1"/>
          </p:cNvSpPr>
          <p:nvPr/>
        </p:nvSpPr>
        <p:spPr bwMode="auto">
          <a:xfrm>
            <a:off x="5257800" y="4495800"/>
            <a:ext cx="25298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Measure </a:t>
            </a:r>
          </a:p>
          <a:p>
            <a:r>
              <a:rPr lang="en-US" altLang="en-US" dirty="0">
                <a:latin typeface="Arial" panose="020B0604020202020204" pitchFamily="34" charset="0"/>
                <a:cs typeface="Arial" panose="020B0604020202020204" pitchFamily="34" charset="0"/>
              </a:rPr>
              <a:t>initial velocity =&gt; </a:t>
            </a:r>
          </a:p>
          <a:p>
            <a:r>
              <a:rPr lang="en-US" altLang="en-US" dirty="0">
                <a:latin typeface="Arial" panose="020B0604020202020204" pitchFamily="34" charset="0"/>
                <a:cs typeface="Arial" panose="020B0604020202020204" pitchFamily="34" charset="0"/>
              </a:rPr>
              <a:t>[product] = 0, </a:t>
            </a:r>
          </a:p>
          <a:p>
            <a:r>
              <a:rPr lang="en-US" altLang="en-US" dirty="0">
                <a:latin typeface="Arial" panose="020B0604020202020204" pitchFamily="34" charset="0"/>
                <a:cs typeface="Arial" panose="020B0604020202020204" pitchFamily="34" charset="0"/>
              </a:rPr>
              <a:t>no back reaction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figun_12_p374a">
            <a:extLst>
              <a:ext uri="{FF2B5EF4-FFF2-40B4-BE49-F238E27FC236}">
                <a16:creationId xmlns:a16="http://schemas.microsoft.com/office/drawing/2014/main" id="{153A146B-09F4-F240-8138-98FA96D88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81100"/>
            <a:ext cx="8531225"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ext Box 3">
            <a:extLst>
              <a:ext uri="{FF2B5EF4-FFF2-40B4-BE49-F238E27FC236}">
                <a16:creationId xmlns:a16="http://schemas.microsoft.com/office/drawing/2014/main" id="{A2F4FA06-043D-A449-9F20-98AF3611C93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374</a:t>
            </a:r>
          </a:p>
        </p:txBody>
      </p:sp>
      <p:sp>
        <p:nvSpPr>
          <p:cNvPr id="94211" name="TextBox 4">
            <a:extLst>
              <a:ext uri="{FF2B5EF4-FFF2-40B4-BE49-F238E27FC236}">
                <a16:creationId xmlns:a16="http://schemas.microsoft.com/office/drawing/2014/main" id="{21F5D395-793F-904E-8026-22A3B750D9E9}"/>
              </a:ext>
            </a:extLst>
          </p:cNvPr>
          <p:cNvSpPr txBox="1">
            <a:spLocks noChangeArrowheads="1"/>
          </p:cNvSpPr>
          <p:nvPr/>
        </p:nvSpPr>
        <p:spPr bwMode="auto">
          <a:xfrm>
            <a:off x="533400" y="228600"/>
            <a:ext cx="3794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Real enzyme mechanisms</a:t>
            </a:r>
          </a:p>
          <a:p>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figun_12_p376c">
            <a:extLst>
              <a:ext uri="{FF2B5EF4-FFF2-40B4-BE49-F238E27FC236}">
                <a16:creationId xmlns:a16="http://schemas.microsoft.com/office/drawing/2014/main" id="{6081BB16-78BC-5444-86DE-2C9C320D7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853122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Text Box 3">
            <a:extLst>
              <a:ext uri="{FF2B5EF4-FFF2-40B4-BE49-F238E27FC236}">
                <a16:creationId xmlns:a16="http://schemas.microsoft.com/office/drawing/2014/main" id="{FC0952BD-9B1A-AC41-87DF-E92AB930B0E9}"/>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376</a:t>
            </a:r>
          </a:p>
        </p:txBody>
      </p:sp>
      <p:sp>
        <p:nvSpPr>
          <p:cNvPr id="96259" name="TextBox 3">
            <a:extLst>
              <a:ext uri="{FF2B5EF4-FFF2-40B4-BE49-F238E27FC236}">
                <a16:creationId xmlns:a16="http://schemas.microsoft.com/office/drawing/2014/main" id="{3F126110-39AE-CE42-B41B-32122031D081}"/>
              </a:ext>
            </a:extLst>
          </p:cNvPr>
          <p:cNvSpPr txBox="1">
            <a:spLocks noChangeArrowheads="1"/>
          </p:cNvSpPr>
          <p:nvPr/>
        </p:nvSpPr>
        <p:spPr bwMode="auto">
          <a:xfrm>
            <a:off x="381000" y="152400"/>
            <a:ext cx="34147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Bisubstrate  Ping Pong: </a:t>
            </a:r>
          </a:p>
          <a:p>
            <a:r>
              <a:rPr lang="en-US" altLang="en-US">
                <a:latin typeface="Arial" panose="020B0604020202020204" pitchFamily="34" charset="0"/>
                <a:cs typeface="Arial" panose="020B0604020202020204" pitchFamily="34" charset="0"/>
              </a:rPr>
              <a:t>Trypsin:</a:t>
            </a:r>
          </a:p>
          <a:p>
            <a:r>
              <a:rPr lang="en-US" altLang="en-US">
                <a:latin typeface="Arial" panose="020B0604020202020204" pitchFamily="34" charset="0"/>
                <a:cs typeface="Arial" panose="020B0604020202020204" pitchFamily="34" charset="0"/>
              </a:rPr>
              <a:t>A = polypeptide</a:t>
            </a:r>
          </a:p>
          <a:p>
            <a:r>
              <a:rPr lang="en-US" altLang="en-US">
                <a:latin typeface="Arial" panose="020B0604020202020204" pitchFamily="34" charset="0"/>
                <a:cs typeface="Arial" panose="020B0604020202020204" pitchFamily="34" charset="0"/>
              </a:rPr>
              <a:t>B = water</a:t>
            </a:r>
          </a:p>
          <a:p>
            <a:r>
              <a:rPr lang="en-US" altLang="en-US">
                <a:latin typeface="Arial" panose="020B0604020202020204" pitchFamily="34" charset="0"/>
                <a:cs typeface="Arial" panose="020B0604020202020204" pitchFamily="34" charset="0"/>
              </a:rPr>
              <a:t>P = amino terminus</a:t>
            </a:r>
          </a:p>
          <a:p>
            <a:r>
              <a:rPr lang="en-US" altLang="en-US">
                <a:latin typeface="Arial" panose="020B0604020202020204" pitchFamily="34" charset="0"/>
                <a:cs typeface="Arial" panose="020B0604020202020204" pitchFamily="34" charset="0"/>
              </a:rPr>
              <a:t>Q = carboxy terminus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figun_12_p376a">
            <a:extLst>
              <a:ext uri="{FF2B5EF4-FFF2-40B4-BE49-F238E27FC236}">
                <a16:creationId xmlns:a16="http://schemas.microsoft.com/office/drawing/2014/main" id="{9E3243B1-5382-F946-86E5-37E13CBBD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73300"/>
            <a:ext cx="85312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ext Box 3">
            <a:extLst>
              <a:ext uri="{FF2B5EF4-FFF2-40B4-BE49-F238E27FC236}">
                <a16:creationId xmlns:a16="http://schemas.microsoft.com/office/drawing/2014/main" id="{A4B54984-1C54-7443-ABE6-21AC272577E9}"/>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376</a:t>
            </a:r>
          </a:p>
        </p:txBody>
      </p:sp>
      <p:sp>
        <p:nvSpPr>
          <p:cNvPr id="98307" name="TextBox 3">
            <a:extLst>
              <a:ext uri="{FF2B5EF4-FFF2-40B4-BE49-F238E27FC236}">
                <a16:creationId xmlns:a16="http://schemas.microsoft.com/office/drawing/2014/main" id="{0378AB7E-5623-454C-A509-A6A20D1677BA}"/>
              </a:ext>
            </a:extLst>
          </p:cNvPr>
          <p:cNvSpPr txBox="1">
            <a:spLocks noChangeArrowheads="1"/>
          </p:cNvSpPr>
          <p:nvPr/>
        </p:nvSpPr>
        <p:spPr bwMode="auto">
          <a:xfrm>
            <a:off x="990600" y="838200"/>
            <a:ext cx="2433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Other possibilities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figun_12_p376b">
            <a:extLst>
              <a:ext uri="{FF2B5EF4-FFF2-40B4-BE49-F238E27FC236}">
                <a16:creationId xmlns:a16="http://schemas.microsoft.com/office/drawing/2014/main" id="{199F10BF-9FAC-4140-91E7-4780CB961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50900"/>
            <a:ext cx="8531225"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Text Box 3">
            <a:extLst>
              <a:ext uri="{FF2B5EF4-FFF2-40B4-BE49-F238E27FC236}">
                <a16:creationId xmlns:a16="http://schemas.microsoft.com/office/drawing/2014/main" id="{18A8297F-7094-F247-8C4D-5E75913C3363}"/>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376</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fig_12_10">
            <a:extLst>
              <a:ext uri="{FF2B5EF4-FFF2-40B4-BE49-F238E27FC236}">
                <a16:creationId xmlns:a16="http://schemas.microsoft.com/office/drawing/2014/main" id="{06BB37E4-D7EF-0C46-98BF-48651D87E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531225"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Text Box 3">
            <a:extLst>
              <a:ext uri="{FF2B5EF4-FFF2-40B4-BE49-F238E27FC236}">
                <a16:creationId xmlns:a16="http://schemas.microsoft.com/office/drawing/2014/main" id="{5D1D9877-21CC-9240-9C80-91BDF1FF04AB}"/>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12-10</a:t>
            </a:r>
          </a:p>
        </p:txBody>
      </p:sp>
      <p:sp>
        <p:nvSpPr>
          <p:cNvPr id="102403" name="TextBox 3">
            <a:extLst>
              <a:ext uri="{FF2B5EF4-FFF2-40B4-BE49-F238E27FC236}">
                <a16:creationId xmlns:a16="http://schemas.microsoft.com/office/drawing/2014/main" id="{94FDD6BF-5914-C349-ADC6-6D360D2D0EB9}"/>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fig_12_11">
            <a:extLst>
              <a:ext uri="{FF2B5EF4-FFF2-40B4-BE49-F238E27FC236}">
                <a16:creationId xmlns:a16="http://schemas.microsoft.com/office/drawing/2014/main" id="{FEE04281-2CB9-994D-801B-751390349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317500"/>
            <a:ext cx="672782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Text Box 3">
            <a:extLst>
              <a:ext uri="{FF2B5EF4-FFF2-40B4-BE49-F238E27FC236}">
                <a16:creationId xmlns:a16="http://schemas.microsoft.com/office/drawing/2014/main" id="{0FAD912A-4498-164A-A077-7F985F233BFA}"/>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12-11</a:t>
            </a:r>
          </a:p>
        </p:txBody>
      </p:sp>
      <p:sp>
        <p:nvSpPr>
          <p:cNvPr id="104451" name="TextBox 3">
            <a:extLst>
              <a:ext uri="{FF2B5EF4-FFF2-40B4-BE49-F238E27FC236}">
                <a16:creationId xmlns:a16="http://schemas.microsoft.com/office/drawing/2014/main" id="{96CCCD3A-28C5-5340-B045-765F7FC2D5FB}"/>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fig_12_12">
            <a:extLst>
              <a:ext uri="{FF2B5EF4-FFF2-40B4-BE49-F238E27FC236}">
                <a16:creationId xmlns:a16="http://schemas.microsoft.com/office/drawing/2014/main" id="{3683DDD2-F6C7-CE45-B446-5228822C8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317500"/>
            <a:ext cx="7526338"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Text Box 3">
            <a:extLst>
              <a:ext uri="{FF2B5EF4-FFF2-40B4-BE49-F238E27FC236}">
                <a16:creationId xmlns:a16="http://schemas.microsoft.com/office/drawing/2014/main" id="{5812F497-CFB1-C34A-A525-ADA03F06ADA5}"/>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12-12</a:t>
            </a:r>
          </a:p>
        </p:txBody>
      </p:sp>
      <p:sp>
        <p:nvSpPr>
          <p:cNvPr id="106499" name="TextBox 3">
            <a:extLst>
              <a:ext uri="{FF2B5EF4-FFF2-40B4-BE49-F238E27FC236}">
                <a16:creationId xmlns:a16="http://schemas.microsoft.com/office/drawing/2014/main" id="{35C36B05-FDFD-A04C-9F42-4B58862C1088}"/>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figun_12_p388">
            <a:extLst>
              <a:ext uri="{FF2B5EF4-FFF2-40B4-BE49-F238E27FC236}">
                <a16:creationId xmlns:a16="http://schemas.microsoft.com/office/drawing/2014/main" id="{2ED18E5A-6F01-D541-AE08-DAEC072DA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81100"/>
            <a:ext cx="853122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6" name="Text Box 3">
            <a:extLst>
              <a:ext uri="{FF2B5EF4-FFF2-40B4-BE49-F238E27FC236}">
                <a16:creationId xmlns:a16="http://schemas.microsoft.com/office/drawing/2014/main" id="{064557BB-F0D8-1342-9856-6434057F257B}"/>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388</a:t>
            </a:r>
          </a:p>
        </p:txBody>
      </p:sp>
      <p:sp>
        <p:nvSpPr>
          <p:cNvPr id="108547" name="TextBox 3">
            <a:extLst>
              <a:ext uri="{FF2B5EF4-FFF2-40B4-BE49-F238E27FC236}">
                <a16:creationId xmlns:a16="http://schemas.microsoft.com/office/drawing/2014/main" id="{99F3C4C0-9923-B14E-BFFE-13DB2B1897EC}"/>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fig_12_13">
            <a:extLst>
              <a:ext uri="{FF2B5EF4-FFF2-40B4-BE49-F238E27FC236}">
                <a16:creationId xmlns:a16="http://schemas.microsoft.com/office/drawing/2014/main" id="{B84572CE-BC17-D449-BABA-FCA27AA41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3700"/>
            <a:ext cx="8531225" cy="60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4" name="Text Box 3">
            <a:extLst>
              <a:ext uri="{FF2B5EF4-FFF2-40B4-BE49-F238E27FC236}">
                <a16:creationId xmlns:a16="http://schemas.microsoft.com/office/drawing/2014/main" id="{63CC3783-BFEB-FB4A-A1FF-4034578B9D98}"/>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12-13</a:t>
            </a:r>
          </a:p>
        </p:txBody>
      </p:sp>
      <p:sp>
        <p:nvSpPr>
          <p:cNvPr id="110595" name="TextBox 3">
            <a:extLst>
              <a:ext uri="{FF2B5EF4-FFF2-40B4-BE49-F238E27FC236}">
                <a16:creationId xmlns:a16="http://schemas.microsoft.com/office/drawing/2014/main" id="{C73693A6-1743-B84A-AFB9-F511BF535760}"/>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figun_12_p390">
            <a:extLst>
              <a:ext uri="{FF2B5EF4-FFF2-40B4-BE49-F238E27FC236}">
                <a16:creationId xmlns:a16="http://schemas.microsoft.com/office/drawing/2014/main" id="{3D83BB61-6AED-034A-A325-49BA5DA66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317500"/>
            <a:ext cx="6081713"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2" name="Text Box 3">
            <a:extLst>
              <a:ext uri="{FF2B5EF4-FFF2-40B4-BE49-F238E27FC236}">
                <a16:creationId xmlns:a16="http://schemas.microsoft.com/office/drawing/2014/main" id="{41B99072-C3B1-7B43-A83B-C0E84A19F6C9}"/>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390</a:t>
            </a:r>
          </a:p>
        </p:txBody>
      </p:sp>
      <p:sp>
        <p:nvSpPr>
          <p:cNvPr id="112643" name="TextBox 3">
            <a:extLst>
              <a:ext uri="{FF2B5EF4-FFF2-40B4-BE49-F238E27FC236}">
                <a16:creationId xmlns:a16="http://schemas.microsoft.com/office/drawing/2014/main" id="{8C831C80-3CA1-AA46-A5CC-818D3C583777}"/>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EE9AC4-CAF4-F446-8129-BC79201D1A71}"/>
              </a:ext>
            </a:extLst>
          </p:cNvPr>
          <p:cNvSpPr txBox="1"/>
          <p:nvPr/>
        </p:nvSpPr>
        <p:spPr>
          <a:xfrm>
            <a:off x="381000" y="1389063"/>
            <a:ext cx="8686800" cy="6002337"/>
          </a:xfrm>
          <a:prstGeom prst="rect">
            <a:avLst/>
          </a:prstGeom>
          <a:noFill/>
        </p:spPr>
        <p:txBody>
          <a:bodyPr>
            <a:spAutoFit/>
          </a:bodyPr>
          <a:lstStyle>
            <a:lvl1pPr marL="342900" indent="-3429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Courier New" panose="02070309020205020404" pitchFamily="49" charset="0"/>
              <a:buChar char="o"/>
            </a:pPr>
            <a:r>
              <a:rPr lang="en-US" altLang="en-US" dirty="0">
                <a:latin typeface="Arial" panose="020B0604020202020204" pitchFamily="34" charset="0"/>
                <a:cs typeface="Arial" panose="020B0604020202020204" pitchFamily="34" charset="0"/>
              </a:rPr>
              <a:t>Zero Order. The rate of a zero-order reaction is independent of the concentration of the reactant(s). Zero-order kinetics are observed when an enzyme is saturated by reactants.</a:t>
            </a:r>
          </a:p>
          <a:p>
            <a:pPr>
              <a:buFont typeface="Courier New" panose="02070309020205020404" pitchFamily="49" charset="0"/>
              <a:buChar char="o"/>
            </a:pPr>
            <a:endParaRPr lang="en-US" alt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altLang="en-US" dirty="0">
                <a:latin typeface="Arial" panose="020B0604020202020204" pitchFamily="34" charset="0"/>
                <a:cs typeface="Arial" panose="020B0604020202020204" pitchFamily="34" charset="0"/>
              </a:rPr>
              <a:t>First Order. The rate of a first-order reaction varies linearly on the concentration of one reactant. First-order kinetics are observed when a protein folds and RNA folds (assuming no association or aggregation), also radioactive decay.</a:t>
            </a:r>
          </a:p>
          <a:p>
            <a:pPr>
              <a:buFont typeface="Courier New" panose="02070309020205020404" pitchFamily="49" charset="0"/>
              <a:buChar char="o"/>
            </a:pPr>
            <a:endParaRPr lang="en-US" alt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altLang="en-US" dirty="0">
                <a:latin typeface="Arial" panose="020B0604020202020204" pitchFamily="34" charset="0"/>
                <a:cs typeface="Arial" panose="020B0604020202020204" pitchFamily="34" charset="0"/>
              </a:rPr>
              <a:t>Second Order. The rate of a second-order reaction varies linearly with the square of concentrations of one reactant (or with the product of  the concentrations of two reactants). Second order kinetics are observed for formation of double-stranded DNA from two single-strands.</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615C340-F71C-3B45-B106-DE782CF882FF}"/>
              </a:ext>
            </a:extLst>
          </p:cNvPr>
          <p:cNvSpPr/>
          <p:nvPr/>
        </p:nvSpPr>
        <p:spPr>
          <a:xfrm>
            <a:off x="1981200" y="304800"/>
            <a:ext cx="4819123"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charset="0"/>
                <a:ea typeface="ＭＳ Ｐゴシック" charset="0"/>
                <a:cs typeface="ＭＳ Ｐゴシック" charset="0"/>
              </a:rPr>
              <a:t>Reaction Order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figun_12_p391">
            <a:extLst>
              <a:ext uri="{FF2B5EF4-FFF2-40B4-BE49-F238E27FC236}">
                <a16:creationId xmlns:a16="http://schemas.microsoft.com/office/drawing/2014/main" id="{B187A5E8-973F-DD45-AFE3-458A1F515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317500"/>
            <a:ext cx="612457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Text Box 3">
            <a:extLst>
              <a:ext uri="{FF2B5EF4-FFF2-40B4-BE49-F238E27FC236}">
                <a16:creationId xmlns:a16="http://schemas.microsoft.com/office/drawing/2014/main" id="{0D1B29E9-F2EE-024E-939D-DF91FF5ED0E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391</a:t>
            </a:r>
          </a:p>
        </p:txBody>
      </p:sp>
      <p:sp>
        <p:nvSpPr>
          <p:cNvPr id="114691" name="TextBox 3">
            <a:extLst>
              <a:ext uri="{FF2B5EF4-FFF2-40B4-BE49-F238E27FC236}">
                <a16:creationId xmlns:a16="http://schemas.microsoft.com/office/drawing/2014/main" id="{CD118A7E-4A16-0743-B34C-16ABB8BCD7C5}"/>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descr="fig_12_14a">
            <a:extLst>
              <a:ext uri="{FF2B5EF4-FFF2-40B4-BE49-F238E27FC236}">
                <a16:creationId xmlns:a16="http://schemas.microsoft.com/office/drawing/2014/main" id="{A674C1F5-BB80-7A45-8C53-05401E0E4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7500"/>
            <a:ext cx="4729163"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 Box 3">
            <a:extLst>
              <a:ext uri="{FF2B5EF4-FFF2-40B4-BE49-F238E27FC236}">
                <a16:creationId xmlns:a16="http://schemas.microsoft.com/office/drawing/2014/main" id="{ECAE1A0D-37DA-8142-9A31-ED8DD5902F90}"/>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12-14a</a:t>
            </a:r>
          </a:p>
        </p:txBody>
      </p:sp>
      <p:sp>
        <p:nvSpPr>
          <p:cNvPr id="116739" name="TextBox 3">
            <a:extLst>
              <a:ext uri="{FF2B5EF4-FFF2-40B4-BE49-F238E27FC236}">
                <a16:creationId xmlns:a16="http://schemas.microsoft.com/office/drawing/2014/main" id="{A02728CB-DFB3-7B44-9A64-F23D4F52AADF}"/>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fig_12_14b">
            <a:extLst>
              <a:ext uri="{FF2B5EF4-FFF2-40B4-BE49-F238E27FC236}">
                <a16:creationId xmlns:a16="http://schemas.microsoft.com/office/drawing/2014/main" id="{865E4A20-21EA-F545-8156-0F9C187BA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36600"/>
            <a:ext cx="853122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Text Box 3">
            <a:extLst>
              <a:ext uri="{FF2B5EF4-FFF2-40B4-BE49-F238E27FC236}">
                <a16:creationId xmlns:a16="http://schemas.microsoft.com/office/drawing/2014/main" id="{EAFB0745-68A0-4549-9160-26FF4CFA1812}"/>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12-14b</a:t>
            </a:r>
          </a:p>
        </p:txBody>
      </p:sp>
      <p:sp>
        <p:nvSpPr>
          <p:cNvPr id="118787" name="TextBox 3">
            <a:extLst>
              <a:ext uri="{FF2B5EF4-FFF2-40B4-BE49-F238E27FC236}">
                <a16:creationId xmlns:a16="http://schemas.microsoft.com/office/drawing/2014/main" id="{FA385B49-4AA5-CD46-A8D0-F328E9E07471}"/>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fig_12_15">
            <a:extLst>
              <a:ext uri="{FF2B5EF4-FFF2-40B4-BE49-F238E27FC236}">
                <a16:creationId xmlns:a16="http://schemas.microsoft.com/office/drawing/2014/main" id="{D97A3876-3D13-7D42-8D10-729821C81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17600"/>
            <a:ext cx="8531225"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Text Box 3">
            <a:extLst>
              <a:ext uri="{FF2B5EF4-FFF2-40B4-BE49-F238E27FC236}">
                <a16:creationId xmlns:a16="http://schemas.microsoft.com/office/drawing/2014/main" id="{16BCE0EA-EA85-CB40-AC53-39DF6A553C39}"/>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12-15</a:t>
            </a:r>
          </a:p>
        </p:txBody>
      </p:sp>
      <p:sp>
        <p:nvSpPr>
          <p:cNvPr id="120835" name="TextBox 3">
            <a:extLst>
              <a:ext uri="{FF2B5EF4-FFF2-40B4-BE49-F238E27FC236}">
                <a16:creationId xmlns:a16="http://schemas.microsoft.com/office/drawing/2014/main" id="{FE9469DE-8CC6-3F41-B7D7-5612CCAAA172}"/>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fig_12_16">
            <a:extLst>
              <a:ext uri="{FF2B5EF4-FFF2-40B4-BE49-F238E27FC236}">
                <a16:creationId xmlns:a16="http://schemas.microsoft.com/office/drawing/2014/main" id="{FDEFFD08-F807-884E-B379-C3CFF2636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17500"/>
            <a:ext cx="8312150"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 name="Text Box 3">
            <a:extLst>
              <a:ext uri="{FF2B5EF4-FFF2-40B4-BE49-F238E27FC236}">
                <a16:creationId xmlns:a16="http://schemas.microsoft.com/office/drawing/2014/main" id="{9E616079-B94F-2D44-9509-A9B4696E1252}"/>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12-16</a:t>
            </a:r>
          </a:p>
        </p:txBody>
      </p:sp>
      <p:sp>
        <p:nvSpPr>
          <p:cNvPr id="122883" name="TextBox 3">
            <a:extLst>
              <a:ext uri="{FF2B5EF4-FFF2-40B4-BE49-F238E27FC236}">
                <a16:creationId xmlns:a16="http://schemas.microsoft.com/office/drawing/2014/main" id="{4F70D186-7F4C-D14E-B3E7-64E158322ED2}"/>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fig_12_17">
            <a:extLst>
              <a:ext uri="{FF2B5EF4-FFF2-40B4-BE49-F238E27FC236}">
                <a16:creationId xmlns:a16="http://schemas.microsoft.com/office/drawing/2014/main" id="{1C49235F-A652-6042-AAEE-B9567622B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7500"/>
            <a:ext cx="656907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0" name="Text Box 3">
            <a:extLst>
              <a:ext uri="{FF2B5EF4-FFF2-40B4-BE49-F238E27FC236}">
                <a16:creationId xmlns:a16="http://schemas.microsoft.com/office/drawing/2014/main" id="{B9CB30DF-F3BF-D742-8CD3-B56FD0CC2E3B}"/>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12-17</a:t>
            </a:r>
          </a:p>
        </p:txBody>
      </p:sp>
      <p:sp>
        <p:nvSpPr>
          <p:cNvPr id="124931" name="TextBox 3">
            <a:extLst>
              <a:ext uri="{FF2B5EF4-FFF2-40B4-BE49-F238E27FC236}">
                <a16:creationId xmlns:a16="http://schemas.microsoft.com/office/drawing/2014/main" id="{21987416-3BE6-8B4F-BFB0-DBBB2C63E18B}"/>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fig_12_18">
            <a:extLst>
              <a:ext uri="{FF2B5EF4-FFF2-40B4-BE49-F238E27FC236}">
                <a16:creationId xmlns:a16="http://schemas.microsoft.com/office/drawing/2014/main" id="{801E104B-9305-1D41-90D3-4FDC38832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8531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8" name="Text Box 3">
            <a:extLst>
              <a:ext uri="{FF2B5EF4-FFF2-40B4-BE49-F238E27FC236}">
                <a16:creationId xmlns:a16="http://schemas.microsoft.com/office/drawing/2014/main" id="{33A376F2-5328-FC44-BDDB-E2B852A20608}"/>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12-18</a:t>
            </a:r>
          </a:p>
        </p:txBody>
      </p:sp>
      <p:sp>
        <p:nvSpPr>
          <p:cNvPr id="126979" name="TextBox 3">
            <a:extLst>
              <a:ext uri="{FF2B5EF4-FFF2-40B4-BE49-F238E27FC236}">
                <a16:creationId xmlns:a16="http://schemas.microsoft.com/office/drawing/2014/main" id="{D380911B-3431-0942-86F3-41710308AFE3}"/>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figun_12_p397">
            <a:extLst>
              <a:ext uri="{FF2B5EF4-FFF2-40B4-BE49-F238E27FC236}">
                <a16:creationId xmlns:a16="http://schemas.microsoft.com/office/drawing/2014/main" id="{F3D8DF36-4399-E44A-B462-21B270632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38300"/>
            <a:ext cx="853122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6" name="Text Box 3">
            <a:extLst>
              <a:ext uri="{FF2B5EF4-FFF2-40B4-BE49-F238E27FC236}">
                <a16:creationId xmlns:a16="http://schemas.microsoft.com/office/drawing/2014/main" id="{24CE7E3D-94F4-9F44-BDAF-4822E3725F5C}"/>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397</a:t>
            </a:r>
          </a:p>
        </p:txBody>
      </p:sp>
      <p:sp>
        <p:nvSpPr>
          <p:cNvPr id="129027" name="TextBox 3">
            <a:extLst>
              <a:ext uri="{FF2B5EF4-FFF2-40B4-BE49-F238E27FC236}">
                <a16:creationId xmlns:a16="http://schemas.microsoft.com/office/drawing/2014/main" id="{73B63143-B875-1547-8DD9-9FE6E437302F}"/>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descr="fig_12_19">
            <a:extLst>
              <a:ext uri="{FF2B5EF4-FFF2-40B4-BE49-F238E27FC236}">
                <a16:creationId xmlns:a16="http://schemas.microsoft.com/office/drawing/2014/main" id="{86BF8CC6-2F3E-8A49-942D-E96294083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00"/>
            <a:ext cx="610552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4" name="Text Box 3">
            <a:extLst>
              <a:ext uri="{FF2B5EF4-FFF2-40B4-BE49-F238E27FC236}">
                <a16:creationId xmlns:a16="http://schemas.microsoft.com/office/drawing/2014/main" id="{83499221-648F-3147-930E-846CF2BCDDEE}"/>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12-19</a:t>
            </a:r>
          </a:p>
        </p:txBody>
      </p:sp>
      <p:sp>
        <p:nvSpPr>
          <p:cNvPr id="131075" name="TextBox 3">
            <a:extLst>
              <a:ext uri="{FF2B5EF4-FFF2-40B4-BE49-F238E27FC236}">
                <a16:creationId xmlns:a16="http://schemas.microsoft.com/office/drawing/2014/main" id="{1E98D930-88D8-0740-AA1A-5D1A29187563}"/>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fig_12_20">
            <a:extLst>
              <a:ext uri="{FF2B5EF4-FFF2-40B4-BE49-F238E27FC236}">
                <a16:creationId xmlns:a16="http://schemas.microsoft.com/office/drawing/2014/main" id="{D7029C35-9AEB-1248-9F64-103099658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317500"/>
            <a:ext cx="6227763"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2" name="Text Box 3">
            <a:extLst>
              <a:ext uri="{FF2B5EF4-FFF2-40B4-BE49-F238E27FC236}">
                <a16:creationId xmlns:a16="http://schemas.microsoft.com/office/drawing/2014/main" id="{D1DD7E64-E05B-0A43-A964-8B45B2A9AA0A}"/>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12-20</a:t>
            </a:r>
          </a:p>
        </p:txBody>
      </p:sp>
      <p:sp>
        <p:nvSpPr>
          <p:cNvPr id="133123" name="TextBox 3">
            <a:extLst>
              <a:ext uri="{FF2B5EF4-FFF2-40B4-BE49-F238E27FC236}">
                <a16:creationId xmlns:a16="http://schemas.microsoft.com/office/drawing/2014/main" id="{2838039F-90C3-5E4F-B5A6-A1197E1DAE5E}"/>
              </a:ext>
            </a:extLst>
          </p:cNvPr>
          <p:cNvSpPr txBox="1">
            <a:spLocks noChangeArrowheads="1"/>
          </p:cNvSpPr>
          <p:nvPr/>
        </p:nvSpPr>
        <p:spPr bwMode="auto">
          <a:xfrm>
            <a:off x="381000" y="0"/>
            <a:ext cx="1697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Not covered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a:extLst>
              <a:ext uri="{FF2B5EF4-FFF2-40B4-BE49-F238E27FC236}">
                <a16:creationId xmlns:a16="http://schemas.microsoft.com/office/drawing/2014/main" id="{FCA2896B-C2B7-BB48-BA26-8C61E3B65C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6DF9D0C-E45A-9A4D-A23C-F94A20DB4C63}" type="slidenum">
              <a:rPr lang="en-US" altLang="en-US" sz="1400">
                <a:latin typeface="Franklin Gothic Book" panose="020B0503020102020204" pitchFamily="34" charset="0"/>
              </a:rPr>
              <a:pPr/>
              <a:t>7</a:t>
            </a:fld>
            <a:endParaRPr lang="en-US" altLang="en-US" sz="1400">
              <a:latin typeface="Franklin Gothic Book" panose="020B0503020102020204" pitchFamily="34" charset="0"/>
            </a:endParaRPr>
          </a:p>
        </p:txBody>
      </p:sp>
      <p:sp>
        <p:nvSpPr>
          <p:cNvPr id="20482" name="Text Box 7">
            <a:extLst>
              <a:ext uri="{FF2B5EF4-FFF2-40B4-BE49-F238E27FC236}">
                <a16:creationId xmlns:a16="http://schemas.microsoft.com/office/drawing/2014/main" id="{7B27DA8D-A856-5E4C-896D-D486C696F333}"/>
              </a:ext>
            </a:extLst>
          </p:cNvPr>
          <p:cNvSpPr txBox="1">
            <a:spLocks noChangeArrowheads="1"/>
          </p:cNvSpPr>
          <p:nvPr/>
        </p:nvSpPr>
        <p:spPr bwMode="auto">
          <a:xfrm>
            <a:off x="762000" y="0"/>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spcBef>
                <a:spcPct val="50000"/>
              </a:spcBef>
            </a:pPr>
            <a:r>
              <a:rPr lang="en-US" altLang="en-US" sz="3200">
                <a:latin typeface="Times New Roman" panose="02020603050405020304" pitchFamily="18" charset="0"/>
              </a:rPr>
              <a:t>Use experimental data to determine the reaction order.</a:t>
            </a:r>
          </a:p>
        </p:txBody>
      </p:sp>
      <p:sp>
        <p:nvSpPr>
          <p:cNvPr id="20483" name="Text Box 8">
            <a:extLst>
              <a:ext uri="{FF2B5EF4-FFF2-40B4-BE49-F238E27FC236}">
                <a16:creationId xmlns:a16="http://schemas.microsoft.com/office/drawing/2014/main" id="{7759E017-E9F5-CF47-9E16-223AA6C79373}"/>
              </a:ext>
            </a:extLst>
          </p:cNvPr>
          <p:cNvSpPr txBox="1">
            <a:spLocks noChangeArrowheads="1"/>
          </p:cNvSpPr>
          <p:nvPr/>
        </p:nvSpPr>
        <p:spPr bwMode="auto">
          <a:xfrm>
            <a:off x="0" y="1570038"/>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r>
              <a:rPr lang="en-US" altLang="en-US">
                <a:latin typeface="Times New Roman" panose="02020603050405020304" pitchFamily="18" charset="0"/>
              </a:rPr>
              <a:t>If a plot of [A] vs t is a straight line, then the </a:t>
            </a:r>
            <a:r>
              <a:rPr lang="en-US" altLang="en-US">
                <a:solidFill>
                  <a:srgbClr val="0000FF"/>
                </a:solidFill>
                <a:latin typeface="Times New Roman" panose="02020603050405020304" pitchFamily="18" charset="0"/>
              </a:rPr>
              <a:t>reaction is zero order.</a:t>
            </a:r>
          </a:p>
          <a:p>
            <a:pPr>
              <a:spcBef>
                <a:spcPct val="50000"/>
              </a:spcBef>
            </a:pPr>
            <a:r>
              <a:rPr lang="en-US" altLang="en-US">
                <a:latin typeface="Times New Roman" panose="02020603050405020304" pitchFamily="18" charset="0"/>
              </a:rPr>
              <a:t>If a plot of ln[A] vs t is a straight line, then the </a:t>
            </a:r>
            <a:r>
              <a:rPr lang="en-US" altLang="en-US">
                <a:solidFill>
                  <a:srgbClr val="0000FF"/>
                </a:solidFill>
                <a:latin typeface="Times New Roman" panose="02020603050405020304" pitchFamily="18" charset="0"/>
              </a:rPr>
              <a:t>reaction is 1</a:t>
            </a:r>
            <a:r>
              <a:rPr lang="en-US" altLang="en-US" baseline="30000">
                <a:solidFill>
                  <a:srgbClr val="0000FF"/>
                </a:solidFill>
                <a:latin typeface="Times New Roman" panose="02020603050405020304" pitchFamily="18" charset="0"/>
              </a:rPr>
              <a:t>st</a:t>
            </a:r>
            <a:r>
              <a:rPr lang="en-US" altLang="en-US">
                <a:solidFill>
                  <a:srgbClr val="0000FF"/>
                </a:solidFill>
                <a:latin typeface="Times New Roman" panose="02020603050405020304" pitchFamily="18" charset="0"/>
              </a:rPr>
              <a:t> order.</a:t>
            </a:r>
          </a:p>
          <a:p>
            <a:pPr>
              <a:spcBef>
                <a:spcPct val="50000"/>
              </a:spcBef>
            </a:pPr>
            <a:r>
              <a:rPr lang="en-US" altLang="en-US">
                <a:latin typeface="Times New Roman" panose="02020603050405020304" pitchFamily="18" charset="0"/>
              </a:rPr>
              <a:t>If a plot of 1/ [A] vs t is a straight line, then the </a:t>
            </a:r>
            <a:r>
              <a:rPr lang="en-US" altLang="en-US">
                <a:solidFill>
                  <a:srgbClr val="0000FF"/>
                </a:solidFill>
                <a:latin typeface="Times New Roman" panose="02020603050405020304" pitchFamily="18" charset="0"/>
              </a:rPr>
              <a:t>reaction is 2</a:t>
            </a:r>
            <a:r>
              <a:rPr lang="en-US" altLang="en-US" baseline="30000">
                <a:solidFill>
                  <a:srgbClr val="0000FF"/>
                </a:solidFill>
                <a:latin typeface="Times New Roman" panose="02020603050405020304" pitchFamily="18" charset="0"/>
              </a:rPr>
              <a:t>nd</a:t>
            </a:r>
            <a:r>
              <a:rPr lang="en-US" altLang="en-US">
                <a:solidFill>
                  <a:srgbClr val="0000FF"/>
                </a:solidFill>
                <a:latin typeface="Times New Roman" panose="02020603050405020304" pitchFamily="18" charset="0"/>
              </a:rPr>
              <a:t> order.</a:t>
            </a:r>
          </a:p>
          <a:p>
            <a:pPr>
              <a:spcBef>
                <a:spcPct val="50000"/>
              </a:spcBef>
            </a:pPr>
            <a:endParaRPr lang="en-US" altLang="en-US">
              <a:solidFill>
                <a:srgbClr val="0000FF"/>
              </a:solidFill>
              <a:latin typeface="Times New Roman" panose="02020603050405020304" pitchFamily="18" charset="0"/>
            </a:endParaRPr>
          </a:p>
          <a:p>
            <a:pPr>
              <a:spcBef>
                <a:spcPct val="50000"/>
              </a:spcBef>
            </a:pPr>
            <a:endParaRPr lang="en-US" altLang="en-US">
              <a:solidFill>
                <a:srgbClr val="0000FF"/>
              </a:solidFill>
              <a:latin typeface="Times New Roman" panose="02020603050405020304" pitchFamily="18" charset="0"/>
            </a:endParaRPr>
          </a:p>
        </p:txBody>
      </p:sp>
      <p:sp>
        <p:nvSpPr>
          <p:cNvPr id="20484" name="Text Box 9">
            <a:extLst>
              <a:ext uri="{FF2B5EF4-FFF2-40B4-BE49-F238E27FC236}">
                <a16:creationId xmlns:a16="http://schemas.microsoft.com/office/drawing/2014/main" id="{73828AC3-769D-B145-952C-447D8EA8D956}"/>
              </a:ext>
            </a:extLst>
          </p:cNvPr>
          <p:cNvSpPr txBox="1">
            <a:spLocks noChangeArrowheads="1"/>
          </p:cNvSpPr>
          <p:nvPr/>
        </p:nvSpPr>
        <p:spPr bwMode="auto">
          <a:xfrm>
            <a:off x="1981200" y="5638800"/>
            <a:ext cx="5943600" cy="584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endParaRPr lang="en-US" altLang="en-US" sz="3200">
              <a:solidFill>
                <a:srgbClr val="0000FF"/>
              </a:solidFill>
              <a:latin typeface="Times New Roman" panose="02020603050405020304" pitchFamily="18" charset="0"/>
            </a:endParaRPr>
          </a:p>
        </p:txBody>
      </p:sp>
      <p:graphicFrame>
        <p:nvGraphicFramePr>
          <p:cNvPr id="20485" name="Object 10">
            <a:extLst>
              <a:ext uri="{FF2B5EF4-FFF2-40B4-BE49-F238E27FC236}">
                <a16:creationId xmlns:a16="http://schemas.microsoft.com/office/drawing/2014/main" id="{2AF4A535-4592-DB48-9A8D-3EBDFC0B58AB}"/>
              </a:ext>
            </a:extLst>
          </p:cNvPr>
          <p:cNvGraphicFramePr>
            <a:graphicFrameLocks noChangeAspect="1"/>
          </p:cNvGraphicFramePr>
          <p:nvPr/>
        </p:nvGraphicFramePr>
        <p:xfrm>
          <a:off x="2819400" y="3810000"/>
          <a:ext cx="2867025" cy="2301875"/>
        </p:xfrm>
        <a:graphic>
          <a:graphicData uri="http://schemas.openxmlformats.org/presentationml/2006/ole">
            <mc:AlternateContent xmlns:mc="http://schemas.openxmlformats.org/markup-compatibility/2006">
              <mc:Choice xmlns:v="urn:schemas-microsoft-com:vml" Requires="v">
                <p:oleObj spid="_x0000_s20508" name="Chart" r:id="rId3" imgW="3149600" imgH="2540000" progId="Excel.Sheet.8">
                  <p:embed/>
                </p:oleObj>
              </mc:Choice>
              <mc:Fallback>
                <p:oleObj name="Chart" r:id="rId3" imgW="3149600" imgH="2540000" progId="Excel.Shee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810000"/>
                        <a:ext cx="2867025" cy="2301875"/>
                      </a:xfrm>
                      <a:prstGeom prst="rect">
                        <a:avLst/>
                      </a:prstGeom>
                      <a:solidFill>
                        <a:srgbClr val="FFCC99"/>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486" name="Object 11">
            <a:extLst>
              <a:ext uri="{FF2B5EF4-FFF2-40B4-BE49-F238E27FC236}">
                <a16:creationId xmlns:a16="http://schemas.microsoft.com/office/drawing/2014/main" id="{EC6E88A1-527E-0640-B573-EB7D767708E0}"/>
              </a:ext>
            </a:extLst>
          </p:cNvPr>
          <p:cNvGraphicFramePr>
            <a:graphicFrameLocks noChangeAspect="1"/>
          </p:cNvGraphicFramePr>
          <p:nvPr/>
        </p:nvGraphicFramePr>
        <p:xfrm>
          <a:off x="6019800" y="3810000"/>
          <a:ext cx="2867025" cy="2301875"/>
        </p:xfrm>
        <a:graphic>
          <a:graphicData uri="http://schemas.openxmlformats.org/presentationml/2006/ole">
            <mc:AlternateContent xmlns:mc="http://schemas.openxmlformats.org/markup-compatibility/2006">
              <mc:Choice xmlns:v="urn:schemas-microsoft-com:vml" Requires="v">
                <p:oleObj spid="_x0000_s20509" name="Worksheet" r:id="rId5" imgW="3073400" imgH="2159000" progId="Excel.Sheet.8">
                  <p:embed/>
                </p:oleObj>
              </mc:Choice>
              <mc:Fallback>
                <p:oleObj name="Worksheet" r:id="rId5" imgW="3073400" imgH="2159000" progId="Excel.Shee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810000"/>
                        <a:ext cx="2867025" cy="2301875"/>
                      </a:xfrm>
                      <a:prstGeom prst="rect">
                        <a:avLst/>
                      </a:prstGeom>
                      <a:solidFill>
                        <a:srgbClr val="FFCC99"/>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20487" name="Picture 5">
            <a:extLst>
              <a:ext uri="{FF2B5EF4-FFF2-40B4-BE49-F238E27FC236}">
                <a16:creationId xmlns:a16="http://schemas.microsoft.com/office/drawing/2014/main" id="{DEA15261-11DD-A14B-BE8F-99DA803D1D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810000"/>
            <a:ext cx="1905000" cy="2357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box_12_01a">
            <a:extLst>
              <a:ext uri="{FF2B5EF4-FFF2-40B4-BE49-F238E27FC236}">
                <a16:creationId xmlns:a16="http://schemas.microsoft.com/office/drawing/2014/main" id="{E58A4454-C0C2-E946-92B6-0D79BBAB3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531225"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 Box 3">
            <a:extLst>
              <a:ext uri="{FF2B5EF4-FFF2-40B4-BE49-F238E27FC236}">
                <a16:creationId xmlns:a16="http://schemas.microsoft.com/office/drawing/2014/main" id="{5B760D03-7267-5E4D-9559-4354914D36AA}"/>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Box 12-1a</a:t>
            </a:r>
          </a:p>
        </p:txBody>
      </p:sp>
      <p:sp>
        <p:nvSpPr>
          <p:cNvPr id="21507" name="TextBox 5">
            <a:extLst>
              <a:ext uri="{FF2B5EF4-FFF2-40B4-BE49-F238E27FC236}">
                <a16:creationId xmlns:a16="http://schemas.microsoft.com/office/drawing/2014/main" id="{547A0BD3-645D-B144-B17B-AF13BF97FABF}"/>
              </a:ext>
            </a:extLst>
          </p:cNvPr>
          <p:cNvSpPr txBox="1">
            <a:spLocks noChangeArrowheads="1"/>
          </p:cNvSpPr>
          <p:nvPr/>
        </p:nvSpPr>
        <p:spPr bwMode="auto">
          <a:xfrm>
            <a:off x="762000" y="228600"/>
            <a:ext cx="4697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Radioactive decay: 1</a:t>
            </a:r>
            <a:r>
              <a:rPr lang="en-US" altLang="en-US" baseline="30000"/>
              <a:t>st</a:t>
            </a:r>
            <a:r>
              <a:rPr lang="en-US" altLang="en-US"/>
              <a:t> order reaction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box_12_01b">
            <a:extLst>
              <a:ext uri="{FF2B5EF4-FFF2-40B4-BE49-F238E27FC236}">
                <a16:creationId xmlns:a16="http://schemas.microsoft.com/office/drawing/2014/main" id="{3AE0F505-568D-F745-A4A8-9925AF295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78050"/>
            <a:ext cx="85312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3">
            <a:extLst>
              <a:ext uri="{FF2B5EF4-FFF2-40B4-BE49-F238E27FC236}">
                <a16:creationId xmlns:a16="http://schemas.microsoft.com/office/drawing/2014/main" id="{F6C570A9-B71F-7A42-BD5D-A95CC65F3F7C}"/>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Box 12-1b</a:t>
            </a:r>
          </a:p>
        </p:txBody>
      </p:sp>
      <p:sp>
        <p:nvSpPr>
          <p:cNvPr id="23555" name="TextBox 6">
            <a:extLst>
              <a:ext uri="{FF2B5EF4-FFF2-40B4-BE49-F238E27FC236}">
                <a16:creationId xmlns:a16="http://schemas.microsoft.com/office/drawing/2014/main" id="{3057FA4D-F019-E84C-948A-89343C734A42}"/>
              </a:ext>
            </a:extLst>
          </p:cNvPr>
          <p:cNvSpPr txBox="1">
            <a:spLocks noChangeArrowheads="1"/>
          </p:cNvSpPr>
          <p:nvPr/>
        </p:nvSpPr>
        <p:spPr bwMode="auto">
          <a:xfrm>
            <a:off x="762000" y="228600"/>
            <a:ext cx="4697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Radioactive decay: 1</a:t>
            </a:r>
            <a:r>
              <a:rPr lang="en-US" altLang="en-US" baseline="30000"/>
              <a:t>st</a:t>
            </a:r>
            <a:r>
              <a:rPr lang="en-US" altLang="en-US"/>
              <a:t> order reaction</a:t>
            </a:r>
          </a:p>
          <a:p>
            <a:r>
              <a:rPr lang="en-US" altLang="en-US" baseline="30000"/>
              <a:t>32</a:t>
            </a:r>
            <a:r>
              <a:rPr lang="en-US" altLang="en-US"/>
              <a:t>P</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14413</TotalTime>
  <Words>2434</Words>
  <Application>Microsoft Macintosh PowerPoint</Application>
  <PresentationFormat>On-screen Show (4:3)</PresentationFormat>
  <Paragraphs>312</Paragraphs>
  <Slides>69</Slides>
  <Notes>51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69</vt:i4>
      </vt:variant>
    </vt:vector>
  </HeadingPairs>
  <TitlesOfParts>
    <vt:vector size="80" baseType="lpstr">
      <vt:lpstr>Arial</vt:lpstr>
      <vt:lpstr>Calibri</vt:lpstr>
      <vt:lpstr>Courier New</vt:lpstr>
      <vt:lpstr>Franklin Gothic Book</vt:lpstr>
      <vt:lpstr>Lucida Grande</vt:lpstr>
      <vt:lpstr>Times</vt:lpstr>
      <vt:lpstr>Times New Roman</vt:lpstr>
      <vt:lpstr>Blank Presentation</vt:lpstr>
      <vt:lpstr>Chart</vt:lpstr>
      <vt:lpstr>Worksheet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Enzyme Kinetics</vt:lpstr>
      <vt:lpstr>PowerPoint Presentation</vt:lpstr>
      <vt:lpstr>Why study enzyme kinetics?</vt:lpstr>
      <vt:lpstr>General Observations</vt:lpstr>
      <vt:lpstr>PowerPoint Presentation</vt:lpstr>
      <vt:lpstr>PowerPoint Presentation</vt:lpstr>
      <vt:lpstr>Equations describing Enzyme Kinetics</vt:lpstr>
      <vt:lpstr>Michaelis-Menten Kinetics</vt:lpstr>
      <vt:lpstr>Michaelis-Menten Kinetics</vt:lpstr>
      <vt:lpstr>The Enzyme-Substrate Complex (ES) </vt:lpstr>
      <vt:lpstr>E + S  ES  E + P</vt:lpstr>
      <vt:lpstr>E + S  ES  E + P</vt:lpstr>
      <vt:lpstr>Assumptions</vt:lpstr>
      <vt:lpstr>PowerPoint Presentation</vt:lpstr>
      <vt:lpstr>PowerPoint Presentation</vt:lpstr>
      <vt:lpstr>PowerPoint Presentation</vt:lpstr>
      <vt:lpstr>PowerPoint Presentation</vt:lpstr>
      <vt:lpstr>PowerPoint Presentation</vt:lpstr>
      <vt:lpstr>Significance of KM</vt:lpstr>
      <vt:lpstr>The significance of kcat</vt:lpstr>
      <vt:lpstr>Significance of kcat/KM</vt:lpstr>
      <vt:lpstr>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MM kinetic measurements are made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John Wiley &amp; Sons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Biochemistry 3/e</dc:title>
  <dc:subject/>
  <dc:creator>Voet et al.</dc:creator>
  <cp:keywords/>
  <dc:description/>
  <cp:lastModifiedBy>Justin's Dad</cp:lastModifiedBy>
  <cp:revision>287</cp:revision>
  <dcterms:created xsi:type="dcterms:W3CDTF">2011-04-16T12:27:29Z</dcterms:created>
  <dcterms:modified xsi:type="dcterms:W3CDTF">2021-10-13T12:24:28Z</dcterms:modified>
  <cp:category/>
</cp:coreProperties>
</file>