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324" r:id="rId2"/>
    <p:sldId id="265" r:id="rId3"/>
    <p:sldId id="266" r:id="rId4"/>
    <p:sldId id="267" r:id="rId5"/>
    <p:sldId id="268" r:id="rId6"/>
    <p:sldId id="338" r:id="rId7"/>
    <p:sldId id="305" r:id="rId8"/>
    <p:sldId id="339" r:id="rId9"/>
    <p:sldId id="340" r:id="rId10"/>
    <p:sldId id="269" r:id="rId11"/>
    <p:sldId id="306" r:id="rId12"/>
    <p:sldId id="307" r:id="rId13"/>
    <p:sldId id="273" r:id="rId14"/>
    <p:sldId id="274" r:id="rId15"/>
    <p:sldId id="275" r:id="rId16"/>
    <p:sldId id="311" r:id="rId17"/>
    <p:sldId id="277" r:id="rId18"/>
    <p:sldId id="312" r:id="rId19"/>
    <p:sldId id="314" r:id="rId20"/>
    <p:sldId id="313" r:id="rId21"/>
    <p:sldId id="315" r:id="rId22"/>
    <p:sldId id="279" r:id="rId23"/>
    <p:sldId id="336" r:id="rId24"/>
    <p:sldId id="316" r:id="rId25"/>
    <p:sldId id="317" r:id="rId26"/>
    <p:sldId id="280" r:id="rId27"/>
    <p:sldId id="318" r:id="rId28"/>
    <p:sldId id="325" r:id="rId29"/>
    <p:sldId id="281" r:id="rId30"/>
    <p:sldId id="282" r:id="rId31"/>
    <p:sldId id="284" r:id="rId32"/>
    <p:sldId id="286" r:id="rId33"/>
    <p:sldId id="289" r:id="rId34"/>
    <p:sldId id="319" r:id="rId35"/>
    <p:sldId id="290"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4"/>
  </p:normalViewPr>
  <p:slideViewPr>
    <p:cSldViewPr>
      <p:cViewPr>
        <p:scale>
          <a:sx n="80" d="100"/>
          <a:sy n="80" d="100"/>
        </p:scale>
        <p:origin x="2024"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B86090A-D8A3-F040-A9A4-6D083FDB921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1" name="Rectangle 3">
            <a:extLst>
              <a:ext uri="{FF2B5EF4-FFF2-40B4-BE49-F238E27FC236}">
                <a16:creationId xmlns:a16="http://schemas.microsoft.com/office/drawing/2014/main" id="{15754F84-F680-5A49-A928-9254A2030D4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87C28D22-3812-114E-B026-42946F4B1D1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5DE87750-A383-404A-AAC0-2B645536F70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a:extLst>
              <a:ext uri="{FF2B5EF4-FFF2-40B4-BE49-F238E27FC236}">
                <a16:creationId xmlns:a16="http://schemas.microsoft.com/office/drawing/2014/main" id="{C7A95F4A-148D-2542-AADA-3948940683E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5" name="Rectangle 7">
            <a:extLst>
              <a:ext uri="{FF2B5EF4-FFF2-40B4-BE49-F238E27FC236}">
                <a16:creationId xmlns:a16="http://schemas.microsoft.com/office/drawing/2014/main" id="{268A2462-73CE-6A43-B3AE-7B15C9F29D7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A7044B5-87EA-B848-9D4B-95D37E1D99A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682C36-D01B-5045-8D3E-0A92F1DA91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1A6000-91E5-204F-8D19-E403C2CF6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8EBBCF-4FA4-224D-9A53-D37C101E0D3F}"/>
              </a:ext>
            </a:extLst>
          </p:cNvPr>
          <p:cNvSpPr>
            <a:spLocks noGrp="1" noChangeArrowheads="1"/>
          </p:cNvSpPr>
          <p:nvPr>
            <p:ph type="sldNum" sz="quarter" idx="12"/>
          </p:nvPr>
        </p:nvSpPr>
        <p:spPr>
          <a:ln/>
        </p:spPr>
        <p:txBody>
          <a:bodyPr/>
          <a:lstStyle>
            <a:lvl1pPr>
              <a:defRPr/>
            </a:lvl1pPr>
          </a:lstStyle>
          <a:p>
            <a:fld id="{1CB21E7F-FF60-E341-B8AA-EB9223D8F10D}" type="slidenum">
              <a:rPr lang="en-US" altLang="en-US"/>
              <a:pPr/>
              <a:t>‹#›</a:t>
            </a:fld>
            <a:endParaRPr lang="en-US" altLang="en-US"/>
          </a:p>
        </p:txBody>
      </p:sp>
    </p:spTree>
    <p:extLst>
      <p:ext uri="{BB962C8B-B14F-4D97-AF65-F5344CB8AC3E}">
        <p14:creationId xmlns:p14="http://schemas.microsoft.com/office/powerpoint/2010/main" val="365007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DB8677-EE11-B44A-8E0B-4A23624749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FA654D-44E3-9944-B41F-286B46A6D1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AE9F95-AD17-5142-99BA-5B682C5A25EA}"/>
              </a:ext>
            </a:extLst>
          </p:cNvPr>
          <p:cNvSpPr>
            <a:spLocks noGrp="1" noChangeArrowheads="1"/>
          </p:cNvSpPr>
          <p:nvPr>
            <p:ph type="sldNum" sz="quarter" idx="12"/>
          </p:nvPr>
        </p:nvSpPr>
        <p:spPr>
          <a:ln/>
        </p:spPr>
        <p:txBody>
          <a:bodyPr/>
          <a:lstStyle>
            <a:lvl1pPr>
              <a:defRPr/>
            </a:lvl1pPr>
          </a:lstStyle>
          <a:p>
            <a:fld id="{0CED175E-7689-854B-8359-9DFA041E7157}" type="slidenum">
              <a:rPr lang="en-US" altLang="en-US"/>
              <a:pPr/>
              <a:t>‹#›</a:t>
            </a:fld>
            <a:endParaRPr lang="en-US" altLang="en-US"/>
          </a:p>
        </p:txBody>
      </p:sp>
    </p:spTree>
    <p:extLst>
      <p:ext uri="{BB962C8B-B14F-4D97-AF65-F5344CB8AC3E}">
        <p14:creationId xmlns:p14="http://schemas.microsoft.com/office/powerpoint/2010/main" val="65006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E3BF6C-53E0-2E43-AFAD-EF98677F5C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88BA01-6AA7-6F4A-B58C-F310E29DC5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EC4C11-A12B-7344-8B80-FFC2BBEE3CE0}"/>
              </a:ext>
            </a:extLst>
          </p:cNvPr>
          <p:cNvSpPr>
            <a:spLocks noGrp="1" noChangeArrowheads="1"/>
          </p:cNvSpPr>
          <p:nvPr>
            <p:ph type="sldNum" sz="quarter" idx="12"/>
          </p:nvPr>
        </p:nvSpPr>
        <p:spPr>
          <a:ln/>
        </p:spPr>
        <p:txBody>
          <a:bodyPr/>
          <a:lstStyle>
            <a:lvl1pPr>
              <a:defRPr/>
            </a:lvl1pPr>
          </a:lstStyle>
          <a:p>
            <a:fld id="{2DB3265A-DC74-4E47-A37A-97109EA5229D}" type="slidenum">
              <a:rPr lang="en-US" altLang="en-US"/>
              <a:pPr/>
              <a:t>‹#›</a:t>
            </a:fld>
            <a:endParaRPr lang="en-US" altLang="en-US"/>
          </a:p>
        </p:txBody>
      </p:sp>
    </p:spTree>
    <p:extLst>
      <p:ext uri="{BB962C8B-B14F-4D97-AF65-F5344CB8AC3E}">
        <p14:creationId xmlns:p14="http://schemas.microsoft.com/office/powerpoint/2010/main" val="384150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659634-3F10-7D42-85BB-9C160D3552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DDD3A6-5C14-054E-AA26-8EE1736C6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96B814-D14F-F142-AE13-15FEEA7B3E71}"/>
              </a:ext>
            </a:extLst>
          </p:cNvPr>
          <p:cNvSpPr>
            <a:spLocks noGrp="1" noChangeArrowheads="1"/>
          </p:cNvSpPr>
          <p:nvPr>
            <p:ph type="sldNum" sz="quarter" idx="12"/>
          </p:nvPr>
        </p:nvSpPr>
        <p:spPr>
          <a:ln/>
        </p:spPr>
        <p:txBody>
          <a:bodyPr/>
          <a:lstStyle>
            <a:lvl1pPr>
              <a:defRPr/>
            </a:lvl1pPr>
          </a:lstStyle>
          <a:p>
            <a:fld id="{A6035678-F3B7-D241-AA38-CF2378E0AE46}" type="slidenum">
              <a:rPr lang="en-US" altLang="en-US"/>
              <a:pPr/>
              <a:t>‹#›</a:t>
            </a:fld>
            <a:endParaRPr lang="en-US" altLang="en-US"/>
          </a:p>
        </p:txBody>
      </p:sp>
    </p:spTree>
    <p:extLst>
      <p:ext uri="{BB962C8B-B14F-4D97-AF65-F5344CB8AC3E}">
        <p14:creationId xmlns:p14="http://schemas.microsoft.com/office/powerpoint/2010/main" val="2713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91EE93A-4F07-D249-A09F-CA7AF4A901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8CA145-359D-5F4E-9C77-89347AC741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E68784-7408-8041-983A-296E076A23CA}"/>
              </a:ext>
            </a:extLst>
          </p:cNvPr>
          <p:cNvSpPr>
            <a:spLocks noGrp="1" noChangeArrowheads="1"/>
          </p:cNvSpPr>
          <p:nvPr>
            <p:ph type="sldNum" sz="quarter" idx="12"/>
          </p:nvPr>
        </p:nvSpPr>
        <p:spPr>
          <a:ln/>
        </p:spPr>
        <p:txBody>
          <a:bodyPr/>
          <a:lstStyle>
            <a:lvl1pPr>
              <a:defRPr/>
            </a:lvl1pPr>
          </a:lstStyle>
          <a:p>
            <a:fld id="{1CB1C17B-34B4-E947-9281-002118BD6710}" type="slidenum">
              <a:rPr lang="en-US" altLang="en-US"/>
              <a:pPr/>
              <a:t>‹#›</a:t>
            </a:fld>
            <a:endParaRPr lang="en-US" altLang="en-US"/>
          </a:p>
        </p:txBody>
      </p:sp>
    </p:spTree>
    <p:extLst>
      <p:ext uri="{BB962C8B-B14F-4D97-AF65-F5344CB8AC3E}">
        <p14:creationId xmlns:p14="http://schemas.microsoft.com/office/powerpoint/2010/main" val="189669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0A31A9-43A6-BC46-8949-2C7A77E2AB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9B5365-44E1-2449-8767-E822AC485A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874411-9661-2B44-9AC1-1E7A6880ED8A}"/>
              </a:ext>
            </a:extLst>
          </p:cNvPr>
          <p:cNvSpPr>
            <a:spLocks noGrp="1" noChangeArrowheads="1"/>
          </p:cNvSpPr>
          <p:nvPr>
            <p:ph type="sldNum" sz="quarter" idx="12"/>
          </p:nvPr>
        </p:nvSpPr>
        <p:spPr>
          <a:ln/>
        </p:spPr>
        <p:txBody>
          <a:bodyPr/>
          <a:lstStyle>
            <a:lvl1pPr>
              <a:defRPr/>
            </a:lvl1pPr>
          </a:lstStyle>
          <a:p>
            <a:fld id="{4F35471C-7458-594E-AA16-629EA7AB6709}" type="slidenum">
              <a:rPr lang="en-US" altLang="en-US"/>
              <a:pPr/>
              <a:t>‹#›</a:t>
            </a:fld>
            <a:endParaRPr lang="en-US" altLang="en-US"/>
          </a:p>
        </p:txBody>
      </p:sp>
    </p:spTree>
    <p:extLst>
      <p:ext uri="{BB962C8B-B14F-4D97-AF65-F5344CB8AC3E}">
        <p14:creationId xmlns:p14="http://schemas.microsoft.com/office/powerpoint/2010/main" val="16797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6DD2FD6-BE1E-2C4B-B70E-4C369AC689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7DF6B22-E9C9-4D4C-9344-63A5C1C4C4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D31DBC4-F5D9-7749-810F-186D217DB840}"/>
              </a:ext>
            </a:extLst>
          </p:cNvPr>
          <p:cNvSpPr>
            <a:spLocks noGrp="1" noChangeArrowheads="1"/>
          </p:cNvSpPr>
          <p:nvPr>
            <p:ph type="sldNum" sz="quarter" idx="12"/>
          </p:nvPr>
        </p:nvSpPr>
        <p:spPr>
          <a:ln/>
        </p:spPr>
        <p:txBody>
          <a:bodyPr/>
          <a:lstStyle>
            <a:lvl1pPr>
              <a:defRPr/>
            </a:lvl1pPr>
          </a:lstStyle>
          <a:p>
            <a:fld id="{D7BADDD5-6B90-F44C-BC34-C5C32BFE352F}" type="slidenum">
              <a:rPr lang="en-US" altLang="en-US"/>
              <a:pPr/>
              <a:t>‹#›</a:t>
            </a:fld>
            <a:endParaRPr lang="en-US" altLang="en-US"/>
          </a:p>
        </p:txBody>
      </p:sp>
    </p:spTree>
    <p:extLst>
      <p:ext uri="{BB962C8B-B14F-4D97-AF65-F5344CB8AC3E}">
        <p14:creationId xmlns:p14="http://schemas.microsoft.com/office/powerpoint/2010/main" val="95919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7E16B7A-BAA3-1E48-B2C7-50E02736E5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FD5B12F-E3A8-A949-9314-50C8889422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A12622-397D-AE49-A726-0764C53FCD20}"/>
              </a:ext>
            </a:extLst>
          </p:cNvPr>
          <p:cNvSpPr>
            <a:spLocks noGrp="1" noChangeArrowheads="1"/>
          </p:cNvSpPr>
          <p:nvPr>
            <p:ph type="sldNum" sz="quarter" idx="12"/>
          </p:nvPr>
        </p:nvSpPr>
        <p:spPr>
          <a:ln/>
        </p:spPr>
        <p:txBody>
          <a:bodyPr/>
          <a:lstStyle>
            <a:lvl1pPr>
              <a:defRPr/>
            </a:lvl1pPr>
          </a:lstStyle>
          <a:p>
            <a:fld id="{DCCEDE46-7D9F-E548-B047-915A71E18CC8}" type="slidenum">
              <a:rPr lang="en-US" altLang="en-US"/>
              <a:pPr/>
              <a:t>‹#›</a:t>
            </a:fld>
            <a:endParaRPr lang="en-US" altLang="en-US"/>
          </a:p>
        </p:txBody>
      </p:sp>
    </p:spTree>
    <p:extLst>
      <p:ext uri="{BB962C8B-B14F-4D97-AF65-F5344CB8AC3E}">
        <p14:creationId xmlns:p14="http://schemas.microsoft.com/office/powerpoint/2010/main" val="77729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B33AB5-D495-FF49-9761-BCE006523B6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EDE085B-00D7-3347-9202-76E14C33F8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C6F137-0D11-8241-B778-174E8BECCEDE}"/>
              </a:ext>
            </a:extLst>
          </p:cNvPr>
          <p:cNvSpPr>
            <a:spLocks noGrp="1" noChangeArrowheads="1"/>
          </p:cNvSpPr>
          <p:nvPr>
            <p:ph type="sldNum" sz="quarter" idx="12"/>
          </p:nvPr>
        </p:nvSpPr>
        <p:spPr>
          <a:ln/>
        </p:spPr>
        <p:txBody>
          <a:bodyPr/>
          <a:lstStyle>
            <a:lvl1pPr>
              <a:defRPr/>
            </a:lvl1pPr>
          </a:lstStyle>
          <a:p>
            <a:fld id="{45065DEE-6017-914B-B9BA-B29E73A59B74}" type="slidenum">
              <a:rPr lang="en-US" altLang="en-US"/>
              <a:pPr/>
              <a:t>‹#›</a:t>
            </a:fld>
            <a:endParaRPr lang="en-US" altLang="en-US"/>
          </a:p>
        </p:txBody>
      </p:sp>
    </p:spTree>
    <p:extLst>
      <p:ext uri="{BB962C8B-B14F-4D97-AF65-F5344CB8AC3E}">
        <p14:creationId xmlns:p14="http://schemas.microsoft.com/office/powerpoint/2010/main" val="106692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77AD59-FE85-F748-8292-A02AF90A34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D5F6F9-470D-D745-A6E3-25C09AB55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5CB2836-2857-434F-9417-22F81B18196B}"/>
              </a:ext>
            </a:extLst>
          </p:cNvPr>
          <p:cNvSpPr>
            <a:spLocks noGrp="1" noChangeArrowheads="1"/>
          </p:cNvSpPr>
          <p:nvPr>
            <p:ph type="sldNum" sz="quarter" idx="12"/>
          </p:nvPr>
        </p:nvSpPr>
        <p:spPr>
          <a:ln/>
        </p:spPr>
        <p:txBody>
          <a:bodyPr/>
          <a:lstStyle>
            <a:lvl1pPr>
              <a:defRPr/>
            </a:lvl1pPr>
          </a:lstStyle>
          <a:p>
            <a:fld id="{DD643AF6-B1D9-8E4E-A083-36DCDF17DC35}" type="slidenum">
              <a:rPr lang="en-US" altLang="en-US"/>
              <a:pPr/>
              <a:t>‹#›</a:t>
            </a:fld>
            <a:endParaRPr lang="en-US" altLang="en-US"/>
          </a:p>
        </p:txBody>
      </p:sp>
    </p:spTree>
    <p:extLst>
      <p:ext uri="{BB962C8B-B14F-4D97-AF65-F5344CB8AC3E}">
        <p14:creationId xmlns:p14="http://schemas.microsoft.com/office/powerpoint/2010/main" val="291362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0393D7-0FD8-BD45-AAEB-3FB84DFB44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FCF169-C043-CD4E-A16E-CF850E3BDC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BD1C69-482C-3E4A-A859-80E220F920B7}"/>
              </a:ext>
            </a:extLst>
          </p:cNvPr>
          <p:cNvSpPr>
            <a:spLocks noGrp="1" noChangeArrowheads="1"/>
          </p:cNvSpPr>
          <p:nvPr>
            <p:ph type="sldNum" sz="quarter" idx="12"/>
          </p:nvPr>
        </p:nvSpPr>
        <p:spPr>
          <a:ln/>
        </p:spPr>
        <p:txBody>
          <a:bodyPr/>
          <a:lstStyle>
            <a:lvl1pPr>
              <a:defRPr/>
            </a:lvl1pPr>
          </a:lstStyle>
          <a:p>
            <a:fld id="{C3CF077D-0CA2-8640-BFD4-487F63E89B48}" type="slidenum">
              <a:rPr lang="en-US" altLang="en-US"/>
              <a:pPr/>
              <a:t>‹#›</a:t>
            </a:fld>
            <a:endParaRPr lang="en-US" altLang="en-US"/>
          </a:p>
        </p:txBody>
      </p:sp>
    </p:spTree>
    <p:extLst>
      <p:ext uri="{BB962C8B-B14F-4D97-AF65-F5344CB8AC3E}">
        <p14:creationId xmlns:p14="http://schemas.microsoft.com/office/powerpoint/2010/main" val="22032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49F69C-A564-9442-A585-E6EF54878BF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F624FF-F47A-4945-A8B4-F90084DEC82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602374-F56D-AE41-97ED-8FC975DEBE7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97FF953-6C0D-B446-A5FA-0F88546ED61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638DFBBB-C596-2046-8DA4-6E358F01925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E965FD-9057-C241-8809-AFEFD3684E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tif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a:extLst>
              <a:ext uri="{FF2B5EF4-FFF2-40B4-BE49-F238E27FC236}">
                <a16:creationId xmlns:a16="http://schemas.microsoft.com/office/drawing/2014/main" id="{604A39FB-3AC7-1247-A651-C4E3A983DA97}"/>
              </a:ext>
            </a:extLst>
          </p:cNvPr>
          <p:cNvSpPr txBox="1">
            <a:spLocks noChangeArrowheads="1"/>
          </p:cNvSpPr>
          <p:nvPr/>
        </p:nvSpPr>
        <p:spPr bwMode="auto">
          <a:xfrm>
            <a:off x="609600" y="914400"/>
            <a:ext cx="7620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Compounds with the empirical formula (C H</a:t>
            </a:r>
            <a:r>
              <a:rPr lang="en-US" altLang="en-US" sz="1800" baseline="-25000">
                <a:latin typeface="Arial" panose="020B0604020202020204" pitchFamily="34" charset="0"/>
                <a:cs typeface="Arial" panose="020B0604020202020204" pitchFamily="34" charset="0"/>
              </a:rPr>
              <a:t>2</a:t>
            </a:r>
            <a:r>
              <a:rPr lang="en-US" altLang="en-US" sz="1800">
                <a:latin typeface="Arial" panose="020B0604020202020204" pitchFamily="34" charset="0"/>
                <a:cs typeface="Arial" panose="020B0604020202020204" pitchFamily="34" charset="0"/>
              </a:rPr>
              <a:t>O)</a:t>
            </a:r>
            <a:r>
              <a:rPr lang="en-US" altLang="en-US" sz="1800" i="1" baseline="-25000">
                <a:latin typeface="Arial" panose="020B0604020202020204" pitchFamily="34" charset="0"/>
                <a:cs typeface="Arial" panose="020B0604020202020204" pitchFamily="34" charset="0"/>
              </a:rPr>
              <a:t>n</a:t>
            </a:r>
            <a:r>
              <a:rPr lang="en-US" altLang="en-US" sz="1800">
                <a:latin typeface="Arial" panose="020B0604020202020204" pitchFamily="34" charset="0"/>
                <a:cs typeface="Arial" panose="020B0604020202020204" pitchFamily="34" charset="0"/>
              </a:rPr>
              <a:t> where </a:t>
            </a:r>
            <a:r>
              <a:rPr lang="en-US" altLang="en-US" sz="1800" i="1">
                <a:latin typeface="Arial" panose="020B0604020202020204" pitchFamily="34" charset="0"/>
                <a:cs typeface="Arial" panose="020B0604020202020204" pitchFamily="34" charset="0"/>
              </a:rPr>
              <a:t>n &gt; 2</a:t>
            </a:r>
          </a:p>
          <a:p>
            <a:r>
              <a:rPr lang="en-US" altLang="en-US" sz="1800">
                <a:latin typeface="Arial" panose="020B0604020202020204" pitchFamily="34" charset="0"/>
                <a:cs typeface="Arial" panose="020B0604020202020204" pitchFamily="34" charset="0"/>
              </a:rPr>
              <a:t>Aldehyde or ketone derivatives of polyhydroxyl alcohols</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 consist only of carbon, hydrogen, and oxygen,</a:t>
            </a:r>
          </a:p>
          <a:p>
            <a:r>
              <a:rPr lang="en-US" altLang="en-US" sz="1800">
                <a:latin typeface="Arial" panose="020B0604020202020204" pitchFamily="34" charset="0"/>
                <a:cs typeface="Arial" panose="020B0604020202020204" pitchFamily="34" charset="0"/>
              </a:rPr>
              <a:t>with a hydrogen:oxygen atom ratio of 2:1</a:t>
            </a:r>
          </a:p>
          <a:p>
            <a:r>
              <a:rPr lang="en-US" altLang="en-US" sz="1800">
                <a:latin typeface="Arial" panose="020B0604020202020204" pitchFamily="34" charset="0"/>
                <a:cs typeface="Arial" panose="020B0604020202020204" pitchFamily="34" charset="0"/>
              </a:rPr>
              <a:t>(but can be modified)</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monosaccharide: 1 sugar (aldose or ketose) </a:t>
            </a:r>
          </a:p>
          <a:p>
            <a:r>
              <a:rPr lang="en-US" altLang="en-US" sz="1800">
                <a:latin typeface="Arial" panose="020B0604020202020204" pitchFamily="34" charset="0"/>
                <a:cs typeface="Arial" panose="020B0604020202020204" pitchFamily="34" charset="0"/>
              </a:rPr>
              <a:t>disaccharide: 2 sugars	</a:t>
            </a:r>
          </a:p>
          <a:p>
            <a:r>
              <a:rPr lang="en-US" altLang="en-US" sz="1800">
                <a:latin typeface="Arial" panose="020B0604020202020204" pitchFamily="34" charset="0"/>
                <a:cs typeface="Arial" panose="020B0604020202020204" pitchFamily="34" charset="0"/>
              </a:rPr>
              <a:t>oligosaccharide: 3-10 sugars </a:t>
            </a:r>
          </a:p>
          <a:p>
            <a:r>
              <a:rPr lang="en-US" altLang="en-US" sz="1800">
                <a:latin typeface="Arial" panose="020B0604020202020204" pitchFamily="34" charset="0"/>
                <a:cs typeface="Arial" panose="020B0604020202020204" pitchFamily="34" charset="0"/>
              </a:rPr>
              <a:t>polysaccharide: &gt;10</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suffix -ose: glucose, sucrose (table sugar), lactose (milk), cellulose.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Used for</a:t>
            </a:r>
          </a:p>
          <a:p>
            <a:r>
              <a:rPr lang="en-US" altLang="en-US" sz="1800">
                <a:latin typeface="Arial" panose="020B0604020202020204" pitchFamily="34" charset="0"/>
                <a:cs typeface="Arial" panose="020B0604020202020204" pitchFamily="34" charset="0"/>
              </a:rPr>
              <a:t>storage of energy (e.g., starch and glycogen)</a:t>
            </a:r>
          </a:p>
          <a:p>
            <a:r>
              <a:rPr lang="en-US" altLang="en-US" sz="1800">
                <a:latin typeface="Arial" panose="020B0604020202020204" pitchFamily="34" charset="0"/>
                <a:cs typeface="Arial" panose="020B0604020202020204" pitchFamily="34" charset="0"/>
              </a:rPr>
              <a:t>structure </a:t>
            </a:r>
          </a:p>
          <a:p>
            <a:r>
              <a:rPr lang="en-US" altLang="en-US" sz="1800">
                <a:latin typeface="Arial" panose="020B0604020202020204" pitchFamily="34" charset="0"/>
                <a:cs typeface="Arial" panose="020B0604020202020204" pitchFamily="34" charset="0"/>
              </a:rPr>
              <a:t>coenzymes </a:t>
            </a:r>
          </a:p>
          <a:p>
            <a:r>
              <a:rPr lang="en-US" altLang="en-US" sz="1800">
                <a:latin typeface="Arial" panose="020B0604020202020204" pitchFamily="34" charset="0"/>
                <a:cs typeface="Arial" panose="020B0604020202020204" pitchFamily="34" charset="0"/>
              </a:rPr>
              <a:t>nucleic acid backbone</a:t>
            </a:r>
          </a:p>
          <a:p>
            <a:r>
              <a:rPr lang="en-US" altLang="en-US" sz="1800">
                <a:latin typeface="Arial" panose="020B0604020202020204" pitchFamily="34" charset="0"/>
                <a:cs typeface="Arial" panose="020B0604020202020204" pitchFamily="34" charset="0"/>
              </a:rPr>
              <a:t>chemical markers (for cell recognition)</a:t>
            </a:r>
          </a:p>
        </p:txBody>
      </p:sp>
      <p:sp>
        <p:nvSpPr>
          <p:cNvPr id="2" name="Rectangle 1">
            <a:extLst>
              <a:ext uri="{FF2B5EF4-FFF2-40B4-BE49-F238E27FC236}">
                <a16:creationId xmlns:a16="http://schemas.microsoft.com/office/drawing/2014/main" id="{5F522BA1-A4CD-824A-9097-5B21315667A7}"/>
              </a:ext>
            </a:extLst>
          </p:cNvPr>
          <p:cNvSpPr/>
          <p:nvPr/>
        </p:nvSpPr>
        <p:spPr>
          <a:xfrm>
            <a:off x="2438400" y="304800"/>
            <a:ext cx="2718863" cy="523220"/>
          </a:xfrm>
          <a:prstGeom prst="rect">
            <a:avLst/>
          </a:prstGeom>
        </p:spPr>
        <p:txBody>
          <a:bodyPr wrap="none">
            <a:spAutoFit/>
          </a:bodyPr>
          <a:lstStyle/>
          <a:p>
            <a:pPr algn="ctr">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Carbohydrates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fig_08_02">
            <a:extLst>
              <a:ext uri="{FF2B5EF4-FFF2-40B4-BE49-F238E27FC236}">
                <a16:creationId xmlns:a16="http://schemas.microsoft.com/office/drawing/2014/main" id="{60F0A7EC-45F5-BA4C-AE4F-7F511A6C3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17500"/>
            <a:ext cx="344328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5">
            <a:extLst>
              <a:ext uri="{FF2B5EF4-FFF2-40B4-BE49-F238E27FC236}">
                <a16:creationId xmlns:a16="http://schemas.microsoft.com/office/drawing/2014/main" id="{7A5D0BDB-E310-3E42-8314-49CAAE4E6C5C}"/>
              </a:ext>
            </a:extLst>
          </p:cNvPr>
          <p:cNvSpPr txBox="1">
            <a:spLocks noChangeArrowheads="1"/>
          </p:cNvSpPr>
          <p:nvPr/>
        </p:nvSpPr>
        <p:spPr bwMode="auto">
          <a:xfrm>
            <a:off x="15875" y="1066800"/>
            <a:ext cx="340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Ketoses</a:t>
            </a:r>
          </a:p>
          <a:p>
            <a:r>
              <a:rPr lang="en-US" altLang="en-US">
                <a:latin typeface="Arial" panose="020B0604020202020204" pitchFamily="34" charset="0"/>
                <a:cs typeface="Arial" panose="020B0604020202020204" pitchFamily="34" charset="0"/>
              </a:rPr>
              <a:t>(one fewer chiral center </a:t>
            </a:r>
          </a:p>
          <a:p>
            <a:r>
              <a:rPr lang="en-US" altLang="en-US">
                <a:latin typeface="Arial" panose="020B0604020202020204" pitchFamily="34" charset="0"/>
                <a:cs typeface="Arial" panose="020B0604020202020204" pitchFamily="34" charset="0"/>
              </a:rPr>
              <a:t>than aldoses)</a:t>
            </a:r>
          </a:p>
        </p:txBody>
      </p:sp>
      <p:sp>
        <p:nvSpPr>
          <p:cNvPr id="25604" name="Rectangle 4">
            <a:extLst>
              <a:ext uri="{FF2B5EF4-FFF2-40B4-BE49-F238E27FC236}">
                <a16:creationId xmlns:a16="http://schemas.microsoft.com/office/drawing/2014/main" id="{F0564396-3410-3344-AAE6-E46E6225C0EA}"/>
              </a:ext>
            </a:extLst>
          </p:cNvPr>
          <p:cNvSpPr>
            <a:spLocks noChangeArrowheads="1"/>
          </p:cNvSpPr>
          <p:nvPr/>
        </p:nvSpPr>
        <p:spPr bwMode="auto">
          <a:xfrm>
            <a:off x="3717925" y="4718050"/>
            <a:ext cx="754063" cy="145415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figun_08_p221b">
            <a:extLst>
              <a:ext uri="{FF2B5EF4-FFF2-40B4-BE49-F238E27FC236}">
                <a16:creationId xmlns:a16="http://schemas.microsoft.com/office/drawing/2014/main" id="{0FAB3E10-24C6-BF44-B0EA-2A932EBBD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6989763"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3">
            <a:extLst>
              <a:ext uri="{FF2B5EF4-FFF2-40B4-BE49-F238E27FC236}">
                <a16:creationId xmlns:a16="http://schemas.microsoft.com/office/drawing/2014/main" id="{38455CF9-716B-A842-8284-258DA6081662}"/>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221</a:t>
            </a:r>
          </a:p>
        </p:txBody>
      </p:sp>
      <p:sp>
        <p:nvSpPr>
          <p:cNvPr id="29699" name="TextBox 5">
            <a:extLst>
              <a:ext uri="{FF2B5EF4-FFF2-40B4-BE49-F238E27FC236}">
                <a16:creationId xmlns:a16="http://schemas.microsoft.com/office/drawing/2014/main" id="{D7BE7FB2-08CB-DC46-9F75-58FBB1C632CC}"/>
              </a:ext>
            </a:extLst>
          </p:cNvPr>
          <p:cNvSpPr txBox="1">
            <a:spLocks noChangeArrowheads="1"/>
          </p:cNvSpPr>
          <p:nvPr/>
        </p:nvSpPr>
        <p:spPr bwMode="auto">
          <a:xfrm>
            <a:off x="838200" y="457200"/>
            <a:ext cx="312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Cyclization Reactions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figun_08_p222">
            <a:extLst>
              <a:ext uri="{FF2B5EF4-FFF2-40B4-BE49-F238E27FC236}">
                <a16:creationId xmlns:a16="http://schemas.microsoft.com/office/drawing/2014/main" id="{580EF92B-DC7A-7341-A104-059F92991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9404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3">
            <a:extLst>
              <a:ext uri="{FF2B5EF4-FFF2-40B4-BE49-F238E27FC236}">
                <a16:creationId xmlns:a16="http://schemas.microsoft.com/office/drawing/2014/main" id="{29468FF7-C66D-2346-8753-3B2409942B78}"/>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222</a:t>
            </a:r>
          </a:p>
        </p:txBody>
      </p:sp>
      <p:sp>
        <p:nvSpPr>
          <p:cNvPr id="30723" name="Rectangle 5">
            <a:extLst>
              <a:ext uri="{FF2B5EF4-FFF2-40B4-BE49-F238E27FC236}">
                <a16:creationId xmlns:a16="http://schemas.microsoft.com/office/drawing/2014/main" id="{A523761D-150B-7A46-9AFE-F135A2E58E26}"/>
              </a:ext>
            </a:extLst>
          </p:cNvPr>
          <p:cNvSpPr>
            <a:spLocks noChangeArrowheads="1"/>
          </p:cNvSpPr>
          <p:nvPr/>
        </p:nvSpPr>
        <p:spPr bwMode="auto">
          <a:xfrm>
            <a:off x="0" y="3810000"/>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A pyranose is a six-membered ring consisting of five carbon atoms and one oxygen atom (with no double bonds). Example glucose.</a:t>
            </a:r>
          </a:p>
          <a:p>
            <a:endParaRPr lang="en-US" altLang="en-US"/>
          </a:p>
          <a:p>
            <a:r>
              <a:rPr lang="en-US" altLang="en-US"/>
              <a:t>A furanose is a five-membered ring consisting of four carbon atoms and one oxygen atom (with no double bonds). Example ribose.</a:t>
            </a:r>
          </a:p>
          <a:p>
            <a:endParaRPr lang="en-US" altLang="en-US"/>
          </a:p>
          <a:p>
            <a:endParaRPr lang="en-US" altLang="en-US"/>
          </a:p>
          <a:p>
            <a:endParaRPr lang="en-US" altLang="en-US"/>
          </a:p>
        </p:txBody>
      </p:sp>
      <p:sp>
        <p:nvSpPr>
          <p:cNvPr id="30724" name="TextBox 6">
            <a:extLst>
              <a:ext uri="{FF2B5EF4-FFF2-40B4-BE49-F238E27FC236}">
                <a16:creationId xmlns:a16="http://schemas.microsoft.com/office/drawing/2014/main" id="{3BDD6154-2A42-D840-9D5E-CDF43ADA9CF4}"/>
              </a:ext>
            </a:extLst>
          </p:cNvPr>
          <p:cNvSpPr txBox="1">
            <a:spLocks noChangeArrowheads="1"/>
          </p:cNvSpPr>
          <p:nvPr/>
        </p:nvSpPr>
        <p:spPr bwMode="auto">
          <a:xfrm>
            <a:off x="6781800" y="609600"/>
            <a:ext cx="97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Rings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fig_08_03">
            <a:extLst>
              <a:ext uri="{FF2B5EF4-FFF2-40B4-BE49-F238E27FC236}">
                <a16:creationId xmlns:a16="http://schemas.microsoft.com/office/drawing/2014/main" id="{4C9ED4CC-4C4B-9D47-BF29-138D870B0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9900"/>
            <a:ext cx="853122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3">
            <a:extLst>
              <a:ext uri="{FF2B5EF4-FFF2-40B4-BE49-F238E27FC236}">
                <a16:creationId xmlns:a16="http://schemas.microsoft.com/office/drawing/2014/main" id="{47ED0426-43BD-7E4B-8468-D4BB9B64E8C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fig_08_04">
            <a:extLst>
              <a:ext uri="{FF2B5EF4-FFF2-40B4-BE49-F238E27FC236}">
                <a16:creationId xmlns:a16="http://schemas.microsoft.com/office/drawing/2014/main" id="{3353E4C8-3983-5F42-8596-C12F5B048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0400"/>
            <a:ext cx="85312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fig_08_05">
            <a:extLst>
              <a:ext uri="{FF2B5EF4-FFF2-40B4-BE49-F238E27FC236}">
                <a16:creationId xmlns:a16="http://schemas.microsoft.com/office/drawing/2014/main" id="{916B592E-E7D2-6847-8140-9D43C098F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74900"/>
            <a:ext cx="85312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3">
            <a:extLst>
              <a:ext uri="{FF2B5EF4-FFF2-40B4-BE49-F238E27FC236}">
                <a16:creationId xmlns:a16="http://schemas.microsoft.com/office/drawing/2014/main" id="{581B890A-391D-284A-930F-B73EE93D1614}"/>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8-5</a:t>
            </a:r>
          </a:p>
        </p:txBody>
      </p:sp>
      <p:sp>
        <p:nvSpPr>
          <p:cNvPr id="33795" name="TextBox 5">
            <a:extLst>
              <a:ext uri="{FF2B5EF4-FFF2-40B4-BE49-F238E27FC236}">
                <a16:creationId xmlns:a16="http://schemas.microsoft.com/office/drawing/2014/main" id="{C93FBD1F-C6B5-4D41-953F-E7158DF51E8D}"/>
              </a:ext>
            </a:extLst>
          </p:cNvPr>
          <p:cNvSpPr txBox="1">
            <a:spLocks noChangeArrowheads="1"/>
          </p:cNvSpPr>
          <p:nvPr/>
        </p:nvSpPr>
        <p:spPr bwMode="auto">
          <a:xfrm>
            <a:off x="6553200" y="4953000"/>
            <a:ext cx="184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all axial</a:t>
            </a:r>
          </a:p>
          <a:p>
            <a:r>
              <a:rPr lang="en-US" altLang="en-US">
                <a:latin typeface="Arial" panose="020B0604020202020204" pitchFamily="34" charset="0"/>
                <a:cs typeface="Arial" panose="020B0604020202020204" pitchFamily="34" charset="0"/>
              </a:rPr>
              <a:t>(less stable)</a:t>
            </a:r>
          </a:p>
        </p:txBody>
      </p:sp>
      <p:sp>
        <p:nvSpPr>
          <p:cNvPr id="33796" name="TextBox 6">
            <a:extLst>
              <a:ext uri="{FF2B5EF4-FFF2-40B4-BE49-F238E27FC236}">
                <a16:creationId xmlns:a16="http://schemas.microsoft.com/office/drawing/2014/main" id="{04BF0B9F-8D8F-3649-A822-4C5AB4A8C192}"/>
              </a:ext>
            </a:extLst>
          </p:cNvPr>
          <p:cNvSpPr txBox="1">
            <a:spLocks noChangeArrowheads="1"/>
          </p:cNvSpPr>
          <p:nvPr/>
        </p:nvSpPr>
        <p:spPr bwMode="auto">
          <a:xfrm>
            <a:off x="1371600" y="4876800"/>
            <a:ext cx="199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all equatorial</a:t>
            </a:r>
          </a:p>
          <a:p>
            <a:r>
              <a:rPr lang="en-US" altLang="en-US">
                <a:latin typeface="Arial" panose="020B0604020202020204" pitchFamily="34" charset="0"/>
                <a:cs typeface="Arial" panose="020B0604020202020204" pitchFamily="34" charset="0"/>
              </a:rPr>
              <a:t>(more stable)</a:t>
            </a:r>
          </a:p>
        </p:txBody>
      </p:sp>
      <p:sp>
        <p:nvSpPr>
          <p:cNvPr id="33797" name="TextBox 7">
            <a:extLst>
              <a:ext uri="{FF2B5EF4-FFF2-40B4-BE49-F238E27FC236}">
                <a16:creationId xmlns:a16="http://schemas.microsoft.com/office/drawing/2014/main" id="{8D09F612-B16F-8343-BCD3-C304FE8DFF08}"/>
              </a:ext>
            </a:extLst>
          </p:cNvPr>
          <p:cNvSpPr txBox="1">
            <a:spLocks noChangeArrowheads="1"/>
          </p:cNvSpPr>
          <p:nvPr/>
        </p:nvSpPr>
        <p:spPr bwMode="auto">
          <a:xfrm>
            <a:off x="762000" y="1371600"/>
            <a:ext cx="357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Symbol" pitchFamily="2" charset="2"/>
              </a:rPr>
              <a:t>b</a:t>
            </a:r>
            <a:r>
              <a:rPr lang="en-US" altLang="en-US"/>
              <a:t>-D-glucose conformations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figun_08_p225a">
            <a:extLst>
              <a:ext uri="{FF2B5EF4-FFF2-40B4-BE49-F238E27FC236}">
                <a16:creationId xmlns:a16="http://schemas.microsoft.com/office/drawing/2014/main" id="{478FD4E4-9D79-D34D-B54C-5E04DB614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70834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3">
            <a:extLst>
              <a:ext uri="{FF2B5EF4-FFF2-40B4-BE49-F238E27FC236}">
                <a16:creationId xmlns:a16="http://schemas.microsoft.com/office/drawing/2014/main" id="{51C58428-71D2-484C-B1CD-4D4931D827C8}"/>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225</a:t>
            </a:r>
          </a:p>
        </p:txBody>
      </p:sp>
      <p:sp>
        <p:nvSpPr>
          <p:cNvPr id="38915" name="TextBox 5">
            <a:extLst>
              <a:ext uri="{FF2B5EF4-FFF2-40B4-BE49-F238E27FC236}">
                <a16:creationId xmlns:a16="http://schemas.microsoft.com/office/drawing/2014/main" id="{5FC941EF-C322-0D44-AFDA-4914D8F00494}"/>
              </a:ext>
            </a:extLst>
          </p:cNvPr>
          <p:cNvSpPr txBox="1">
            <a:spLocks noChangeArrowheads="1"/>
          </p:cNvSpPr>
          <p:nvPr/>
        </p:nvSpPr>
        <p:spPr bwMode="auto">
          <a:xfrm>
            <a:off x="228600" y="30480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Arial" panose="020B0604020202020204" pitchFamily="34" charset="0"/>
                <a:cs typeface="Arial" panose="020B0604020202020204" pitchFamily="34" charset="0"/>
              </a:rPr>
              <a:t>Amino sugars</a:t>
            </a:r>
          </a:p>
          <a:p>
            <a:r>
              <a:rPr lang="en-US" altLang="en-US" sz="2000">
                <a:latin typeface="Arial" panose="020B0604020202020204" pitchFamily="34" charset="0"/>
                <a:cs typeface="Arial" panose="020B0604020202020204" pitchFamily="34" charset="0"/>
              </a:rPr>
              <a:t> Glucosamine: used in glycosylated proteins and lipids, chitosan and chitin (the exoskeletons of crustaceans, cell walls in fungi etc)</a:t>
            </a:r>
          </a:p>
          <a:p>
            <a:r>
              <a:rPr lang="en-US" altLang="en-US" sz="2000">
                <a:latin typeface="Arial" panose="020B0604020202020204" pitchFamily="34" charset="0"/>
                <a:cs typeface="Arial" panose="020B0604020202020204" pitchFamily="34" charset="0"/>
              </a:rPr>
              <a:t> </a:t>
            </a:r>
          </a:p>
          <a:p>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fig_08_07">
            <a:extLst>
              <a:ext uri="{FF2B5EF4-FFF2-40B4-BE49-F238E27FC236}">
                <a16:creationId xmlns:a16="http://schemas.microsoft.com/office/drawing/2014/main" id="{31F4C83B-EA43-7E4D-A4CB-8CF71996D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0400"/>
            <a:ext cx="85312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 Box 3">
            <a:extLst>
              <a:ext uri="{FF2B5EF4-FFF2-40B4-BE49-F238E27FC236}">
                <a16:creationId xmlns:a16="http://schemas.microsoft.com/office/drawing/2014/main" id="{F7C32402-1D87-9F4A-A1E3-530E9CEE5C9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8-7</a:t>
            </a:r>
          </a:p>
        </p:txBody>
      </p:sp>
      <p:sp>
        <p:nvSpPr>
          <p:cNvPr id="39939" name="Rectangle 1">
            <a:extLst>
              <a:ext uri="{FF2B5EF4-FFF2-40B4-BE49-F238E27FC236}">
                <a16:creationId xmlns:a16="http://schemas.microsoft.com/office/drawing/2014/main" id="{CC375F82-3695-BD48-8C14-35D79A0EF2D9}"/>
              </a:ext>
            </a:extLst>
          </p:cNvPr>
          <p:cNvSpPr>
            <a:spLocks noChangeArrowheads="1"/>
          </p:cNvSpPr>
          <p:nvPr/>
        </p:nvSpPr>
        <p:spPr bwMode="auto">
          <a:xfrm>
            <a:off x="609600" y="53340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 </a:t>
            </a:r>
            <a:r>
              <a:rPr lang="en-US" altLang="en-US" sz="2000">
                <a:latin typeface="Arial" panose="020B0604020202020204" pitchFamily="34" charset="0"/>
                <a:cs typeface="Arial" panose="020B0604020202020204" pitchFamily="34" charset="0"/>
              </a:rPr>
              <a:t>=&gt; 1 OH is on the opposite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a:p>
            <a:r>
              <a:rPr lang="el-GR" altLang="en-US" sz="2000"/>
              <a:t>β</a:t>
            </a:r>
            <a:r>
              <a:rPr lang="en-US" altLang="en-US" sz="2000"/>
              <a:t> </a:t>
            </a:r>
            <a:r>
              <a:rPr lang="en-US" altLang="en-US" sz="2000">
                <a:latin typeface="Arial" panose="020B0604020202020204" pitchFamily="34" charset="0"/>
                <a:cs typeface="Arial" panose="020B0604020202020204" pitchFamily="34" charset="0"/>
              </a:rPr>
              <a:t>=&gt; 1 OH is on the same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figun_08_p226">
            <a:extLst>
              <a:ext uri="{FF2B5EF4-FFF2-40B4-BE49-F238E27FC236}">
                <a16:creationId xmlns:a16="http://schemas.microsoft.com/office/drawing/2014/main" id="{02EE3787-D0E3-2344-8F9D-71350657D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317500"/>
            <a:ext cx="62277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3">
            <a:extLst>
              <a:ext uri="{FF2B5EF4-FFF2-40B4-BE49-F238E27FC236}">
                <a16:creationId xmlns:a16="http://schemas.microsoft.com/office/drawing/2014/main" id="{8C56003A-F254-8A4C-AB3E-5705424259E8}"/>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igun_08_p227b">
            <a:extLst>
              <a:ext uri="{FF2B5EF4-FFF2-40B4-BE49-F238E27FC236}">
                <a16:creationId xmlns:a16="http://schemas.microsoft.com/office/drawing/2014/main" id="{C5471596-3D6E-1148-82B6-69A275E48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5181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a:extLst>
              <a:ext uri="{FF2B5EF4-FFF2-40B4-BE49-F238E27FC236}">
                <a16:creationId xmlns:a16="http://schemas.microsoft.com/office/drawing/2014/main" id="{41F174F1-0EB3-4F46-9794-CEF21FA334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533400"/>
            <a:ext cx="53038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6AB0C765-FDA5-5345-BF59-1BD3BB7E9372}"/>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sp>
        <p:nvSpPr>
          <p:cNvPr id="41988" name="TextBox 8">
            <a:extLst>
              <a:ext uri="{FF2B5EF4-FFF2-40B4-BE49-F238E27FC236}">
                <a16:creationId xmlns:a16="http://schemas.microsoft.com/office/drawing/2014/main" id="{4069FA1F-9FDC-AB48-9E0C-6A9334F0E89E}"/>
              </a:ext>
            </a:extLst>
          </p:cNvPr>
          <p:cNvSpPr txBox="1">
            <a:spLocks noChangeArrowheads="1"/>
          </p:cNvSpPr>
          <p:nvPr/>
        </p:nvSpPr>
        <p:spPr bwMode="auto">
          <a:xfrm>
            <a:off x="0" y="1219200"/>
            <a:ext cx="39227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Sucrose: table sugar</a:t>
            </a:r>
          </a:p>
          <a:p>
            <a:r>
              <a:rPr lang="en-US" altLang="en-US" sz="1800">
                <a:latin typeface="Arial" panose="020B0604020202020204" pitchFamily="34" charset="0"/>
                <a:cs typeface="Arial" panose="020B0604020202020204" pitchFamily="34" charset="0"/>
              </a:rPr>
              <a:t>	a disaccharide</a:t>
            </a:r>
          </a:p>
          <a:p>
            <a:r>
              <a:rPr lang="en-US" altLang="en-US" sz="1800">
                <a:latin typeface="Arial" panose="020B0604020202020204" pitchFamily="34" charset="0"/>
                <a:cs typeface="Arial" panose="020B0604020202020204" pitchFamily="34" charset="0"/>
              </a:rPr>
              <a:t>	glucose+fructose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O-α-D-glucopyranosyl-(1→2)-β-D-fructofuranoside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pyran: 6-membered ring</a:t>
            </a:r>
          </a:p>
          <a:p>
            <a:r>
              <a:rPr lang="en-US" altLang="en-US" sz="1800">
                <a:latin typeface="Arial" panose="020B0604020202020204" pitchFamily="34" charset="0"/>
                <a:cs typeface="Arial" panose="020B0604020202020204" pitchFamily="34" charset="0"/>
              </a:rPr>
              <a:t>furan: 5-membered ring</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sucrose is broken down to monosaccharides by sucrase or isomaltase glycoside hydrolases, which are found in the membrane of the microvilli in the small intestine. The monosaccharides are readily absorbed into the bloodstream.</a:t>
            </a:r>
          </a:p>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p:txBody>
      </p:sp>
      <p:sp>
        <p:nvSpPr>
          <p:cNvPr id="41989" name="Rectangle 9">
            <a:extLst>
              <a:ext uri="{FF2B5EF4-FFF2-40B4-BE49-F238E27FC236}">
                <a16:creationId xmlns:a16="http://schemas.microsoft.com/office/drawing/2014/main" id="{2EB38E55-261E-C44D-B640-B56930E549B4}"/>
              </a:ext>
            </a:extLst>
          </p:cNvPr>
          <p:cNvSpPr>
            <a:spLocks noChangeArrowheads="1"/>
          </p:cNvSpPr>
          <p:nvPr/>
        </p:nvSpPr>
        <p:spPr bwMode="auto">
          <a:xfrm>
            <a:off x="152400" y="6019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 </a:t>
            </a:r>
            <a:r>
              <a:rPr lang="en-US" altLang="en-US" sz="2000">
                <a:latin typeface="Arial" panose="020B0604020202020204" pitchFamily="34" charset="0"/>
                <a:cs typeface="Arial" panose="020B0604020202020204" pitchFamily="34" charset="0"/>
              </a:rPr>
              <a:t>=&gt; 1 OH is on the opposite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a:p>
            <a:r>
              <a:rPr lang="el-GR" altLang="en-US" sz="2000"/>
              <a:t>β</a:t>
            </a:r>
            <a:r>
              <a:rPr lang="en-US" altLang="en-US" sz="2000"/>
              <a:t> </a:t>
            </a:r>
            <a:r>
              <a:rPr lang="en-US" altLang="en-US" sz="2000">
                <a:latin typeface="Arial" panose="020B0604020202020204" pitchFamily="34" charset="0"/>
                <a:cs typeface="Arial" panose="020B0604020202020204" pitchFamily="34" charset="0"/>
              </a:rPr>
              <a:t>=&gt; 1 OH is on the same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fig_08_01">
            <a:extLst>
              <a:ext uri="{FF2B5EF4-FFF2-40B4-BE49-F238E27FC236}">
                <a16:creationId xmlns:a16="http://schemas.microsoft.com/office/drawing/2014/main" id="{FB5515BB-0C55-C445-A035-B39198285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317500"/>
            <a:ext cx="767873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5">
            <a:extLst>
              <a:ext uri="{FF2B5EF4-FFF2-40B4-BE49-F238E27FC236}">
                <a16:creationId xmlns:a16="http://schemas.microsoft.com/office/drawing/2014/main" id="{E7092A2D-341E-C24D-9A76-13691D6AFEF0}"/>
              </a:ext>
            </a:extLst>
          </p:cNvPr>
          <p:cNvSpPr txBox="1">
            <a:spLocks noChangeArrowheads="1"/>
          </p:cNvSpPr>
          <p:nvPr/>
        </p:nvSpPr>
        <p:spPr bwMode="auto">
          <a:xfrm>
            <a:off x="0" y="0"/>
            <a:ext cx="317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dirty="0">
                <a:latin typeface="Arial" panose="020B0604020202020204" pitchFamily="34" charset="0"/>
                <a:cs typeface="Arial" panose="020B0604020202020204" pitchFamily="34" charset="0"/>
              </a:rPr>
              <a:t>D-aldoses up to 6 carbons</a:t>
            </a:r>
          </a:p>
          <a:p>
            <a:r>
              <a:rPr lang="en-US" altLang="en-US" sz="2000" dirty="0">
                <a:latin typeface="Arial" panose="020B0604020202020204" pitchFamily="34" charset="0"/>
                <a:cs typeface="Arial" panose="020B0604020202020204" pitchFamily="34" charset="0"/>
              </a:rPr>
              <a:t>‘linear form’</a:t>
            </a:r>
          </a:p>
          <a:p>
            <a:r>
              <a:rPr lang="en-US" altLang="en-US" sz="2000" dirty="0">
                <a:latin typeface="Arial" panose="020B0604020202020204" pitchFamily="34" charset="0"/>
                <a:cs typeface="Arial" panose="020B0604020202020204" pitchFamily="34" charset="0"/>
              </a:rPr>
              <a:t>aka </a:t>
            </a:r>
            <a:r>
              <a:rPr lang="en-US" altLang="en-US" sz="2000" dirty="0" err="1">
                <a:latin typeface="Arial" panose="020B0604020202020204" pitchFamily="34" charset="0"/>
                <a:cs typeface="Arial" panose="020B0604020202020204" pitchFamily="34" charset="0"/>
              </a:rPr>
              <a:t>fischer</a:t>
            </a:r>
            <a:r>
              <a:rPr lang="en-US" altLang="en-US" sz="2000" dirty="0">
                <a:latin typeface="Arial" panose="020B0604020202020204" pitchFamily="34" charset="0"/>
                <a:cs typeface="Arial" panose="020B0604020202020204" pitchFamily="34" charset="0"/>
              </a:rPr>
              <a:t> projection</a:t>
            </a:r>
          </a:p>
        </p:txBody>
      </p:sp>
      <p:sp>
        <p:nvSpPr>
          <p:cNvPr id="19459" name="Rectangle 4">
            <a:extLst>
              <a:ext uri="{FF2B5EF4-FFF2-40B4-BE49-F238E27FC236}">
                <a16:creationId xmlns:a16="http://schemas.microsoft.com/office/drawing/2014/main" id="{A1140573-1863-C54C-B62F-745DBF3C5066}"/>
              </a:ext>
            </a:extLst>
          </p:cNvPr>
          <p:cNvSpPr>
            <a:spLocks noChangeArrowheads="1"/>
          </p:cNvSpPr>
          <p:nvPr/>
        </p:nvSpPr>
        <p:spPr bwMode="auto">
          <a:xfrm>
            <a:off x="2249488" y="4621213"/>
            <a:ext cx="706437" cy="14097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0" name="Rectangle 5">
            <a:extLst>
              <a:ext uri="{FF2B5EF4-FFF2-40B4-BE49-F238E27FC236}">
                <a16:creationId xmlns:a16="http://schemas.microsoft.com/office/drawing/2014/main" id="{896B364D-CA94-BC40-8859-EC1DF182B236}"/>
              </a:ext>
            </a:extLst>
          </p:cNvPr>
          <p:cNvSpPr>
            <a:spLocks noChangeArrowheads="1"/>
          </p:cNvSpPr>
          <p:nvPr/>
        </p:nvSpPr>
        <p:spPr bwMode="auto">
          <a:xfrm>
            <a:off x="1066800" y="2935288"/>
            <a:ext cx="652463" cy="1189037"/>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1" name="Rectangle 6">
            <a:extLst>
              <a:ext uri="{FF2B5EF4-FFF2-40B4-BE49-F238E27FC236}">
                <a16:creationId xmlns:a16="http://schemas.microsoft.com/office/drawing/2014/main" id="{C919CEFE-2FA6-2241-9AB2-925C6C441D0B}"/>
              </a:ext>
            </a:extLst>
          </p:cNvPr>
          <p:cNvSpPr>
            <a:spLocks noChangeArrowheads="1"/>
          </p:cNvSpPr>
          <p:nvPr/>
        </p:nvSpPr>
        <p:spPr bwMode="auto">
          <a:xfrm>
            <a:off x="5478463" y="4652963"/>
            <a:ext cx="704850" cy="14097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2" name="Rectangle 7">
            <a:extLst>
              <a:ext uri="{FF2B5EF4-FFF2-40B4-BE49-F238E27FC236}">
                <a16:creationId xmlns:a16="http://schemas.microsoft.com/office/drawing/2014/main" id="{38306AF0-50DB-0345-B185-01B1C8A31571}"/>
              </a:ext>
            </a:extLst>
          </p:cNvPr>
          <p:cNvSpPr>
            <a:spLocks noChangeArrowheads="1"/>
          </p:cNvSpPr>
          <p:nvPr/>
        </p:nvSpPr>
        <p:spPr bwMode="auto">
          <a:xfrm>
            <a:off x="3505200" y="323850"/>
            <a:ext cx="619125" cy="706438"/>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figun_08_p227a">
            <a:extLst>
              <a:ext uri="{FF2B5EF4-FFF2-40B4-BE49-F238E27FC236}">
                <a16:creationId xmlns:a16="http://schemas.microsoft.com/office/drawing/2014/main" id="{4EA98918-F01C-D441-8FFC-69D4FA1D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971800"/>
            <a:ext cx="5559425"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5">
            <a:extLst>
              <a:ext uri="{FF2B5EF4-FFF2-40B4-BE49-F238E27FC236}">
                <a16:creationId xmlns:a16="http://schemas.microsoft.com/office/drawing/2014/main" id="{69AB5552-245F-2C42-BA64-AE4253119D99}"/>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pic>
        <p:nvPicPr>
          <p:cNvPr id="43011" name="Picture 1">
            <a:extLst>
              <a:ext uri="{FF2B5EF4-FFF2-40B4-BE49-F238E27FC236}">
                <a16:creationId xmlns:a16="http://schemas.microsoft.com/office/drawing/2014/main" id="{4285B1A2-2263-0646-9F9B-6789180243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5197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figun_08_p229">
            <a:extLst>
              <a:ext uri="{FF2B5EF4-FFF2-40B4-BE49-F238E27FC236}">
                <a16:creationId xmlns:a16="http://schemas.microsoft.com/office/drawing/2014/main" id="{3E41652D-C8C8-CA4B-B8BC-D0873688B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057400"/>
            <a:ext cx="54102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3">
            <a:extLst>
              <a:ext uri="{FF2B5EF4-FFF2-40B4-BE49-F238E27FC236}">
                <a16:creationId xmlns:a16="http://schemas.microsoft.com/office/drawing/2014/main" id="{7E2C393F-DD6D-2D44-998B-0B18102E34E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229</a:t>
            </a:r>
          </a:p>
        </p:txBody>
      </p:sp>
      <p:sp>
        <p:nvSpPr>
          <p:cNvPr id="46083" name="TextBox 5">
            <a:extLst>
              <a:ext uri="{FF2B5EF4-FFF2-40B4-BE49-F238E27FC236}">
                <a16:creationId xmlns:a16="http://schemas.microsoft.com/office/drawing/2014/main" id="{9803FA94-5F12-F841-980B-7513F6DB525A}"/>
              </a:ext>
            </a:extLst>
          </p:cNvPr>
          <p:cNvSpPr txBox="1">
            <a:spLocks noChangeArrowheads="1"/>
          </p:cNvSpPr>
          <p:nvPr/>
        </p:nvSpPr>
        <p:spPr bwMode="auto">
          <a:xfrm>
            <a:off x="0" y="152400"/>
            <a:ext cx="9290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Char char="•"/>
            </a:pPr>
            <a:r>
              <a:rPr lang="en-US" altLang="en-US">
                <a:latin typeface="Arial" panose="020B0604020202020204" pitchFamily="34" charset="0"/>
                <a:cs typeface="Arial" panose="020B0604020202020204" pitchFamily="34" charset="0"/>
              </a:rPr>
              <a:t>most common organic compound on our planet, </a:t>
            </a:r>
          </a:p>
          <a:p>
            <a:pPr>
              <a:buFont typeface="Arial" panose="020B0604020202020204" pitchFamily="34" charset="0"/>
              <a:buChar char="•"/>
            </a:pPr>
            <a:r>
              <a:rPr lang="en-US" altLang="en-US">
                <a:latin typeface="Arial" panose="020B0604020202020204" pitchFamily="34" charset="0"/>
                <a:cs typeface="Arial" panose="020B0604020202020204" pitchFamily="34" charset="0"/>
              </a:rPr>
              <a:t>insoluble in water and most organic solvents,</a:t>
            </a:r>
          </a:p>
          <a:p>
            <a:pPr>
              <a:buFont typeface="Arial" panose="020B0604020202020204" pitchFamily="34" charset="0"/>
              <a:buChar char="•"/>
            </a:pPr>
            <a:r>
              <a:rPr lang="en-US" altLang="en-US">
                <a:latin typeface="Arial" panose="020B0604020202020204" pitchFamily="34" charset="0"/>
                <a:cs typeface="Arial" panose="020B0604020202020204" pitchFamily="34" charset="0"/>
              </a:rPr>
              <a:t>D Glucose linked by β(1→4)-glycosidic bonds</a:t>
            </a:r>
          </a:p>
          <a:p>
            <a:pPr>
              <a:buFont typeface="Arial" panose="020B0604020202020204" pitchFamily="34" charset="0"/>
              <a:buChar char="•"/>
            </a:pPr>
            <a:r>
              <a:rPr lang="en-US" altLang="en-US">
                <a:latin typeface="Arial" panose="020B0604020202020204" pitchFamily="34" charset="0"/>
                <a:cs typeface="Arial" panose="020B0604020202020204" pitchFamily="34" charset="0"/>
              </a:rPr>
              <a:t>several hundred to over ten thousand linked D-glucose residues.</a:t>
            </a:r>
          </a:p>
        </p:txBody>
      </p:sp>
      <p:pic>
        <p:nvPicPr>
          <p:cNvPr id="46084" name="Picture 4">
            <a:extLst>
              <a:ext uri="{FF2B5EF4-FFF2-40B4-BE49-F238E27FC236}">
                <a16:creationId xmlns:a16="http://schemas.microsoft.com/office/drawing/2014/main" id="{34CE91EA-085D-1C44-9102-791C5436F1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08338"/>
            <a:ext cx="323215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ig_08_09">
            <a:extLst>
              <a:ext uri="{FF2B5EF4-FFF2-40B4-BE49-F238E27FC236}">
                <a16:creationId xmlns:a16="http://schemas.microsoft.com/office/drawing/2014/main" id="{8EDC3AD2-03F6-744A-9418-F810EF3ED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317500"/>
            <a:ext cx="71913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a:extLst>
              <a:ext uri="{FF2B5EF4-FFF2-40B4-BE49-F238E27FC236}">
                <a16:creationId xmlns:a16="http://schemas.microsoft.com/office/drawing/2014/main" id="{48551DC4-8255-C84C-9906-CD746C86BA1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a:extLst>
              <a:ext uri="{FF2B5EF4-FFF2-40B4-BE49-F238E27FC236}">
                <a16:creationId xmlns:a16="http://schemas.microsoft.com/office/drawing/2014/main" id="{7835E904-14DC-9644-9B60-8514DF109C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figun_08_p230a">
            <a:extLst>
              <a:ext uri="{FF2B5EF4-FFF2-40B4-BE49-F238E27FC236}">
                <a16:creationId xmlns:a16="http://schemas.microsoft.com/office/drawing/2014/main" id="{64FD0DFD-D98C-DC49-99D0-48201DD74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7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4">
            <a:extLst>
              <a:ext uri="{FF2B5EF4-FFF2-40B4-BE49-F238E27FC236}">
                <a16:creationId xmlns:a16="http://schemas.microsoft.com/office/drawing/2014/main" id="{F3B84C00-38A7-CE49-AB98-BF87C8285845}"/>
              </a:ext>
            </a:extLst>
          </p:cNvPr>
          <p:cNvSpPr>
            <a:spLocks noChangeArrowheads="1"/>
          </p:cNvSpPr>
          <p:nvPr/>
        </p:nvSpPr>
        <p:spPr bwMode="auto">
          <a:xfrm>
            <a:off x="0" y="3962400"/>
            <a:ext cx="7391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Same as cellulose except the 2-hydroxyl groups are replaced with acetyl amine (to give N-acetylglucosamine). </a:t>
            </a:r>
          </a:p>
          <a:p>
            <a:r>
              <a:rPr lang="en-US" altLang="en-US">
                <a:latin typeface="Arial" panose="020B0604020202020204" pitchFamily="34" charset="0"/>
                <a:cs typeface="Arial" panose="020B0604020202020204" pitchFamily="34" charset="0"/>
              </a:rPr>
              <a:t>Chitin is cellulose with one hydroxyl group on each sugar replaced with an acetyl amine group. </a:t>
            </a:r>
          </a:p>
          <a:p>
            <a:r>
              <a:rPr lang="en-US" altLang="en-US">
                <a:latin typeface="Arial" panose="020B0604020202020204" pitchFamily="34" charset="0"/>
                <a:cs typeface="Arial" panose="020B0604020202020204" pitchFamily="34" charset="0"/>
              </a:rPr>
              <a:t>Chitin is translucent and leathery. Modification and mineralization cause it to harden. </a:t>
            </a:r>
          </a:p>
        </p:txBody>
      </p:sp>
      <p:pic>
        <p:nvPicPr>
          <p:cNvPr id="49155" name="Picture 5">
            <a:extLst>
              <a:ext uri="{FF2B5EF4-FFF2-40B4-BE49-F238E27FC236}">
                <a16:creationId xmlns:a16="http://schemas.microsoft.com/office/drawing/2014/main" id="{613A99F1-78BE-E943-B9FE-C958AF98C7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0"/>
            <a:ext cx="279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a:extLst>
              <a:ext uri="{FF2B5EF4-FFF2-40B4-BE49-F238E27FC236}">
                <a16:creationId xmlns:a16="http://schemas.microsoft.com/office/drawing/2014/main" id="{44F92DBD-2F62-0F40-93DF-8043FD1C39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1413" y="1905000"/>
            <a:ext cx="1651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figun_08_p230b">
            <a:extLst>
              <a:ext uri="{FF2B5EF4-FFF2-40B4-BE49-F238E27FC236}">
                <a16:creationId xmlns:a16="http://schemas.microsoft.com/office/drawing/2014/main" id="{E6C5E7B1-42E3-064F-BD84-AABF73F3D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50900"/>
            <a:ext cx="85312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 Box 3">
            <a:extLst>
              <a:ext uri="{FF2B5EF4-FFF2-40B4-BE49-F238E27FC236}">
                <a16:creationId xmlns:a16="http://schemas.microsoft.com/office/drawing/2014/main" id="{14DDF1B5-BDD1-2042-92F0-AC8186F6904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230</a:t>
            </a:r>
          </a:p>
        </p:txBody>
      </p:sp>
      <p:sp>
        <p:nvSpPr>
          <p:cNvPr id="50179" name="TextBox 5">
            <a:extLst>
              <a:ext uri="{FF2B5EF4-FFF2-40B4-BE49-F238E27FC236}">
                <a16:creationId xmlns:a16="http://schemas.microsoft.com/office/drawing/2014/main" id="{0175A9B0-DBC6-F540-99E5-6DE6CECC368B}"/>
              </a:ext>
            </a:extLst>
          </p:cNvPr>
          <p:cNvSpPr txBox="1">
            <a:spLocks noChangeArrowheads="1"/>
          </p:cNvSpPr>
          <p:nvPr/>
        </p:nvSpPr>
        <p:spPr bwMode="auto">
          <a:xfrm>
            <a:off x="762000" y="304800"/>
            <a:ext cx="533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Amylose: linear </a:t>
            </a:r>
            <a:r>
              <a:rPr lang="en-US" altLang="en-US">
                <a:latin typeface="Symbol" pitchFamily="2" charset="2"/>
              </a:rPr>
              <a:t>a</a:t>
            </a:r>
            <a:r>
              <a:rPr lang="en-US" altLang="en-US"/>
              <a:t>(1-4)</a:t>
            </a:r>
            <a:r>
              <a:rPr lang="en-US" altLang="en-US">
                <a:latin typeface="Symbol" pitchFamily="2" charset="2"/>
              </a:rPr>
              <a:t>-</a:t>
            </a:r>
            <a:r>
              <a:rPr lang="en-US" altLang="en-US"/>
              <a:t>linked D-glucose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fig_08_10">
            <a:extLst>
              <a:ext uri="{FF2B5EF4-FFF2-40B4-BE49-F238E27FC236}">
                <a16:creationId xmlns:a16="http://schemas.microsoft.com/office/drawing/2014/main" id="{760A03D1-51A5-834B-AAE2-63F681D8E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34022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3">
            <a:extLst>
              <a:ext uri="{FF2B5EF4-FFF2-40B4-BE49-F238E27FC236}">
                <a16:creationId xmlns:a16="http://schemas.microsoft.com/office/drawing/2014/main" id="{29C0B3ED-6F4B-0A4A-9522-62BC854A2E6F}"/>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8-10</a:t>
            </a:r>
          </a:p>
        </p:txBody>
      </p:sp>
      <p:sp>
        <p:nvSpPr>
          <p:cNvPr id="51203" name="Rectangle 5">
            <a:extLst>
              <a:ext uri="{FF2B5EF4-FFF2-40B4-BE49-F238E27FC236}">
                <a16:creationId xmlns:a16="http://schemas.microsoft.com/office/drawing/2014/main" id="{FA89448C-096F-404C-9CB7-A9E1539F2F70}"/>
              </a:ext>
            </a:extLst>
          </p:cNvPr>
          <p:cNvSpPr>
            <a:spLocks noChangeArrowheads="1"/>
          </p:cNvSpPr>
          <p:nvPr/>
        </p:nvSpPr>
        <p:spPr bwMode="auto">
          <a:xfrm>
            <a:off x="5638800" y="0"/>
            <a:ext cx="350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(1-4)</a:t>
            </a:r>
            <a:r>
              <a:rPr lang="en-US" altLang="en-US" sz="2000">
                <a:latin typeface="Symbol" pitchFamily="2" charset="2"/>
              </a:rPr>
              <a:t>-</a:t>
            </a:r>
            <a:r>
              <a:rPr lang="en-US" altLang="en-US" sz="2000"/>
              <a:t>linked D-glucose polymers  form an irregular  left-handed helix. Polyerization reduces osmotic pressure (which is colligative effect).</a:t>
            </a:r>
          </a:p>
        </p:txBody>
      </p:sp>
      <p:sp>
        <p:nvSpPr>
          <p:cNvPr id="51204" name="TextBox 5">
            <a:extLst>
              <a:ext uri="{FF2B5EF4-FFF2-40B4-BE49-F238E27FC236}">
                <a16:creationId xmlns:a16="http://schemas.microsoft.com/office/drawing/2014/main" id="{5CD58E3A-3173-5C4F-9B0F-241B12A4A69C}"/>
              </a:ext>
            </a:extLst>
          </p:cNvPr>
          <p:cNvSpPr txBox="1">
            <a:spLocks noChangeArrowheads="1"/>
          </p:cNvSpPr>
          <p:nvPr/>
        </p:nvSpPr>
        <p:spPr bwMode="auto">
          <a:xfrm>
            <a:off x="0" y="228600"/>
            <a:ext cx="533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Amylose: linear </a:t>
            </a:r>
            <a:r>
              <a:rPr lang="en-US" altLang="en-US">
                <a:latin typeface="Symbol" pitchFamily="2" charset="2"/>
              </a:rPr>
              <a:t>a</a:t>
            </a:r>
            <a:r>
              <a:rPr lang="en-US" altLang="en-US"/>
              <a:t>(1-4)</a:t>
            </a:r>
            <a:r>
              <a:rPr lang="en-US" altLang="en-US">
                <a:latin typeface="Symbol" pitchFamily="2" charset="2"/>
              </a:rPr>
              <a:t>-</a:t>
            </a:r>
            <a:r>
              <a:rPr lang="en-US" altLang="en-US"/>
              <a:t>linked D-glucose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figun_08_p231">
            <a:extLst>
              <a:ext uri="{FF2B5EF4-FFF2-40B4-BE49-F238E27FC236}">
                <a16:creationId xmlns:a16="http://schemas.microsoft.com/office/drawing/2014/main" id="{86BF2BA9-1FE8-4C43-BD19-BEF7BEBD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084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3">
            <a:extLst>
              <a:ext uri="{FF2B5EF4-FFF2-40B4-BE49-F238E27FC236}">
                <a16:creationId xmlns:a16="http://schemas.microsoft.com/office/drawing/2014/main" id="{E2D2858C-7EBA-9C44-943E-B7AC6D401490}"/>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231</a:t>
            </a:r>
          </a:p>
        </p:txBody>
      </p:sp>
      <p:pic>
        <p:nvPicPr>
          <p:cNvPr id="52227" name="Picture 5">
            <a:extLst>
              <a:ext uri="{FF2B5EF4-FFF2-40B4-BE49-F238E27FC236}">
                <a16:creationId xmlns:a16="http://schemas.microsoft.com/office/drawing/2014/main" id="{DD8B4853-DCD8-AB4C-808A-956F0FBE06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4417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6">
            <a:extLst>
              <a:ext uri="{FF2B5EF4-FFF2-40B4-BE49-F238E27FC236}">
                <a16:creationId xmlns:a16="http://schemas.microsoft.com/office/drawing/2014/main" id="{5B148B80-C58A-5445-BC9D-4C4FEEAF7C34}"/>
              </a:ext>
            </a:extLst>
          </p:cNvPr>
          <p:cNvSpPr txBox="1">
            <a:spLocks noChangeArrowheads="1"/>
          </p:cNvSpPr>
          <p:nvPr/>
        </p:nvSpPr>
        <p:spPr bwMode="auto">
          <a:xfrm>
            <a:off x="0" y="5153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Amylopectice branches with α(1→6) bonds, every ~26 residues (glucoses).</a:t>
            </a:r>
          </a:p>
          <a:p>
            <a:r>
              <a:rPr lang="en-US" altLang="en-US" sz="2000"/>
              <a:t>Animals that eat plants (like us) produce the enzyme amylase, that hydrolyzes amylose.</a:t>
            </a:r>
          </a:p>
          <a:p>
            <a:r>
              <a:rPr lang="en-US" altLang="en-US" sz="2000"/>
              <a:t>Glycogen also branches with α(1→6) bonds, every ~10 residues.</a:t>
            </a:r>
          </a:p>
          <a:p>
            <a:endParaRPr lang="en-US"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a:extLst>
              <a:ext uri="{FF2B5EF4-FFF2-40B4-BE49-F238E27FC236}">
                <a16:creationId xmlns:a16="http://schemas.microsoft.com/office/drawing/2014/main" id="{382B83A6-B029-3440-84B0-423F6C485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66262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9">
            <a:extLst>
              <a:ext uri="{FF2B5EF4-FFF2-40B4-BE49-F238E27FC236}">
                <a16:creationId xmlns:a16="http://schemas.microsoft.com/office/drawing/2014/main" id="{F45F4EF5-F442-1441-9B7D-15C2A2B5D476}"/>
              </a:ext>
            </a:extLst>
          </p:cNvPr>
          <p:cNvSpPr txBox="1">
            <a:spLocks noChangeArrowheads="1"/>
          </p:cNvSpPr>
          <p:nvPr/>
        </p:nvSpPr>
        <p:spPr bwMode="auto">
          <a:xfrm>
            <a:off x="6553200" y="0"/>
            <a:ext cx="2590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600"/>
              <a:t>Your body stores chemical energy (glucose). This is a schematic 2-D cross-sectional view of glycogen. A core protein of glycogenin is surrounded by branches of glucose units. The entire globular granule may contain approximately 30,000 glucose units. Enzymes release glusose by chewing in from the ends.</a:t>
            </a:r>
          </a:p>
          <a:p>
            <a:endParaRPr lang="en-US" altLang="en-US" sz="1600"/>
          </a:p>
          <a:p>
            <a:r>
              <a:rPr lang="en-US" altLang="en-US" sz="1600"/>
              <a:t>This is from Wikipedia which apparently obtained it from E. Meléndez-Hevia, R. Meléndez and E. I. Canela (2000) "Glycogen Structure: an Evolutionary View", pp. 319–326 in Technological and Medical Implications of Metabolic Control Analysis (ed. A. Cornish-Bowden and M. L. Cárdenas), Kluwer Academic Publishers, Dordrecht</a:t>
            </a:r>
          </a:p>
        </p:txBody>
      </p:sp>
      <p:sp>
        <p:nvSpPr>
          <p:cNvPr id="53251" name="TextBox 3">
            <a:extLst>
              <a:ext uri="{FF2B5EF4-FFF2-40B4-BE49-F238E27FC236}">
                <a16:creationId xmlns:a16="http://schemas.microsoft.com/office/drawing/2014/main" id="{B60F0175-A95B-6346-90B9-DD6E210847F5}"/>
              </a:ext>
            </a:extLst>
          </p:cNvPr>
          <p:cNvSpPr txBox="1">
            <a:spLocks noChangeArrowheads="1"/>
          </p:cNvSpPr>
          <p:nvPr/>
        </p:nvSpPr>
        <p:spPr bwMode="auto">
          <a:xfrm>
            <a:off x="66675" y="76200"/>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Glycogen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fig_08_11">
            <a:extLst>
              <a:ext uri="{FF2B5EF4-FFF2-40B4-BE49-F238E27FC236}">
                <a16:creationId xmlns:a16="http://schemas.microsoft.com/office/drawing/2014/main" id="{179DB380-1018-4440-8660-04BCB0958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 Box 3">
            <a:extLst>
              <a:ext uri="{FF2B5EF4-FFF2-40B4-BE49-F238E27FC236}">
                <a16:creationId xmlns:a16="http://schemas.microsoft.com/office/drawing/2014/main" id="{F8F352C7-2DCE-2948-BB41-B06CB4347FD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8-11</a:t>
            </a:r>
          </a:p>
        </p:txBody>
      </p:sp>
      <p:sp>
        <p:nvSpPr>
          <p:cNvPr id="54275" name="TextBox 5">
            <a:extLst>
              <a:ext uri="{FF2B5EF4-FFF2-40B4-BE49-F238E27FC236}">
                <a16:creationId xmlns:a16="http://schemas.microsoft.com/office/drawing/2014/main" id="{458BBFC7-F2E2-B647-A927-792524537555}"/>
              </a:ext>
            </a:extLst>
          </p:cNvPr>
          <p:cNvSpPr txBox="1">
            <a:spLocks noChangeArrowheads="1"/>
          </p:cNvSpPr>
          <p:nvPr/>
        </p:nvSpPr>
        <p:spPr bwMode="auto">
          <a:xfrm>
            <a:off x="5410200" y="83820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Glycogen granules in the liver (pink spheres).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fig_08_01_01">
            <a:extLst>
              <a:ext uri="{FF2B5EF4-FFF2-40B4-BE49-F238E27FC236}">
                <a16:creationId xmlns:a16="http://schemas.microsoft.com/office/drawing/2014/main" id="{25E001FB-C3AC-624F-BA71-51E518B9F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5312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5">
            <a:extLst>
              <a:ext uri="{FF2B5EF4-FFF2-40B4-BE49-F238E27FC236}">
                <a16:creationId xmlns:a16="http://schemas.microsoft.com/office/drawing/2014/main" id="{C95E0521-7BE1-9C45-B43E-973DF2397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29200"/>
            <a:ext cx="5715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a:extLst>
              <a:ext uri="{FF2B5EF4-FFF2-40B4-BE49-F238E27FC236}">
                <a16:creationId xmlns:a16="http://schemas.microsoft.com/office/drawing/2014/main" id="{B1060543-A4D8-C744-A1CA-F5BD4F2D36D0}"/>
              </a:ext>
            </a:extLst>
          </p:cNvPr>
          <p:cNvSpPr>
            <a:spLocks noChangeArrowheads="1"/>
          </p:cNvSpPr>
          <p:nvPr/>
        </p:nvSpPr>
        <p:spPr bwMode="auto">
          <a:xfrm>
            <a:off x="609600" y="2843213"/>
            <a:ext cx="6248400" cy="3048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0484" name="Rectangle 5">
            <a:extLst>
              <a:ext uri="{FF2B5EF4-FFF2-40B4-BE49-F238E27FC236}">
                <a16:creationId xmlns:a16="http://schemas.microsoft.com/office/drawing/2014/main" id="{08B372B6-7627-9844-9BC2-4ADD7C1B8EA2}"/>
              </a:ext>
            </a:extLst>
          </p:cNvPr>
          <p:cNvSpPr>
            <a:spLocks noChangeArrowheads="1"/>
          </p:cNvSpPr>
          <p:nvPr/>
        </p:nvSpPr>
        <p:spPr bwMode="auto">
          <a:xfrm>
            <a:off x="179388" y="2725738"/>
            <a:ext cx="40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0485" name="TextBox 1">
            <a:extLst>
              <a:ext uri="{FF2B5EF4-FFF2-40B4-BE49-F238E27FC236}">
                <a16:creationId xmlns:a16="http://schemas.microsoft.com/office/drawing/2014/main" id="{D0ABBA4D-D6D6-CB46-8022-C49D2E6D8ADF}"/>
              </a:ext>
            </a:extLst>
          </p:cNvPr>
          <p:cNvSpPr txBox="1">
            <a:spLocks noChangeArrowheads="1"/>
          </p:cNvSpPr>
          <p:nvPr/>
        </p:nvSpPr>
        <p:spPr bwMode="auto">
          <a:xfrm>
            <a:off x="2971800" y="4572000"/>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Fischer Projection</a:t>
            </a:r>
          </a:p>
        </p:txBody>
      </p:sp>
      <p:sp>
        <p:nvSpPr>
          <p:cNvPr id="20486" name="Rectangle 7">
            <a:extLst>
              <a:ext uri="{FF2B5EF4-FFF2-40B4-BE49-F238E27FC236}">
                <a16:creationId xmlns:a16="http://schemas.microsoft.com/office/drawing/2014/main" id="{29B230D3-0B65-3047-9A96-07121089D1B4}"/>
              </a:ext>
            </a:extLst>
          </p:cNvPr>
          <p:cNvSpPr>
            <a:spLocks noChangeArrowheads="1"/>
          </p:cNvSpPr>
          <p:nvPr/>
        </p:nvSpPr>
        <p:spPr bwMode="auto">
          <a:xfrm>
            <a:off x="3197225" y="190500"/>
            <a:ext cx="952500" cy="108426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4">
            <a:extLst>
              <a:ext uri="{FF2B5EF4-FFF2-40B4-BE49-F238E27FC236}">
                <a16:creationId xmlns:a16="http://schemas.microsoft.com/office/drawing/2014/main" id="{B6864036-E6FF-3B42-B200-83D4A4D66469}"/>
              </a:ext>
            </a:extLst>
          </p:cNvPr>
          <p:cNvSpPr txBox="1">
            <a:spLocks noChangeArrowheads="1"/>
          </p:cNvSpPr>
          <p:nvPr/>
        </p:nvSpPr>
        <p:spPr bwMode="auto">
          <a:xfrm>
            <a:off x="0" y="0"/>
            <a:ext cx="383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Glycosaminoglycans (GAGs)</a:t>
            </a:r>
          </a:p>
        </p:txBody>
      </p:sp>
      <p:sp>
        <p:nvSpPr>
          <p:cNvPr id="55298" name="TextBox 5">
            <a:extLst>
              <a:ext uri="{FF2B5EF4-FFF2-40B4-BE49-F238E27FC236}">
                <a16:creationId xmlns:a16="http://schemas.microsoft.com/office/drawing/2014/main" id="{BAEC3393-A66D-9A40-BA58-0071FCE725BC}"/>
              </a:ext>
            </a:extLst>
          </p:cNvPr>
          <p:cNvSpPr txBox="1">
            <a:spLocks noChangeArrowheads="1"/>
          </p:cNvSpPr>
          <p:nvPr/>
        </p:nvSpPr>
        <p:spPr bwMode="auto">
          <a:xfrm>
            <a:off x="0" y="38100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Hyaluronate – (D-glucuronic acid + D-N-acetylglucosamine, with alternating β-1,4 and β-1,3 linkages) found in connective, epithelial, and neural tissues. </a:t>
            </a:r>
          </a:p>
          <a:p>
            <a:r>
              <a:rPr lang="en-US" altLang="en-US" sz="1800"/>
              <a:t>a component of cartilage, it coats each cell (chondrocyte),  </a:t>
            </a:r>
          </a:p>
          <a:p>
            <a:r>
              <a:rPr lang="en-US" altLang="en-US" sz="1800"/>
              <a:t>imbibes water contributes to the resilience of cartilage (resistance to compression), </a:t>
            </a:r>
          </a:p>
          <a:p>
            <a:r>
              <a:rPr lang="en-US" altLang="en-US" sz="1800"/>
              <a:t>a major component of skin, </a:t>
            </a:r>
          </a:p>
          <a:p>
            <a:r>
              <a:rPr lang="en-US" altLang="en-US" sz="1800"/>
              <a:t>lubricates joints. </a:t>
            </a:r>
          </a:p>
          <a:p>
            <a:r>
              <a:rPr lang="en-US" altLang="en-US" sz="1800"/>
              <a:t>contributes to tissue hydrodynamics and movement,</a:t>
            </a:r>
          </a:p>
          <a:p>
            <a:r>
              <a:rPr lang="en-US" altLang="en-US" sz="1800"/>
              <a:t>rigid and extended, and can align under shear stress.</a:t>
            </a:r>
          </a:p>
          <a:p>
            <a:r>
              <a:rPr lang="en-US" altLang="en-US" sz="1800"/>
              <a:t>can have molecular weight reaching millions</a:t>
            </a:r>
          </a:p>
          <a:p>
            <a:endParaRPr lang="en-US" altLang="en-US" sz="1800"/>
          </a:p>
        </p:txBody>
      </p:sp>
      <p:pic>
        <p:nvPicPr>
          <p:cNvPr id="55299" name="Picture 2" descr="fig_08_12_01">
            <a:extLst>
              <a:ext uri="{FF2B5EF4-FFF2-40B4-BE49-F238E27FC236}">
                <a16:creationId xmlns:a16="http://schemas.microsoft.com/office/drawing/2014/main" id="{F2F021A0-1E6C-7846-BDB2-924416D48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53498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8">
            <a:extLst>
              <a:ext uri="{FF2B5EF4-FFF2-40B4-BE49-F238E27FC236}">
                <a16:creationId xmlns:a16="http://schemas.microsoft.com/office/drawing/2014/main" id="{6D64FBA4-CE14-0E41-BD97-5B60BF9B73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27400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3">
            <a:extLst>
              <a:ext uri="{FF2B5EF4-FFF2-40B4-BE49-F238E27FC236}">
                <a16:creationId xmlns:a16="http://schemas.microsoft.com/office/drawing/2014/main" id="{B1F12F70-1233-8547-9E72-4706A39B8F0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8-12 part 2</a:t>
            </a:r>
          </a:p>
        </p:txBody>
      </p:sp>
      <p:sp>
        <p:nvSpPr>
          <p:cNvPr id="56322" name="TextBox 4">
            <a:extLst>
              <a:ext uri="{FF2B5EF4-FFF2-40B4-BE49-F238E27FC236}">
                <a16:creationId xmlns:a16="http://schemas.microsoft.com/office/drawing/2014/main" id="{C79A9550-E849-684A-A141-CCA1CA32EB5F}"/>
              </a:ext>
            </a:extLst>
          </p:cNvPr>
          <p:cNvSpPr txBox="1">
            <a:spLocks noChangeArrowheads="1"/>
          </p:cNvSpPr>
          <p:nvPr/>
        </p:nvSpPr>
        <p:spPr bwMode="auto">
          <a:xfrm>
            <a:off x="0" y="762000"/>
            <a:ext cx="449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Sulfonated glucosaminoglycans</a:t>
            </a:r>
          </a:p>
          <a:p>
            <a:r>
              <a:rPr lang="en-US" altLang="en-US" sz="2000"/>
              <a:t>Chondroitin sulfate: Linear chain of alternating N-acetylgalactosamine and glucuronic acid - attached to protein. A component of cartilage that gives resistance to compression.</a:t>
            </a:r>
          </a:p>
          <a:p>
            <a:endParaRPr lang="en-US" altLang="en-US" sz="2000"/>
          </a:p>
        </p:txBody>
      </p:sp>
      <p:sp>
        <p:nvSpPr>
          <p:cNvPr id="56323" name="TextBox 5">
            <a:extLst>
              <a:ext uri="{FF2B5EF4-FFF2-40B4-BE49-F238E27FC236}">
                <a16:creationId xmlns:a16="http://schemas.microsoft.com/office/drawing/2014/main" id="{04A4248A-6969-D040-89FD-5DF7C7C55B4F}"/>
              </a:ext>
            </a:extLst>
          </p:cNvPr>
          <p:cNvSpPr txBox="1">
            <a:spLocks noChangeArrowheads="1"/>
          </p:cNvSpPr>
          <p:nvPr/>
        </p:nvSpPr>
        <p:spPr bwMode="auto">
          <a:xfrm>
            <a:off x="0" y="0"/>
            <a:ext cx="383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Glycosaminoglycans (GAGs)</a:t>
            </a:r>
          </a:p>
        </p:txBody>
      </p:sp>
      <p:pic>
        <p:nvPicPr>
          <p:cNvPr id="56324" name="Picture 2" descr="fig_08_12_03">
            <a:extLst>
              <a:ext uri="{FF2B5EF4-FFF2-40B4-BE49-F238E27FC236}">
                <a16:creationId xmlns:a16="http://schemas.microsoft.com/office/drawing/2014/main" id="{A4DF584B-8DB6-A246-BDDB-42371D0AE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925" y="0"/>
            <a:ext cx="47910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fig_08_12_05">
            <a:extLst>
              <a:ext uri="{FF2B5EF4-FFF2-40B4-BE49-F238E27FC236}">
                <a16:creationId xmlns:a16="http://schemas.microsoft.com/office/drawing/2014/main" id="{57586A48-3200-B243-8323-74AAA92EE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3581400"/>
            <a:ext cx="462597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_08_12_04">
            <a:extLst>
              <a:ext uri="{FF2B5EF4-FFF2-40B4-BE49-F238E27FC236}">
                <a16:creationId xmlns:a16="http://schemas.microsoft.com/office/drawing/2014/main" id="{8DA79207-6DFD-F746-A57E-1462519F2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02100"/>
            <a:ext cx="4343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fig_08_12_02">
            <a:extLst>
              <a:ext uri="{FF2B5EF4-FFF2-40B4-BE49-F238E27FC236}">
                <a16:creationId xmlns:a16="http://schemas.microsoft.com/office/drawing/2014/main" id="{C2CBF6D0-76B3-924B-BA2D-09A253CF5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0"/>
            <a:ext cx="4324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 descr="fig_08_12_06">
            <a:extLst>
              <a:ext uri="{FF2B5EF4-FFF2-40B4-BE49-F238E27FC236}">
                <a16:creationId xmlns:a16="http://schemas.microsoft.com/office/drawing/2014/main" id="{D34B3224-3C15-B448-AA16-F29948096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49775"/>
            <a:ext cx="3775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5">
            <a:extLst>
              <a:ext uri="{FF2B5EF4-FFF2-40B4-BE49-F238E27FC236}">
                <a16:creationId xmlns:a16="http://schemas.microsoft.com/office/drawing/2014/main" id="{99CAF651-0199-2443-91EE-B958A6F1A085}"/>
              </a:ext>
            </a:extLst>
          </p:cNvPr>
          <p:cNvSpPr txBox="1">
            <a:spLocks noChangeArrowheads="1"/>
          </p:cNvSpPr>
          <p:nvPr/>
        </p:nvSpPr>
        <p:spPr bwMode="auto">
          <a:xfrm>
            <a:off x="0" y="533400"/>
            <a:ext cx="4572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Heparin - a clotting inhibitor, has the highest negative charge density of any  biological macromolecule (except polypyrophosphate).</a:t>
            </a:r>
          </a:p>
          <a:p>
            <a:endParaRPr lang="en-US" altLang="en-US" sz="2000"/>
          </a:p>
          <a:p>
            <a:r>
              <a:rPr lang="en-US" altLang="en-US" sz="2000"/>
              <a:t>Dermatan Sulfate – function?</a:t>
            </a:r>
          </a:p>
          <a:p>
            <a:endParaRPr lang="en-US" altLang="en-US" sz="2000"/>
          </a:p>
          <a:p>
            <a:r>
              <a:rPr lang="en-US" altLang="en-US" sz="2000"/>
              <a:t>Keratan Sulfate – in joints, cornea, cartilage, and bone - can act as a cushion to absorb mechanical shock.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fig_08_13">
            <a:extLst>
              <a:ext uri="{FF2B5EF4-FFF2-40B4-BE49-F238E27FC236}">
                <a16:creationId xmlns:a16="http://schemas.microsoft.com/office/drawing/2014/main" id="{9EE91F62-AC41-264E-9E41-BF4A17D99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28600"/>
            <a:ext cx="85312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3">
            <a:extLst>
              <a:ext uri="{FF2B5EF4-FFF2-40B4-BE49-F238E27FC236}">
                <a16:creationId xmlns:a16="http://schemas.microsoft.com/office/drawing/2014/main" id="{D83C28C2-88BF-FD4D-AE02-2EB56E65E6DD}"/>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8-13</a:t>
            </a:r>
          </a:p>
        </p:txBody>
      </p:sp>
      <p:pic>
        <p:nvPicPr>
          <p:cNvPr id="58371" name="Picture 2" descr="fig_08_12_06">
            <a:extLst>
              <a:ext uri="{FF2B5EF4-FFF2-40B4-BE49-F238E27FC236}">
                <a16:creationId xmlns:a16="http://schemas.microsoft.com/office/drawing/2014/main" id="{321B73E0-411E-B142-AFCE-F6CAACD27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535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figun_08_p233">
            <a:extLst>
              <a:ext uri="{FF2B5EF4-FFF2-40B4-BE49-F238E27FC236}">
                <a16:creationId xmlns:a16="http://schemas.microsoft.com/office/drawing/2014/main" id="{C80AD8D1-406C-4A4C-8EB8-08496300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033838"/>
            <a:ext cx="2490788"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Box 3">
            <a:extLst>
              <a:ext uri="{FF2B5EF4-FFF2-40B4-BE49-F238E27FC236}">
                <a16:creationId xmlns:a16="http://schemas.microsoft.com/office/drawing/2014/main" id="{148EF511-F7B3-B84F-9975-54FD969B07E8}"/>
              </a:ext>
            </a:extLst>
          </p:cNvPr>
          <p:cNvSpPr txBox="1">
            <a:spLocks noChangeArrowheads="1"/>
          </p:cNvSpPr>
          <p:nvPr/>
        </p:nvSpPr>
        <p:spPr bwMode="auto">
          <a:xfrm>
            <a:off x="457200" y="2286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Pectins - are important components of plant cell walls, contain 1,4-linked α-D-galactosyluronic acids interspersed by rhamnoses. </a:t>
            </a:r>
          </a:p>
          <a:p>
            <a:r>
              <a:rPr lang="en-US" altLang="en-US" sz="2000"/>
              <a:t>Rhamnose - methyl-pentose (a 6-deoxy-hexose), is contained in pectins.</a:t>
            </a:r>
          </a:p>
        </p:txBody>
      </p:sp>
      <p:pic>
        <p:nvPicPr>
          <p:cNvPr id="59395" name="Picture 4">
            <a:extLst>
              <a:ext uri="{FF2B5EF4-FFF2-40B4-BE49-F238E27FC236}">
                <a16:creationId xmlns:a16="http://schemas.microsoft.com/office/drawing/2014/main" id="{D75B1AEA-1688-6442-89F4-784596B10E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5188"/>
            <a:ext cx="52578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a:extLst>
              <a:ext uri="{FF2B5EF4-FFF2-40B4-BE49-F238E27FC236}">
                <a16:creationId xmlns:a16="http://schemas.microsoft.com/office/drawing/2014/main" id="{35F19F6B-A27E-A645-93AA-4335B91FA8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4725" y="1524000"/>
            <a:ext cx="3089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fig_08_14">
            <a:extLst>
              <a:ext uri="{FF2B5EF4-FFF2-40B4-BE49-F238E27FC236}">
                <a16:creationId xmlns:a16="http://schemas.microsoft.com/office/drawing/2014/main" id="{284B7E30-9DF0-FD4D-938B-9EC191685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863" y="2890838"/>
            <a:ext cx="3894137"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Box 3">
            <a:extLst>
              <a:ext uri="{FF2B5EF4-FFF2-40B4-BE49-F238E27FC236}">
                <a16:creationId xmlns:a16="http://schemas.microsoft.com/office/drawing/2014/main" id="{3F31FE1B-F61A-2F49-8BE4-B54A849BDD91}"/>
              </a:ext>
            </a:extLst>
          </p:cNvPr>
          <p:cNvSpPr txBox="1">
            <a:spLocks noChangeArrowheads="1"/>
          </p:cNvSpPr>
          <p:nvPr/>
        </p:nvSpPr>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Biofilm - an aggregate of microorganisms sticking to each other and to a surface. The film contains a extracellular conglomeration of cellulose-like polysaccharides, DNA, and proteins.</a:t>
            </a:r>
          </a:p>
          <a:p>
            <a:endParaRPr lang="en-US" altLang="en-US"/>
          </a:p>
        </p:txBody>
      </p:sp>
      <p:sp>
        <p:nvSpPr>
          <p:cNvPr id="60419" name="TextBox 4">
            <a:extLst>
              <a:ext uri="{FF2B5EF4-FFF2-40B4-BE49-F238E27FC236}">
                <a16:creationId xmlns:a16="http://schemas.microsoft.com/office/drawing/2014/main" id="{D33719F4-3554-6448-99E8-786F9B5F75E3}"/>
              </a:ext>
            </a:extLst>
          </p:cNvPr>
          <p:cNvSpPr txBox="1">
            <a:spLocks noChangeArrowheads="1"/>
          </p:cNvSpPr>
          <p:nvPr/>
        </p:nvSpPr>
        <p:spPr bwMode="auto">
          <a:xfrm>
            <a:off x="9144000" y="-3810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Stromatolites formed in shallow water by the trapping, binding and cementation of sedimentary grains by microbial biofilms, especially of cyanobacteria. Stromatolites contain some of the most ancient records of life on Earth</a:t>
            </a:r>
          </a:p>
        </p:txBody>
      </p:sp>
      <p:pic>
        <p:nvPicPr>
          <p:cNvPr id="60420" name="Picture 5">
            <a:extLst>
              <a:ext uri="{FF2B5EF4-FFF2-40B4-BE49-F238E27FC236}">
                <a16:creationId xmlns:a16="http://schemas.microsoft.com/office/drawing/2014/main" id="{9F2C6EE9-53CA-E34F-92D5-A1970A63CE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43288"/>
            <a:ext cx="52578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fig_08_01_02">
            <a:extLst>
              <a:ext uri="{FF2B5EF4-FFF2-40B4-BE49-F238E27FC236}">
                <a16:creationId xmlns:a16="http://schemas.microsoft.com/office/drawing/2014/main" id="{7237AE8F-4C74-F648-9F0F-7DE6F22B2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304800"/>
            <a:ext cx="8531225"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5">
            <a:extLst>
              <a:ext uri="{FF2B5EF4-FFF2-40B4-BE49-F238E27FC236}">
                <a16:creationId xmlns:a16="http://schemas.microsoft.com/office/drawing/2014/main" id="{C89DEEBE-5E47-7E4D-B693-78E788D37D63}"/>
              </a:ext>
            </a:extLst>
          </p:cNvPr>
          <p:cNvSpPr>
            <a:spLocks noChangeArrowheads="1"/>
          </p:cNvSpPr>
          <p:nvPr/>
        </p:nvSpPr>
        <p:spPr bwMode="auto">
          <a:xfrm>
            <a:off x="590550" y="2919413"/>
            <a:ext cx="6934200" cy="207962"/>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1507" name="TextBox 1">
            <a:extLst>
              <a:ext uri="{FF2B5EF4-FFF2-40B4-BE49-F238E27FC236}">
                <a16:creationId xmlns:a16="http://schemas.microsoft.com/office/drawing/2014/main" id="{769756FE-C366-AC49-80C7-8A668E5BD56D}"/>
              </a:ext>
            </a:extLst>
          </p:cNvPr>
          <p:cNvSpPr txBox="1">
            <a:spLocks noChangeArrowheads="1"/>
          </p:cNvSpPr>
          <p:nvPr/>
        </p:nvSpPr>
        <p:spPr bwMode="auto">
          <a:xfrm>
            <a:off x="152400" y="47244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For L or D: Look at the the highest numbered chiral carbon (i.e., the chiral C most remote from the CHO). If it is the same sterochemistry as D-glyceraldehyde (i.e., HCOH), then the sugar is in the D-configuration. </a:t>
            </a:r>
          </a:p>
        </p:txBody>
      </p:sp>
      <p:sp>
        <p:nvSpPr>
          <p:cNvPr id="21508" name="Rectangle 2">
            <a:extLst>
              <a:ext uri="{FF2B5EF4-FFF2-40B4-BE49-F238E27FC236}">
                <a16:creationId xmlns:a16="http://schemas.microsoft.com/office/drawing/2014/main" id="{5BAB3EE7-D727-D04B-9A2F-8B5C4390C33C}"/>
              </a:ext>
            </a:extLst>
          </p:cNvPr>
          <p:cNvSpPr>
            <a:spLocks noChangeArrowheads="1"/>
          </p:cNvSpPr>
          <p:nvPr/>
        </p:nvSpPr>
        <p:spPr bwMode="auto">
          <a:xfrm>
            <a:off x="228600" y="2778125"/>
            <a:ext cx="40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1509" name="Rectangle 6">
            <a:extLst>
              <a:ext uri="{FF2B5EF4-FFF2-40B4-BE49-F238E27FC236}">
                <a16:creationId xmlns:a16="http://schemas.microsoft.com/office/drawing/2014/main" id="{7C169614-B23D-BD46-8786-BB783507E7CE}"/>
              </a:ext>
            </a:extLst>
          </p:cNvPr>
          <p:cNvSpPr>
            <a:spLocks noChangeArrowheads="1"/>
          </p:cNvSpPr>
          <p:nvPr/>
        </p:nvSpPr>
        <p:spPr bwMode="auto">
          <a:xfrm>
            <a:off x="790575" y="2079625"/>
            <a:ext cx="765175" cy="14192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fig_08_01_03">
            <a:extLst>
              <a:ext uri="{FF2B5EF4-FFF2-40B4-BE49-F238E27FC236}">
                <a16:creationId xmlns:a16="http://schemas.microsoft.com/office/drawing/2014/main" id="{E5AAC54A-52A5-6E43-B445-1445F16AA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4300"/>
            <a:ext cx="85312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5">
            <a:extLst>
              <a:ext uri="{FF2B5EF4-FFF2-40B4-BE49-F238E27FC236}">
                <a16:creationId xmlns:a16="http://schemas.microsoft.com/office/drawing/2014/main" id="{79EB3A53-D9AC-244F-989F-4420220449FA}"/>
              </a:ext>
            </a:extLst>
          </p:cNvPr>
          <p:cNvSpPr txBox="1">
            <a:spLocks noChangeArrowheads="1"/>
          </p:cNvSpPr>
          <p:nvPr/>
        </p:nvSpPr>
        <p:spPr bwMode="auto">
          <a:xfrm>
            <a:off x="7485063" y="4114800"/>
            <a:ext cx="1658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4 chiral carbons</a:t>
            </a:r>
          </a:p>
          <a:p>
            <a:r>
              <a:rPr lang="en-US" altLang="en-US" sz="1800"/>
              <a:t>2</a:t>
            </a:r>
            <a:r>
              <a:rPr lang="en-US" altLang="en-US" sz="1800" baseline="30000"/>
              <a:t>4</a:t>
            </a:r>
            <a:r>
              <a:rPr lang="en-US" altLang="en-US" sz="1800"/>
              <a:t>=16 </a:t>
            </a:r>
          </a:p>
          <a:p>
            <a:r>
              <a:rPr lang="en-US" altLang="en-US" sz="1800"/>
              <a:t>Possible</a:t>
            </a:r>
          </a:p>
          <a:p>
            <a:r>
              <a:rPr lang="en-US" altLang="en-US" sz="1800"/>
              <a:t>stereoisomers</a:t>
            </a:r>
          </a:p>
        </p:txBody>
      </p:sp>
      <p:sp>
        <p:nvSpPr>
          <p:cNvPr id="22531" name="TextBox 6">
            <a:extLst>
              <a:ext uri="{FF2B5EF4-FFF2-40B4-BE49-F238E27FC236}">
                <a16:creationId xmlns:a16="http://schemas.microsoft.com/office/drawing/2014/main" id="{69404C43-6E9D-1B48-8CD2-AD12CE29C67E}"/>
              </a:ext>
            </a:extLst>
          </p:cNvPr>
          <p:cNvSpPr txBox="1">
            <a:spLocks noChangeArrowheads="1"/>
          </p:cNvSpPr>
          <p:nvPr/>
        </p:nvSpPr>
        <p:spPr bwMode="auto">
          <a:xfrm>
            <a:off x="7485063" y="2133600"/>
            <a:ext cx="1658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3 chiral carbons</a:t>
            </a:r>
          </a:p>
          <a:p>
            <a:r>
              <a:rPr lang="en-US" altLang="en-US" sz="1800"/>
              <a:t>2</a:t>
            </a:r>
            <a:r>
              <a:rPr lang="en-US" altLang="en-US" sz="1800" baseline="30000"/>
              <a:t>3</a:t>
            </a:r>
            <a:r>
              <a:rPr lang="en-US" altLang="en-US" sz="1800"/>
              <a:t>=8 </a:t>
            </a:r>
          </a:p>
          <a:p>
            <a:r>
              <a:rPr lang="en-US" altLang="en-US" sz="1800"/>
              <a:t>stereoisomers</a:t>
            </a:r>
          </a:p>
        </p:txBody>
      </p:sp>
      <p:sp>
        <p:nvSpPr>
          <p:cNvPr id="22532" name="Rectangle 7">
            <a:extLst>
              <a:ext uri="{FF2B5EF4-FFF2-40B4-BE49-F238E27FC236}">
                <a16:creationId xmlns:a16="http://schemas.microsoft.com/office/drawing/2014/main" id="{81E832C8-C835-1441-A5DB-851709A5B3BB}"/>
              </a:ext>
            </a:extLst>
          </p:cNvPr>
          <p:cNvSpPr>
            <a:spLocks noChangeArrowheads="1"/>
          </p:cNvSpPr>
          <p:nvPr/>
        </p:nvSpPr>
        <p:spPr bwMode="auto">
          <a:xfrm>
            <a:off x="315913" y="4322763"/>
            <a:ext cx="6934200" cy="2286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3" name="Rectangle 6">
            <a:extLst>
              <a:ext uri="{FF2B5EF4-FFF2-40B4-BE49-F238E27FC236}">
                <a16:creationId xmlns:a16="http://schemas.microsoft.com/office/drawing/2014/main" id="{043EE028-8CC9-8344-83C7-4A9471B0D361}"/>
              </a:ext>
            </a:extLst>
          </p:cNvPr>
          <p:cNvSpPr>
            <a:spLocks noChangeArrowheads="1"/>
          </p:cNvSpPr>
          <p:nvPr/>
        </p:nvSpPr>
        <p:spPr bwMode="auto">
          <a:xfrm>
            <a:off x="-76200" y="41862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2534" name="Rectangle 7">
            <a:extLst>
              <a:ext uri="{FF2B5EF4-FFF2-40B4-BE49-F238E27FC236}">
                <a16:creationId xmlns:a16="http://schemas.microsoft.com/office/drawing/2014/main" id="{55C208BA-BA77-264B-AA07-D9FFEC5C6A6B}"/>
              </a:ext>
            </a:extLst>
          </p:cNvPr>
          <p:cNvSpPr>
            <a:spLocks noChangeArrowheads="1"/>
          </p:cNvSpPr>
          <p:nvPr/>
        </p:nvSpPr>
        <p:spPr bwMode="auto">
          <a:xfrm>
            <a:off x="665163" y="1371600"/>
            <a:ext cx="762000" cy="133826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5" name="Rectangle 8">
            <a:extLst>
              <a:ext uri="{FF2B5EF4-FFF2-40B4-BE49-F238E27FC236}">
                <a16:creationId xmlns:a16="http://schemas.microsoft.com/office/drawing/2014/main" id="{7A344D01-5F17-2C42-8E27-9FAD40509FDA}"/>
              </a:ext>
            </a:extLst>
          </p:cNvPr>
          <p:cNvSpPr>
            <a:spLocks noChangeArrowheads="1"/>
          </p:cNvSpPr>
          <p:nvPr/>
        </p:nvSpPr>
        <p:spPr bwMode="auto">
          <a:xfrm>
            <a:off x="2001838" y="3276600"/>
            <a:ext cx="796925" cy="158591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6" name="Rectangle 10">
            <a:extLst>
              <a:ext uri="{FF2B5EF4-FFF2-40B4-BE49-F238E27FC236}">
                <a16:creationId xmlns:a16="http://schemas.microsoft.com/office/drawing/2014/main" id="{4BD8D2B3-7221-6F4E-A3D4-A8242CD38B9D}"/>
              </a:ext>
            </a:extLst>
          </p:cNvPr>
          <p:cNvSpPr>
            <a:spLocks noChangeArrowheads="1"/>
          </p:cNvSpPr>
          <p:nvPr/>
        </p:nvSpPr>
        <p:spPr bwMode="auto">
          <a:xfrm>
            <a:off x="5638800" y="3286125"/>
            <a:ext cx="796925" cy="158591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0" name="Rectangle 7">
            <a:extLst>
              <a:ext uri="{FF2B5EF4-FFF2-40B4-BE49-F238E27FC236}">
                <a16:creationId xmlns:a16="http://schemas.microsoft.com/office/drawing/2014/main" id="{F7D7F14F-8221-944C-9289-03EDA08815FC}"/>
              </a:ext>
            </a:extLst>
          </p:cNvPr>
          <p:cNvSpPr>
            <a:spLocks noChangeArrowheads="1"/>
          </p:cNvSpPr>
          <p:nvPr/>
        </p:nvSpPr>
        <p:spPr bwMode="auto">
          <a:xfrm>
            <a:off x="2433261" y="1384300"/>
            <a:ext cx="796925" cy="1302446"/>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75332225-5E31-0C49-9053-F83F9397DF5D}"/>
              </a:ext>
            </a:extLst>
          </p:cNvPr>
          <p:cNvSpPr>
            <a:spLocks noChangeArrowheads="1"/>
          </p:cNvSpPr>
          <p:nvPr/>
        </p:nvSpPr>
        <p:spPr bwMode="auto">
          <a:xfrm>
            <a:off x="457200" y="1447800"/>
            <a:ext cx="464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RNA backbone. </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DNA backbone (2’ deoxyribose). </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Phosphorylated derivatives ATP and NADH (metabolism)</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cAMP and cGMP (secondary messengers)</a:t>
            </a:r>
          </a:p>
        </p:txBody>
      </p:sp>
      <p:sp>
        <p:nvSpPr>
          <p:cNvPr id="3" name="Rectangle 2">
            <a:extLst>
              <a:ext uri="{FF2B5EF4-FFF2-40B4-BE49-F238E27FC236}">
                <a16:creationId xmlns:a16="http://schemas.microsoft.com/office/drawing/2014/main" id="{C95B807C-AF9B-6F44-8CA8-53F6310E3A13}"/>
              </a:ext>
            </a:extLst>
          </p:cNvPr>
          <p:cNvSpPr/>
          <p:nvPr/>
        </p:nvSpPr>
        <p:spPr>
          <a:xfrm>
            <a:off x="762000" y="685800"/>
            <a:ext cx="1467319" cy="553998"/>
          </a:xfrm>
          <a:prstGeom prst="rect">
            <a:avLst/>
          </a:prstGeom>
        </p:spPr>
        <p:txBody>
          <a:bodyPr wrap="none">
            <a:spAutoFit/>
          </a:bodyPr>
          <a:lstStyle/>
          <a:p>
            <a:pPr>
              <a:defRPr/>
            </a:pPr>
            <a:r>
              <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Ribose</a:t>
            </a:r>
            <a:endPar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endParaRPr>
          </a:p>
        </p:txBody>
      </p:sp>
      <p:pic>
        <p:nvPicPr>
          <p:cNvPr id="23555" name="Picture 3">
            <a:extLst>
              <a:ext uri="{FF2B5EF4-FFF2-40B4-BE49-F238E27FC236}">
                <a16:creationId xmlns:a16="http://schemas.microsoft.com/office/drawing/2014/main" id="{F0F8A00E-380F-C74A-9B28-3C71010C6C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1749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8D06414A-59BA-DD48-AB74-26098989039B}"/>
              </a:ext>
            </a:extLst>
          </p:cNvPr>
          <p:cNvSpPr txBox="1">
            <a:spLocks noChangeArrowheads="1"/>
          </p:cNvSpPr>
          <p:nvPr/>
        </p:nvSpPr>
        <p:spPr bwMode="auto">
          <a:xfrm>
            <a:off x="533400" y="58674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l-GR" altLang="en-US" sz="1600"/>
              <a:t>β</a:t>
            </a:r>
            <a:r>
              <a:rPr lang="el-GR" altLang="en-US" sz="1600">
                <a:latin typeface="Arial" panose="020B0604020202020204" pitchFamily="34" charset="0"/>
                <a:cs typeface="Arial" panose="020B0604020202020204" pitchFamily="34" charset="0"/>
              </a:rPr>
              <a:t>-D-</a:t>
            </a:r>
            <a:r>
              <a:rPr lang="en-US" altLang="en-US" sz="1600">
                <a:latin typeface="Arial" panose="020B0604020202020204" pitchFamily="34" charset="0"/>
                <a:cs typeface="Arial" panose="020B0604020202020204" pitchFamily="34" charset="0"/>
              </a:rPr>
              <a:t>ribose</a:t>
            </a:r>
          </a:p>
          <a:p>
            <a:r>
              <a:rPr lang="en-US" altLang="en-US" sz="1600">
                <a:latin typeface="Arial" panose="020B0604020202020204" pitchFamily="34" charset="0"/>
                <a:cs typeface="Arial" panose="020B0604020202020204" pitchFamily="34" charset="0"/>
              </a:rPr>
              <a:t>(furanose : 5-membered ring)</a:t>
            </a:r>
          </a:p>
          <a:p>
            <a:r>
              <a:rPr lang="el-GR" altLang="en-US" sz="1600"/>
              <a:t>β</a:t>
            </a:r>
            <a:r>
              <a:rPr lang="en-US" altLang="en-US" sz="1600"/>
              <a:t> </a:t>
            </a:r>
            <a:r>
              <a:rPr lang="en-US" altLang="en-US" sz="1600">
                <a:latin typeface="Arial" panose="020B0604020202020204" pitchFamily="34" charset="0"/>
                <a:cs typeface="Arial" panose="020B0604020202020204" pitchFamily="34" charset="0"/>
              </a:rPr>
              <a:t>=&gt; 1 OH (aka 1’ OH) is on the same side of the ring plane as CH</a:t>
            </a:r>
            <a:r>
              <a:rPr lang="en-US" altLang="en-US" sz="1600" baseline="-25000">
                <a:latin typeface="Arial" panose="020B0604020202020204" pitchFamily="34" charset="0"/>
                <a:cs typeface="Arial" panose="020B0604020202020204" pitchFamily="34" charset="0"/>
              </a:rPr>
              <a:t>2</a:t>
            </a:r>
            <a:r>
              <a:rPr lang="en-US" altLang="en-US" sz="1600">
                <a:latin typeface="Arial" panose="020B0604020202020204" pitchFamily="34" charset="0"/>
                <a:cs typeface="Arial" panose="020B0604020202020204" pitchFamily="34" charset="0"/>
              </a:rPr>
              <a:t>OH)</a:t>
            </a:r>
          </a:p>
        </p:txBody>
      </p:sp>
      <p:pic>
        <p:nvPicPr>
          <p:cNvPr id="23557" name="Picture 5">
            <a:extLst>
              <a:ext uri="{FF2B5EF4-FFF2-40B4-BE49-F238E27FC236}">
                <a16:creationId xmlns:a16="http://schemas.microsoft.com/office/drawing/2014/main" id="{8D254F93-9E82-404B-B9C7-C8F126AF78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1066800"/>
            <a:ext cx="2971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figun_08_p221a">
            <a:extLst>
              <a:ext uri="{FF2B5EF4-FFF2-40B4-BE49-F238E27FC236}">
                <a16:creationId xmlns:a16="http://schemas.microsoft.com/office/drawing/2014/main" id="{5D75D0FA-6184-9D40-B668-5B5A0B4F5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
            <a:ext cx="2962275"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5">
            <a:extLst>
              <a:ext uri="{FF2B5EF4-FFF2-40B4-BE49-F238E27FC236}">
                <a16:creationId xmlns:a16="http://schemas.microsoft.com/office/drawing/2014/main" id="{F9D0D2F5-8321-0049-ADB8-66DB1B98F62D}"/>
              </a:ext>
            </a:extLst>
          </p:cNvPr>
          <p:cNvSpPr txBox="1">
            <a:spLocks noChangeArrowheads="1"/>
          </p:cNvSpPr>
          <p:nvPr/>
        </p:nvSpPr>
        <p:spPr bwMode="auto">
          <a:xfrm>
            <a:off x="228600" y="1066800"/>
            <a:ext cx="588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4 chiral carbons</a:t>
            </a:r>
          </a:p>
          <a:p>
            <a:r>
              <a:rPr lang="en-US" altLang="en-US">
                <a:latin typeface="Arial" panose="020B0604020202020204" pitchFamily="34" charset="0"/>
                <a:cs typeface="Arial" panose="020B0604020202020204" pitchFamily="34" charset="0"/>
              </a:rPr>
              <a:t>2</a:t>
            </a:r>
            <a:r>
              <a:rPr lang="en-US" altLang="en-US" baseline="30000">
                <a:latin typeface="Arial" panose="020B0604020202020204" pitchFamily="34" charset="0"/>
                <a:cs typeface="Arial" panose="020B0604020202020204" pitchFamily="34" charset="0"/>
              </a:rPr>
              <a:t>4</a:t>
            </a:r>
            <a:r>
              <a:rPr lang="en-US" altLang="en-US">
                <a:latin typeface="Arial" panose="020B0604020202020204" pitchFamily="34" charset="0"/>
                <a:cs typeface="Arial" panose="020B0604020202020204" pitchFamily="34" charset="0"/>
              </a:rPr>
              <a:t>=16 possible aldohexose stereoisomers</a:t>
            </a:r>
          </a:p>
        </p:txBody>
      </p:sp>
      <p:sp>
        <p:nvSpPr>
          <p:cNvPr id="24579" name="Rectangle 6">
            <a:extLst>
              <a:ext uri="{FF2B5EF4-FFF2-40B4-BE49-F238E27FC236}">
                <a16:creationId xmlns:a16="http://schemas.microsoft.com/office/drawing/2014/main" id="{DA232280-BADB-754A-B19E-4CA41BA4C7F9}"/>
              </a:ext>
            </a:extLst>
          </p:cNvPr>
          <p:cNvSpPr>
            <a:spLocks noChangeArrowheads="1"/>
          </p:cNvSpPr>
          <p:nvPr/>
        </p:nvSpPr>
        <p:spPr bwMode="auto">
          <a:xfrm>
            <a:off x="6096000" y="3657600"/>
            <a:ext cx="2438400" cy="6096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4580" name="TextBox 7">
            <a:extLst>
              <a:ext uri="{FF2B5EF4-FFF2-40B4-BE49-F238E27FC236}">
                <a16:creationId xmlns:a16="http://schemas.microsoft.com/office/drawing/2014/main" id="{29C87BD8-B52E-6548-A76D-071F7197ACE9}"/>
              </a:ext>
            </a:extLst>
          </p:cNvPr>
          <p:cNvSpPr txBox="1">
            <a:spLocks noChangeArrowheads="1"/>
          </p:cNvSpPr>
          <p:nvPr/>
        </p:nvSpPr>
        <p:spPr bwMode="auto">
          <a:xfrm>
            <a:off x="5410200" y="3657600"/>
            <a:ext cx="51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b="1"/>
              <a:t>D</a:t>
            </a:r>
          </a:p>
        </p:txBody>
      </p:sp>
      <p:sp>
        <p:nvSpPr>
          <p:cNvPr id="24581" name="TextBox 8">
            <a:extLst>
              <a:ext uri="{FF2B5EF4-FFF2-40B4-BE49-F238E27FC236}">
                <a16:creationId xmlns:a16="http://schemas.microsoft.com/office/drawing/2014/main" id="{90AE0562-8BE4-F241-9901-9EA54640F2A7}"/>
              </a:ext>
            </a:extLst>
          </p:cNvPr>
          <p:cNvSpPr txBox="1">
            <a:spLocks noChangeArrowheads="1"/>
          </p:cNvSpPr>
          <p:nvPr/>
        </p:nvSpPr>
        <p:spPr bwMode="auto">
          <a:xfrm>
            <a:off x="228600" y="1981200"/>
            <a:ext cx="5943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source of energy </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metabolic intermediate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primary product of photosynthesis</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cellulose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(amylose) glycogen</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chitin</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sucrose (glucose-fructose)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lactose (glucose-galactose)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aka dextrose</a:t>
            </a:r>
          </a:p>
          <a:p>
            <a:pPr>
              <a:buFont typeface="Arial" panose="020B0604020202020204" pitchFamily="34" charset="0"/>
              <a:buChar char="•"/>
            </a:pPr>
            <a:endParaRPr lang="en-US" altLang="en-US" sz="160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Draw the Fischer projection (linear), Hayworth Projection (cyclic).</a:t>
            </a:r>
          </a:p>
        </p:txBody>
      </p:sp>
      <p:sp>
        <p:nvSpPr>
          <p:cNvPr id="7" name="Rectangle 6">
            <a:extLst>
              <a:ext uri="{FF2B5EF4-FFF2-40B4-BE49-F238E27FC236}">
                <a16:creationId xmlns:a16="http://schemas.microsoft.com/office/drawing/2014/main" id="{F499AA9E-B751-4248-9F2F-7D66D0C591E5}"/>
              </a:ext>
            </a:extLst>
          </p:cNvPr>
          <p:cNvSpPr/>
          <p:nvPr/>
        </p:nvSpPr>
        <p:spPr>
          <a:xfrm>
            <a:off x="381000" y="228600"/>
            <a:ext cx="2108645" cy="553998"/>
          </a:xfrm>
          <a:prstGeom prst="rect">
            <a:avLst/>
          </a:prstGeom>
        </p:spPr>
        <p:txBody>
          <a:bodyPr wrap="none">
            <a:spAutoFit/>
          </a:bodyPr>
          <a:lstStyle/>
          <a:p>
            <a:pPr>
              <a:defRPr/>
            </a:pPr>
            <a:r>
              <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D-Glucose</a:t>
            </a:r>
            <a:endPar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endParaRPr>
          </a:p>
        </p:txBody>
      </p:sp>
      <p:pic>
        <p:nvPicPr>
          <p:cNvPr id="24583" name="Picture 1">
            <a:extLst>
              <a:ext uri="{FF2B5EF4-FFF2-40B4-BE49-F238E27FC236}">
                <a16:creationId xmlns:a16="http://schemas.microsoft.com/office/drawing/2014/main" id="{3CA57FAF-F831-8646-B13C-7267B80D10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05400"/>
            <a:ext cx="14779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2">
            <a:extLst>
              <a:ext uri="{FF2B5EF4-FFF2-40B4-BE49-F238E27FC236}">
                <a16:creationId xmlns:a16="http://schemas.microsoft.com/office/drawing/2014/main" id="{6BB4A3BB-E382-5743-BAA9-893E738B7027}"/>
              </a:ext>
            </a:extLst>
          </p:cNvPr>
          <p:cNvSpPr>
            <a:spLocks noChangeArrowheads="1"/>
          </p:cNvSpPr>
          <p:nvPr/>
        </p:nvSpPr>
        <p:spPr bwMode="auto">
          <a:xfrm>
            <a:off x="2743200" y="5791200"/>
            <a:ext cx="284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600"/>
              <a:t>β</a:t>
            </a:r>
            <a:r>
              <a:rPr lang="en-US" altLang="en-US" sz="1600">
                <a:latin typeface="Arial" panose="020B0604020202020204" pitchFamily="34" charset="0"/>
                <a:cs typeface="Arial" panose="020B0604020202020204" pitchFamily="34" charset="0"/>
              </a:rPr>
              <a:t>-D-Glucose</a:t>
            </a:r>
          </a:p>
          <a:p>
            <a:r>
              <a:rPr lang="en-US" altLang="en-US" sz="1600">
                <a:latin typeface="Arial" panose="020B0604020202020204" pitchFamily="34" charset="0"/>
                <a:cs typeface="Arial" panose="020B0604020202020204" pitchFamily="34" charset="0"/>
              </a:rPr>
              <a:t>(pyranose: 6-membered 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figun_08_p221a">
            <a:extLst>
              <a:ext uri="{FF2B5EF4-FFF2-40B4-BE49-F238E27FC236}">
                <a16:creationId xmlns:a16="http://schemas.microsoft.com/office/drawing/2014/main" id="{5D75D0FA-6184-9D40-B668-5B5A0B4F5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252156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6">
            <a:extLst>
              <a:ext uri="{FF2B5EF4-FFF2-40B4-BE49-F238E27FC236}">
                <a16:creationId xmlns:a16="http://schemas.microsoft.com/office/drawing/2014/main" id="{DA232280-BADB-754A-B19E-4CA41BA4C7F9}"/>
              </a:ext>
            </a:extLst>
          </p:cNvPr>
          <p:cNvSpPr>
            <a:spLocks noChangeArrowheads="1"/>
          </p:cNvSpPr>
          <p:nvPr/>
        </p:nvSpPr>
        <p:spPr bwMode="auto">
          <a:xfrm>
            <a:off x="978749" y="3747655"/>
            <a:ext cx="2438400" cy="6096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4580" name="TextBox 7">
            <a:extLst>
              <a:ext uri="{FF2B5EF4-FFF2-40B4-BE49-F238E27FC236}">
                <a16:creationId xmlns:a16="http://schemas.microsoft.com/office/drawing/2014/main" id="{29C87BD8-B52E-6548-A76D-071F7197ACE9}"/>
              </a:ext>
            </a:extLst>
          </p:cNvPr>
          <p:cNvSpPr txBox="1">
            <a:spLocks noChangeArrowheads="1"/>
          </p:cNvSpPr>
          <p:nvPr/>
        </p:nvSpPr>
        <p:spPr bwMode="auto">
          <a:xfrm>
            <a:off x="292949" y="3747655"/>
            <a:ext cx="51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b="1"/>
              <a:t>D</a:t>
            </a:r>
          </a:p>
        </p:txBody>
      </p:sp>
      <p:sp>
        <p:nvSpPr>
          <p:cNvPr id="3" name="TextBox 2">
            <a:extLst>
              <a:ext uri="{FF2B5EF4-FFF2-40B4-BE49-F238E27FC236}">
                <a16:creationId xmlns:a16="http://schemas.microsoft.com/office/drawing/2014/main" id="{EBA0362F-9820-1F44-A893-5916239D1ED9}"/>
              </a:ext>
            </a:extLst>
          </p:cNvPr>
          <p:cNvSpPr txBox="1"/>
          <p:nvPr/>
        </p:nvSpPr>
        <p:spPr>
          <a:xfrm>
            <a:off x="457200" y="0"/>
            <a:ext cx="2286075"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Fisher Projection</a:t>
            </a:r>
          </a:p>
        </p:txBody>
      </p:sp>
    </p:spTree>
    <p:extLst>
      <p:ext uri="{BB962C8B-B14F-4D97-AF65-F5344CB8AC3E}">
        <p14:creationId xmlns:p14="http://schemas.microsoft.com/office/powerpoint/2010/main" val="66947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92E79E-9AD4-BA49-BC8B-B9178CA6BBA7}"/>
              </a:ext>
            </a:extLst>
          </p:cNvPr>
          <p:cNvPicPr>
            <a:picLocks noChangeAspect="1"/>
          </p:cNvPicPr>
          <p:nvPr/>
        </p:nvPicPr>
        <p:blipFill>
          <a:blip r:embed="rId2"/>
          <a:stretch>
            <a:fillRect/>
          </a:stretch>
        </p:blipFill>
        <p:spPr>
          <a:xfrm flipH="1">
            <a:off x="838200" y="304800"/>
            <a:ext cx="1003302" cy="2603305"/>
          </a:xfrm>
          <a:prstGeom prst="rect">
            <a:avLst/>
          </a:prstGeom>
        </p:spPr>
      </p:pic>
      <p:pic>
        <p:nvPicPr>
          <p:cNvPr id="12" name="Picture 11">
            <a:extLst>
              <a:ext uri="{FF2B5EF4-FFF2-40B4-BE49-F238E27FC236}">
                <a16:creationId xmlns:a16="http://schemas.microsoft.com/office/drawing/2014/main" id="{B3200198-5109-AE46-9103-0023F66A1EB4}"/>
              </a:ext>
            </a:extLst>
          </p:cNvPr>
          <p:cNvPicPr>
            <a:picLocks noChangeAspect="1"/>
          </p:cNvPicPr>
          <p:nvPr/>
        </p:nvPicPr>
        <p:blipFill>
          <a:blip r:embed="rId3"/>
          <a:stretch>
            <a:fillRect/>
          </a:stretch>
        </p:blipFill>
        <p:spPr>
          <a:xfrm flipH="1">
            <a:off x="2271760" y="304800"/>
            <a:ext cx="1209243" cy="2613866"/>
          </a:xfrm>
          <a:prstGeom prst="rect">
            <a:avLst/>
          </a:prstGeom>
        </p:spPr>
      </p:pic>
      <p:pic>
        <p:nvPicPr>
          <p:cNvPr id="13" name="Picture 12">
            <a:extLst>
              <a:ext uri="{FF2B5EF4-FFF2-40B4-BE49-F238E27FC236}">
                <a16:creationId xmlns:a16="http://schemas.microsoft.com/office/drawing/2014/main" id="{3266138D-060B-ED47-85C8-CAC6CD57B171}"/>
              </a:ext>
            </a:extLst>
          </p:cNvPr>
          <p:cNvPicPr>
            <a:picLocks noChangeAspect="1"/>
          </p:cNvPicPr>
          <p:nvPr/>
        </p:nvPicPr>
        <p:blipFill>
          <a:blip r:embed="rId4"/>
          <a:stretch>
            <a:fillRect/>
          </a:stretch>
        </p:blipFill>
        <p:spPr>
          <a:xfrm flipH="1">
            <a:off x="4237790" y="336452"/>
            <a:ext cx="1351817" cy="2640268"/>
          </a:xfrm>
          <a:prstGeom prst="rect">
            <a:avLst/>
          </a:prstGeom>
        </p:spPr>
      </p:pic>
      <p:pic>
        <p:nvPicPr>
          <p:cNvPr id="15" name="Picture 14">
            <a:extLst>
              <a:ext uri="{FF2B5EF4-FFF2-40B4-BE49-F238E27FC236}">
                <a16:creationId xmlns:a16="http://schemas.microsoft.com/office/drawing/2014/main" id="{9ED50213-303C-AD43-852A-2F14F2F3CDE4}"/>
              </a:ext>
            </a:extLst>
          </p:cNvPr>
          <p:cNvPicPr>
            <a:picLocks noChangeAspect="1"/>
          </p:cNvPicPr>
          <p:nvPr/>
        </p:nvPicPr>
        <p:blipFill>
          <a:blip r:embed="rId5"/>
          <a:stretch>
            <a:fillRect/>
          </a:stretch>
        </p:blipFill>
        <p:spPr>
          <a:xfrm flipH="1">
            <a:off x="6032094" y="353430"/>
            <a:ext cx="1425745" cy="2634988"/>
          </a:xfrm>
          <a:prstGeom prst="rect">
            <a:avLst/>
          </a:prstGeom>
        </p:spPr>
      </p:pic>
      <p:pic>
        <p:nvPicPr>
          <p:cNvPr id="16" name="Picture 15">
            <a:extLst>
              <a:ext uri="{FF2B5EF4-FFF2-40B4-BE49-F238E27FC236}">
                <a16:creationId xmlns:a16="http://schemas.microsoft.com/office/drawing/2014/main" id="{0947D9D9-CCF2-A348-8F8C-15E73107EA2F}"/>
              </a:ext>
            </a:extLst>
          </p:cNvPr>
          <p:cNvPicPr>
            <a:picLocks noChangeAspect="1"/>
          </p:cNvPicPr>
          <p:nvPr/>
        </p:nvPicPr>
        <p:blipFill>
          <a:blip r:embed="rId6"/>
          <a:stretch>
            <a:fillRect/>
          </a:stretch>
        </p:blipFill>
        <p:spPr>
          <a:xfrm flipH="1">
            <a:off x="7912098" y="290064"/>
            <a:ext cx="1003302" cy="2698354"/>
          </a:xfrm>
          <a:prstGeom prst="rect">
            <a:avLst/>
          </a:prstGeom>
        </p:spPr>
      </p:pic>
      <p:pic>
        <p:nvPicPr>
          <p:cNvPr id="17" name="Picture 16">
            <a:extLst>
              <a:ext uri="{FF2B5EF4-FFF2-40B4-BE49-F238E27FC236}">
                <a16:creationId xmlns:a16="http://schemas.microsoft.com/office/drawing/2014/main" id="{A4A700DB-AAE0-7644-B0D9-13EA1CABB390}"/>
              </a:ext>
            </a:extLst>
          </p:cNvPr>
          <p:cNvPicPr>
            <a:picLocks noChangeAspect="1"/>
          </p:cNvPicPr>
          <p:nvPr/>
        </p:nvPicPr>
        <p:blipFill>
          <a:blip r:embed="rId7"/>
          <a:stretch>
            <a:fillRect/>
          </a:stretch>
        </p:blipFill>
        <p:spPr>
          <a:xfrm>
            <a:off x="4050098" y="3429000"/>
            <a:ext cx="1727200" cy="3009900"/>
          </a:xfrm>
          <a:prstGeom prst="rect">
            <a:avLst/>
          </a:prstGeom>
        </p:spPr>
      </p:pic>
      <p:sp>
        <p:nvSpPr>
          <p:cNvPr id="18" name="TextBox 17">
            <a:extLst>
              <a:ext uri="{FF2B5EF4-FFF2-40B4-BE49-F238E27FC236}">
                <a16:creationId xmlns:a16="http://schemas.microsoft.com/office/drawing/2014/main" id="{FDC09E99-ACAD-F341-BF16-3DA0AF3E9F30}"/>
              </a:ext>
            </a:extLst>
          </p:cNvPr>
          <p:cNvSpPr txBox="1"/>
          <p:nvPr/>
        </p:nvSpPr>
        <p:spPr>
          <a:xfrm rot="5400000">
            <a:off x="7008895"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0" name="TextBox 19">
            <a:extLst>
              <a:ext uri="{FF2B5EF4-FFF2-40B4-BE49-F238E27FC236}">
                <a16:creationId xmlns:a16="http://schemas.microsoft.com/office/drawing/2014/main" id="{159F9071-D931-1049-BA25-C29DE3694E7F}"/>
              </a:ext>
            </a:extLst>
          </p:cNvPr>
          <p:cNvSpPr txBox="1"/>
          <p:nvPr/>
        </p:nvSpPr>
        <p:spPr>
          <a:xfrm rot="5400000">
            <a:off x="1432883"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1" name="TextBox 20">
            <a:extLst>
              <a:ext uri="{FF2B5EF4-FFF2-40B4-BE49-F238E27FC236}">
                <a16:creationId xmlns:a16="http://schemas.microsoft.com/office/drawing/2014/main" id="{DAE22623-1280-B342-9DDB-400D9C5D6346}"/>
              </a:ext>
            </a:extLst>
          </p:cNvPr>
          <p:cNvSpPr txBox="1"/>
          <p:nvPr/>
        </p:nvSpPr>
        <p:spPr>
          <a:xfrm rot="5400000">
            <a:off x="3308489"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2" name="TextBox 21">
            <a:extLst>
              <a:ext uri="{FF2B5EF4-FFF2-40B4-BE49-F238E27FC236}">
                <a16:creationId xmlns:a16="http://schemas.microsoft.com/office/drawing/2014/main" id="{936C21D6-F638-8A48-97B2-443B2E8F24CE}"/>
              </a:ext>
            </a:extLst>
          </p:cNvPr>
          <p:cNvSpPr txBox="1"/>
          <p:nvPr/>
        </p:nvSpPr>
        <p:spPr>
          <a:xfrm rot="5400000">
            <a:off x="10287000" y="2362200"/>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3" name="TextBox 22">
            <a:extLst>
              <a:ext uri="{FF2B5EF4-FFF2-40B4-BE49-F238E27FC236}">
                <a16:creationId xmlns:a16="http://schemas.microsoft.com/office/drawing/2014/main" id="{BA708620-0E3C-2348-9BAC-6003AC28B9F9}"/>
              </a:ext>
            </a:extLst>
          </p:cNvPr>
          <p:cNvSpPr txBox="1"/>
          <p:nvPr/>
        </p:nvSpPr>
        <p:spPr>
          <a:xfrm rot="5400000">
            <a:off x="5253475"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Tree>
    <p:extLst>
      <p:ext uri="{BB962C8B-B14F-4D97-AF65-F5344CB8AC3E}">
        <p14:creationId xmlns:p14="http://schemas.microsoft.com/office/powerpoint/2010/main" val="370800224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5753</TotalTime>
  <Words>1156</Words>
  <Application>Microsoft Macintosh PowerPoint</Application>
  <PresentationFormat>On-screen Show (4:3)</PresentationFormat>
  <Paragraphs>155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Symbol</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Justin's Dad</cp:lastModifiedBy>
  <cp:revision>211</cp:revision>
  <dcterms:created xsi:type="dcterms:W3CDTF">2011-03-09T15:41:18Z</dcterms:created>
  <dcterms:modified xsi:type="dcterms:W3CDTF">2021-10-22T13:18:11Z</dcterms:modified>
  <cp:category/>
</cp:coreProperties>
</file>