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380" r:id="rId2"/>
    <p:sldId id="356" r:id="rId3"/>
    <p:sldId id="357" r:id="rId4"/>
    <p:sldId id="355" r:id="rId5"/>
    <p:sldId id="265" r:id="rId6"/>
    <p:sldId id="264" r:id="rId7"/>
    <p:sldId id="319" r:id="rId8"/>
    <p:sldId id="320" r:id="rId9"/>
    <p:sldId id="321" r:id="rId10"/>
    <p:sldId id="322" r:id="rId11"/>
    <p:sldId id="315" r:id="rId12"/>
    <p:sldId id="266" r:id="rId13"/>
    <p:sldId id="267" r:id="rId14"/>
    <p:sldId id="268" r:id="rId15"/>
    <p:sldId id="324" r:id="rId16"/>
    <p:sldId id="269" r:id="rId17"/>
    <p:sldId id="325" r:id="rId18"/>
    <p:sldId id="326" r:id="rId19"/>
    <p:sldId id="328" r:id="rId20"/>
    <p:sldId id="327" r:id="rId21"/>
    <p:sldId id="273" r:id="rId22"/>
    <p:sldId id="329" r:id="rId23"/>
    <p:sldId id="344" r:id="rId24"/>
    <p:sldId id="345" r:id="rId25"/>
    <p:sldId id="346" r:id="rId26"/>
    <p:sldId id="347" r:id="rId27"/>
    <p:sldId id="323" r:id="rId28"/>
    <p:sldId id="337" r:id="rId29"/>
    <p:sldId id="353" r:id="rId30"/>
    <p:sldId id="352" r:id="rId31"/>
    <p:sldId id="276" r:id="rId32"/>
    <p:sldId id="335" r:id="rId33"/>
    <p:sldId id="279" r:id="rId34"/>
    <p:sldId id="348" r:id="rId35"/>
    <p:sldId id="349" r:id="rId36"/>
    <p:sldId id="350" r:id="rId37"/>
    <p:sldId id="351" r:id="rId38"/>
    <p:sldId id="330" r:id="rId39"/>
    <p:sldId id="331" r:id="rId40"/>
    <p:sldId id="338" r:id="rId41"/>
    <p:sldId id="336" r:id="rId42"/>
    <p:sldId id="334" r:id="rId43"/>
    <p:sldId id="342" r:id="rId44"/>
    <p:sldId id="343" r:id="rId45"/>
    <p:sldId id="280" r:id="rId46"/>
    <p:sldId id="260" r:id="rId47"/>
    <p:sldId id="261" r:id="rId48"/>
    <p:sldId id="262" r:id="rId49"/>
    <p:sldId id="263"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16" r:id="rId64"/>
    <p:sldId id="317" r:id="rId65"/>
    <p:sldId id="304" r:id="rId66"/>
    <p:sldId id="305" r:id="rId67"/>
    <p:sldId id="306" r:id="rId68"/>
    <p:sldId id="307" r:id="rId69"/>
    <p:sldId id="308" r:id="rId70"/>
    <p:sldId id="309" r:id="rId71"/>
    <p:sldId id="310" r:id="rId72"/>
    <p:sldId id="311" r:id="rId73"/>
    <p:sldId id="312" r:id="rId74"/>
    <p:sldId id="313" r:id="rId75"/>
    <p:sldId id="314"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3"/>
  </p:normalViewPr>
  <p:slideViewPr>
    <p:cSldViewPr>
      <p:cViewPr>
        <p:scale>
          <a:sx n="104" d="100"/>
          <a:sy n="104" d="100"/>
        </p:scale>
        <p:origin x="1344"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273443F-35B5-B646-B07D-EEC7BF6B4D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7C8438E6-1ED8-2941-AF96-25CF7B9B10B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D3782308-3437-A646-95B1-23FB26768B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2D810420-F282-2144-BBA0-E4904BAD7D2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8D09B685-F61F-7F4D-8CE0-44CC7B7996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5242310F-55EB-5F47-86A1-4E7FB297C0B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969CAE-5B9E-BB40-BEEE-7D8FFE2FBD2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3716D13-C47F-2D4E-BD02-C40B9DD12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817DE0-AA9A-4A42-B427-7F63C3B60310}" type="slidenum">
              <a:rPr lang="en-US" altLang="en-US" sz="1200"/>
              <a:pPr/>
              <a:t>5</a:t>
            </a:fld>
            <a:endParaRPr lang="en-US" altLang="en-US" sz="1200"/>
          </a:p>
        </p:txBody>
      </p:sp>
      <p:sp>
        <p:nvSpPr>
          <p:cNvPr id="19458" name="Rectangle 2">
            <a:extLst>
              <a:ext uri="{FF2B5EF4-FFF2-40B4-BE49-F238E27FC236}">
                <a16:creationId xmlns:a16="http://schemas.microsoft.com/office/drawing/2014/main" id="{2E355071-D136-2A4B-8BBA-A93A0456878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CB8D7B4-7076-8D4C-B032-15816A75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9C33DFC-FCC8-1C42-8544-A53FC12EE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B303CA-72D9-8246-A31C-7BC03EC2EE7B}" type="slidenum">
              <a:rPr lang="en-US" altLang="en-US" sz="1200"/>
              <a:pPr/>
              <a:t>22</a:t>
            </a:fld>
            <a:endParaRPr lang="en-US" altLang="en-US" sz="1200"/>
          </a:p>
        </p:txBody>
      </p:sp>
      <p:sp>
        <p:nvSpPr>
          <p:cNvPr id="46082" name="Rectangle 2">
            <a:extLst>
              <a:ext uri="{FF2B5EF4-FFF2-40B4-BE49-F238E27FC236}">
                <a16:creationId xmlns:a16="http://schemas.microsoft.com/office/drawing/2014/main" id="{286588CF-278B-9347-ACA1-BD38250F824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86E8C14-4A1A-7646-A136-B32E205E2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E399E8F-7D87-C742-B033-3D1CC6D5E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6139C4-AE4D-EF46-A6C8-22DFAF7877A4}" type="slidenum">
              <a:rPr lang="en-US" altLang="en-US" sz="1200"/>
              <a:pPr/>
              <a:t>28</a:t>
            </a:fld>
            <a:endParaRPr lang="en-US" altLang="en-US" sz="1200"/>
          </a:p>
        </p:txBody>
      </p:sp>
      <p:sp>
        <p:nvSpPr>
          <p:cNvPr id="53250" name="Rectangle 2">
            <a:extLst>
              <a:ext uri="{FF2B5EF4-FFF2-40B4-BE49-F238E27FC236}">
                <a16:creationId xmlns:a16="http://schemas.microsoft.com/office/drawing/2014/main" id="{E4BE8DFC-1807-094B-97B8-4691FDBAA4A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63A36485-9F58-2044-ACE2-7471EBFA6A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FCD8E19-0A0F-604E-9210-4464C1FE9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A6B5DE-8C74-8D44-9783-364701C5C604}" type="slidenum">
              <a:rPr lang="en-US" altLang="en-US" sz="1200"/>
              <a:pPr/>
              <a:t>31</a:t>
            </a:fld>
            <a:endParaRPr lang="en-US" altLang="en-US" sz="1200"/>
          </a:p>
        </p:txBody>
      </p:sp>
      <p:sp>
        <p:nvSpPr>
          <p:cNvPr id="57346" name="Rectangle 2">
            <a:extLst>
              <a:ext uri="{FF2B5EF4-FFF2-40B4-BE49-F238E27FC236}">
                <a16:creationId xmlns:a16="http://schemas.microsoft.com/office/drawing/2014/main" id="{D38CA2F0-3A88-284A-B6E4-574067A146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1BC14DC-AB62-7B46-9F60-331DE591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bacteria</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    * α: two α subunits help with assembly and bind with regulatory elements. </a:t>
            </a:r>
          </a:p>
          <a:p>
            <a:r>
              <a:rPr lang="en-US" altLang="en-US">
                <a:latin typeface="Times" pitchFamily="2" charset="0"/>
                <a:ea typeface="ＭＳ Ｐゴシック" panose="020B0600070205080204" pitchFamily="34" charset="-128"/>
              </a:rPr>
              <a:t>    * β: the polymerase activity (catalyzes the synthesis of RNA).</a:t>
            </a:r>
          </a:p>
          <a:p>
            <a:r>
              <a:rPr lang="en-US" altLang="en-US">
                <a:latin typeface="Times" pitchFamily="2" charset="0"/>
                <a:ea typeface="ＭＳ Ｐゴシック" panose="020B0600070205080204" pitchFamily="34" charset="-128"/>
              </a:rPr>
              <a:t>    * β': binds to DNA (nonspecifically)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form claw).</a:t>
            </a:r>
          </a:p>
          <a:p>
            <a:r>
              <a:rPr lang="en-US" altLang="en-US">
                <a:latin typeface="Times" pitchFamily="2" charset="0"/>
                <a:ea typeface="ＭＳ Ｐゴシック" panose="020B0600070205080204" pitchFamily="34" charset="-128"/>
              </a:rPr>
              <a:t>    * ω: promotes assembly </a:t>
            </a:r>
          </a:p>
          <a:p>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 dissociates after initiation (not shown above, there are many different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2AF6E2F-107B-7942-BC23-15E6424AD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774B9A-B6E2-2349-9E82-7862D6F1535C}" type="slidenum">
              <a:rPr lang="en-US" altLang="en-US" sz="1200"/>
              <a:pPr/>
              <a:t>32</a:t>
            </a:fld>
            <a:endParaRPr lang="en-US" altLang="en-US" sz="1200"/>
          </a:p>
        </p:txBody>
      </p:sp>
      <p:sp>
        <p:nvSpPr>
          <p:cNvPr id="59394" name="Rectangle 2">
            <a:extLst>
              <a:ext uri="{FF2B5EF4-FFF2-40B4-BE49-F238E27FC236}">
                <a16:creationId xmlns:a16="http://schemas.microsoft.com/office/drawing/2014/main" id="{90DD5BF9-77AE-8045-B3D8-FC1A8EBC0065}"/>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A887C84-E352-2444-974E-93DABC81B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DB788A9-FDC2-314D-8836-9FCFA47CA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D7E9F1-F0D4-B141-96EF-48D3578DD4D3}" type="slidenum">
              <a:rPr lang="en-US" altLang="en-US" sz="1200"/>
              <a:pPr/>
              <a:t>33</a:t>
            </a:fld>
            <a:endParaRPr lang="en-US" altLang="en-US" sz="1200"/>
          </a:p>
        </p:txBody>
      </p:sp>
      <p:sp>
        <p:nvSpPr>
          <p:cNvPr id="61442" name="Rectangle 2">
            <a:extLst>
              <a:ext uri="{FF2B5EF4-FFF2-40B4-BE49-F238E27FC236}">
                <a16:creationId xmlns:a16="http://schemas.microsoft.com/office/drawing/2014/main" id="{712095F8-02DE-F84F-AE6B-DD1E73E42D3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9EA2C2B-EA70-FD42-B959-EAF716A2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B45199F-2436-EA4D-9034-2E3209DF5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1BA29FD-DAD2-2F48-8A86-5EC1ACABC6CA}" type="slidenum">
              <a:rPr lang="en-US" altLang="en-US" sz="1200"/>
              <a:pPr/>
              <a:t>38</a:t>
            </a:fld>
            <a:endParaRPr lang="en-US" altLang="en-US" sz="1200"/>
          </a:p>
        </p:txBody>
      </p:sp>
      <p:sp>
        <p:nvSpPr>
          <p:cNvPr id="67586" name="Rectangle 2">
            <a:extLst>
              <a:ext uri="{FF2B5EF4-FFF2-40B4-BE49-F238E27FC236}">
                <a16:creationId xmlns:a16="http://schemas.microsoft.com/office/drawing/2014/main" id="{84D157F5-7CCC-E342-8E8C-A1085EDB9F5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F9394352-C819-BF48-B8AE-DEEE5CB4B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195E79A-C48B-974D-B696-2D1CD4E99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8BA663-D68D-1941-A948-AD5ACC06C056}" type="slidenum">
              <a:rPr lang="en-US" altLang="en-US" sz="1200"/>
              <a:pPr/>
              <a:t>39</a:t>
            </a:fld>
            <a:endParaRPr lang="en-US" altLang="en-US" sz="1200"/>
          </a:p>
        </p:txBody>
      </p:sp>
      <p:sp>
        <p:nvSpPr>
          <p:cNvPr id="69634" name="Rectangle 2">
            <a:extLst>
              <a:ext uri="{FF2B5EF4-FFF2-40B4-BE49-F238E27FC236}">
                <a16:creationId xmlns:a16="http://schemas.microsoft.com/office/drawing/2014/main" id="{2D8B9BDB-5BD3-124B-9853-B0121CEDB17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744B722-3E37-974F-8AD0-4721C725AE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3981882-FCD2-1242-8F7E-34854B6D8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751520-4758-1D43-AE68-3B90ACCD5EDF}" type="slidenum">
              <a:rPr lang="en-US" altLang="en-US" sz="1200"/>
              <a:pPr/>
              <a:t>40</a:t>
            </a:fld>
            <a:endParaRPr lang="en-US" altLang="en-US" sz="1200"/>
          </a:p>
        </p:txBody>
      </p:sp>
      <p:sp>
        <p:nvSpPr>
          <p:cNvPr id="71682" name="Rectangle 2">
            <a:extLst>
              <a:ext uri="{FF2B5EF4-FFF2-40B4-BE49-F238E27FC236}">
                <a16:creationId xmlns:a16="http://schemas.microsoft.com/office/drawing/2014/main" id="{B6BDFE1A-2BC9-6345-BB9A-57944A5727C8}"/>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C5D0023-29E9-2440-9204-7D9B8C968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F65FC602-BC52-A047-B05E-A8F247F895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8DBBFC-004D-934E-B333-88EE85859D40}" type="slidenum">
              <a:rPr lang="en-US" altLang="en-US" sz="1200"/>
              <a:pPr/>
              <a:t>41</a:t>
            </a:fld>
            <a:endParaRPr lang="en-US" altLang="en-US" sz="1200"/>
          </a:p>
        </p:txBody>
      </p:sp>
      <p:sp>
        <p:nvSpPr>
          <p:cNvPr id="73730" name="Rectangle 2">
            <a:extLst>
              <a:ext uri="{FF2B5EF4-FFF2-40B4-BE49-F238E27FC236}">
                <a16:creationId xmlns:a16="http://schemas.microsoft.com/office/drawing/2014/main" id="{8EE2EAA7-EF47-A64D-96D0-257C764C41E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311FBDCC-0B43-0E4F-ADA2-225BD898F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CF8BA94-54AF-6C42-A875-CAF666DBE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A6EA1F-CE3C-9744-81E4-B577580442C3}" type="slidenum">
              <a:rPr lang="en-US" altLang="en-US" sz="1200"/>
              <a:pPr/>
              <a:t>42</a:t>
            </a:fld>
            <a:endParaRPr lang="en-US" altLang="en-US" sz="1200"/>
          </a:p>
        </p:txBody>
      </p:sp>
      <p:sp>
        <p:nvSpPr>
          <p:cNvPr id="75778" name="Rectangle 2">
            <a:extLst>
              <a:ext uri="{FF2B5EF4-FFF2-40B4-BE49-F238E27FC236}">
                <a16:creationId xmlns:a16="http://schemas.microsoft.com/office/drawing/2014/main" id="{FA738457-C78B-0748-9E46-CBFE01D64AA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2659675-5560-FB4C-A2C8-2A5ADA2E3F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6</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45</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CCE64DA-3BD5-AE4E-A057-29B3B369B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F09D89-5BB6-E345-81B5-74A552040631}" type="slidenum">
              <a:rPr lang="en-US" altLang="en-US" sz="1200"/>
              <a:pPr/>
              <a:t>46</a:t>
            </a:fld>
            <a:endParaRPr lang="en-US" altLang="en-US" sz="1200"/>
          </a:p>
        </p:txBody>
      </p:sp>
      <p:sp>
        <p:nvSpPr>
          <p:cNvPr id="81922" name="Rectangle 2">
            <a:extLst>
              <a:ext uri="{FF2B5EF4-FFF2-40B4-BE49-F238E27FC236}">
                <a16:creationId xmlns:a16="http://schemas.microsoft.com/office/drawing/2014/main" id="{1E66A698-8DBA-CE43-8435-5C7514B0A8A4}"/>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E12D9D9-124E-EF4D-9049-F87A918C3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79AD86C-0BAD-FB4A-9356-B9BC8FE6D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579BC9-5FB7-1542-8180-4EA1FFCFFA55}" type="slidenum">
              <a:rPr lang="en-US" altLang="en-US" sz="1200"/>
              <a:pPr/>
              <a:t>47</a:t>
            </a:fld>
            <a:endParaRPr lang="en-US" altLang="en-US" sz="1200"/>
          </a:p>
        </p:txBody>
      </p:sp>
      <p:sp>
        <p:nvSpPr>
          <p:cNvPr id="83970" name="Rectangle 2">
            <a:extLst>
              <a:ext uri="{FF2B5EF4-FFF2-40B4-BE49-F238E27FC236}">
                <a16:creationId xmlns:a16="http://schemas.microsoft.com/office/drawing/2014/main" id="{FBB2E9BC-E13A-F849-9B7E-4A022286FC2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7201255E-1637-6E4F-A012-451B62CB6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8973C32-A133-2F4F-841B-6104DCC84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420DB4-7E12-7648-94D9-7D03B53E10D7}" type="slidenum">
              <a:rPr lang="en-US" altLang="en-US" sz="1200"/>
              <a:pPr/>
              <a:t>48</a:t>
            </a:fld>
            <a:endParaRPr lang="en-US" altLang="en-US" sz="1200"/>
          </a:p>
        </p:txBody>
      </p:sp>
      <p:sp>
        <p:nvSpPr>
          <p:cNvPr id="86018" name="Rectangle 2">
            <a:extLst>
              <a:ext uri="{FF2B5EF4-FFF2-40B4-BE49-F238E27FC236}">
                <a16:creationId xmlns:a16="http://schemas.microsoft.com/office/drawing/2014/main" id="{5B23DD68-2F4E-314B-87AD-064E35F7A9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61ED4D62-B465-4243-A85A-0429FD901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B11FEDA-606A-C045-BA1D-56311D6E2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BA6EA7-5DDB-A14A-A446-C11CB4C2D24C}" type="slidenum">
              <a:rPr lang="en-US" altLang="en-US" sz="1200"/>
              <a:pPr/>
              <a:t>49</a:t>
            </a:fld>
            <a:endParaRPr lang="en-US" altLang="en-US" sz="1200"/>
          </a:p>
        </p:txBody>
      </p:sp>
      <p:sp>
        <p:nvSpPr>
          <p:cNvPr id="88066" name="Rectangle 2">
            <a:extLst>
              <a:ext uri="{FF2B5EF4-FFF2-40B4-BE49-F238E27FC236}">
                <a16:creationId xmlns:a16="http://schemas.microsoft.com/office/drawing/2014/main" id="{03D4890F-315F-0246-99DB-2AB7C1284C70}"/>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780AF7E-0FA3-A04F-8613-F10C80A91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C50BCC9-3EC4-2648-BC75-CB6335F13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674EEE-AA71-0149-92A0-BC00E1826714}" type="slidenum">
              <a:rPr lang="en-US" altLang="en-US" sz="1200"/>
              <a:pPr/>
              <a:t>50</a:t>
            </a:fld>
            <a:endParaRPr lang="en-US" altLang="en-US" sz="1200"/>
          </a:p>
        </p:txBody>
      </p:sp>
      <p:sp>
        <p:nvSpPr>
          <p:cNvPr id="90114" name="Rectangle 2">
            <a:extLst>
              <a:ext uri="{FF2B5EF4-FFF2-40B4-BE49-F238E27FC236}">
                <a16:creationId xmlns:a16="http://schemas.microsoft.com/office/drawing/2014/main" id="{2CEE9C03-29EE-B349-99EA-9F40D5BAA8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61280263-4354-0B45-9C6C-596B95CF7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5E2AE43-B869-F745-96FD-FCF8C7301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2F8000-AF85-DB47-AF04-7E95A95EC081}" type="slidenum">
              <a:rPr lang="en-US" altLang="en-US" sz="1200"/>
              <a:pPr/>
              <a:t>51</a:t>
            </a:fld>
            <a:endParaRPr lang="en-US" altLang="en-US" sz="1200"/>
          </a:p>
        </p:txBody>
      </p:sp>
      <p:sp>
        <p:nvSpPr>
          <p:cNvPr id="92162" name="Rectangle 2">
            <a:extLst>
              <a:ext uri="{FF2B5EF4-FFF2-40B4-BE49-F238E27FC236}">
                <a16:creationId xmlns:a16="http://schemas.microsoft.com/office/drawing/2014/main" id="{0101BC8B-4FD8-2242-B7F5-0878D291065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05AE68E-3429-224B-8A1B-86887FB33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96922EE-6FC8-DB4C-AFED-7839EDE6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E76FA2-00FC-5E4F-AC39-EBF29B594F1C}" type="slidenum">
              <a:rPr lang="en-US" altLang="en-US" sz="1200"/>
              <a:pPr/>
              <a:t>52</a:t>
            </a:fld>
            <a:endParaRPr lang="en-US" altLang="en-US" sz="1200"/>
          </a:p>
        </p:txBody>
      </p:sp>
      <p:sp>
        <p:nvSpPr>
          <p:cNvPr id="94210" name="Rectangle 2">
            <a:extLst>
              <a:ext uri="{FF2B5EF4-FFF2-40B4-BE49-F238E27FC236}">
                <a16:creationId xmlns:a16="http://schemas.microsoft.com/office/drawing/2014/main" id="{B36CFE12-0248-6C48-B8F9-D8356C95DAA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C7722F0-55B8-804B-B80B-4635C70E7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E32EA-E06F-FB48-95C0-1204F31C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8EA64C-299C-B24C-8C79-046E747A08F3}" type="slidenum">
              <a:rPr lang="en-US" altLang="en-US" sz="1200"/>
              <a:pPr/>
              <a:t>53</a:t>
            </a:fld>
            <a:endParaRPr lang="en-US" altLang="en-US" sz="1200"/>
          </a:p>
        </p:txBody>
      </p:sp>
      <p:sp>
        <p:nvSpPr>
          <p:cNvPr id="96258" name="Rectangle 2">
            <a:extLst>
              <a:ext uri="{FF2B5EF4-FFF2-40B4-BE49-F238E27FC236}">
                <a16:creationId xmlns:a16="http://schemas.microsoft.com/office/drawing/2014/main" id="{15A8D552-B10C-FD44-A088-DECCB637914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82875B-00C2-224C-933E-1BC8F89E7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F6245FF-7F8C-6A46-A474-481657564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DF496E-59AB-434D-834A-5DA6A3A81D03}" type="slidenum">
              <a:rPr lang="en-US" altLang="en-US" sz="1200"/>
              <a:pPr/>
              <a:t>54</a:t>
            </a:fld>
            <a:endParaRPr lang="en-US" altLang="en-US" sz="1200"/>
          </a:p>
        </p:txBody>
      </p:sp>
      <p:sp>
        <p:nvSpPr>
          <p:cNvPr id="98306" name="Rectangle 2">
            <a:extLst>
              <a:ext uri="{FF2B5EF4-FFF2-40B4-BE49-F238E27FC236}">
                <a16:creationId xmlns:a16="http://schemas.microsoft.com/office/drawing/2014/main" id="{48E80EF3-D103-404A-94F3-42C67AF561E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1416C70-2546-4F43-9509-171E9C6EB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D0509F7-057D-9E43-BB25-D7F85264C6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CF1993-491B-B248-8BD7-A1B63075F378}" type="slidenum">
              <a:rPr lang="en-US" altLang="en-US" sz="1200"/>
              <a:pPr/>
              <a:t>11</a:t>
            </a:fld>
            <a:endParaRPr lang="en-US" altLang="en-US" sz="1200"/>
          </a:p>
        </p:txBody>
      </p:sp>
      <p:sp>
        <p:nvSpPr>
          <p:cNvPr id="27650" name="Rectangle 2">
            <a:extLst>
              <a:ext uri="{FF2B5EF4-FFF2-40B4-BE49-F238E27FC236}">
                <a16:creationId xmlns:a16="http://schemas.microsoft.com/office/drawing/2014/main" id="{6A2AD839-73EC-AE47-AC50-CD2DA379D38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BBA6578-F082-DF48-8BBD-7FC0EDAF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3ADE5F8-61D4-6F4C-B146-D3A380453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B1230E-E771-0841-8A6B-89A1BD71C96F}" type="slidenum">
              <a:rPr lang="en-US" altLang="en-US" sz="1200"/>
              <a:pPr/>
              <a:t>55</a:t>
            </a:fld>
            <a:endParaRPr lang="en-US" altLang="en-US" sz="1200"/>
          </a:p>
        </p:txBody>
      </p:sp>
      <p:sp>
        <p:nvSpPr>
          <p:cNvPr id="100354" name="Rectangle 2">
            <a:extLst>
              <a:ext uri="{FF2B5EF4-FFF2-40B4-BE49-F238E27FC236}">
                <a16:creationId xmlns:a16="http://schemas.microsoft.com/office/drawing/2014/main" id="{96A51EEF-4487-BA41-A405-9286A8E5CB72}"/>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8198ACC-DE24-0246-B743-BD5732AFD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0618DB6-51A6-B547-82DC-BD36C1E98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25CEA-E5A6-6B4C-AA44-B925F72232B7}" type="slidenum">
              <a:rPr lang="en-US" altLang="en-US" sz="1200"/>
              <a:pPr/>
              <a:t>56</a:t>
            </a:fld>
            <a:endParaRPr lang="en-US" altLang="en-US" sz="1200"/>
          </a:p>
        </p:txBody>
      </p:sp>
      <p:sp>
        <p:nvSpPr>
          <p:cNvPr id="102402" name="Rectangle 2">
            <a:extLst>
              <a:ext uri="{FF2B5EF4-FFF2-40B4-BE49-F238E27FC236}">
                <a16:creationId xmlns:a16="http://schemas.microsoft.com/office/drawing/2014/main" id="{13B7C5EE-CAA8-984B-A1C6-67EAB1ADA9E4}"/>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FC4931E-E54D-1246-925E-2F284DF4F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588CB0C9-5C19-314A-83AD-C83F215F1D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E9DCC2-485C-0F44-B30D-20F1B006159B}" type="slidenum">
              <a:rPr lang="en-US" altLang="en-US" sz="1200"/>
              <a:pPr/>
              <a:t>57</a:t>
            </a:fld>
            <a:endParaRPr lang="en-US" altLang="en-US" sz="1200"/>
          </a:p>
        </p:txBody>
      </p:sp>
      <p:sp>
        <p:nvSpPr>
          <p:cNvPr id="104450" name="Rectangle 2">
            <a:extLst>
              <a:ext uri="{FF2B5EF4-FFF2-40B4-BE49-F238E27FC236}">
                <a16:creationId xmlns:a16="http://schemas.microsoft.com/office/drawing/2014/main" id="{D35878A4-0C05-824E-B09C-63F9ABFE79F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FF14281-A43C-AE42-80A4-3716DF0F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15CB494-4924-3545-936B-782C747F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231DDB-B023-754E-A5E1-9CD396156543}" type="slidenum">
              <a:rPr lang="en-US" altLang="en-US" sz="1200"/>
              <a:pPr/>
              <a:t>58</a:t>
            </a:fld>
            <a:endParaRPr lang="en-US" altLang="en-US" sz="1200"/>
          </a:p>
        </p:txBody>
      </p:sp>
      <p:sp>
        <p:nvSpPr>
          <p:cNvPr id="106498" name="Rectangle 2">
            <a:extLst>
              <a:ext uri="{FF2B5EF4-FFF2-40B4-BE49-F238E27FC236}">
                <a16:creationId xmlns:a16="http://schemas.microsoft.com/office/drawing/2014/main" id="{354D1AFC-3EBC-AD47-BABD-0099F4FAB34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1CC9991D-136D-9442-9363-073E0D01C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4D0852FC-D63D-7746-AAD9-75DD83D2C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65E4D3-F513-214E-817B-7EE3F76DC9A3}" type="slidenum">
              <a:rPr lang="en-US" altLang="en-US" sz="1200"/>
              <a:pPr/>
              <a:t>59</a:t>
            </a:fld>
            <a:endParaRPr lang="en-US" altLang="en-US" sz="1200"/>
          </a:p>
        </p:txBody>
      </p:sp>
      <p:sp>
        <p:nvSpPr>
          <p:cNvPr id="108546" name="Rectangle 2">
            <a:extLst>
              <a:ext uri="{FF2B5EF4-FFF2-40B4-BE49-F238E27FC236}">
                <a16:creationId xmlns:a16="http://schemas.microsoft.com/office/drawing/2014/main" id="{45352029-189D-064C-914C-A2B3A1819B3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C6DC6BB7-238C-E541-9B26-AACED148F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3C950D89-81D3-3D48-B39F-1826794A7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591F601-744D-3C47-9BA2-8E681DC53363}" type="slidenum">
              <a:rPr lang="en-US" altLang="en-US" sz="1200"/>
              <a:pPr/>
              <a:t>60</a:t>
            </a:fld>
            <a:endParaRPr lang="en-US" altLang="en-US" sz="1200"/>
          </a:p>
        </p:txBody>
      </p:sp>
      <p:sp>
        <p:nvSpPr>
          <p:cNvPr id="110594" name="Rectangle 2">
            <a:extLst>
              <a:ext uri="{FF2B5EF4-FFF2-40B4-BE49-F238E27FC236}">
                <a16:creationId xmlns:a16="http://schemas.microsoft.com/office/drawing/2014/main" id="{3E52CFB4-9A11-1D4E-905E-A1AC3DD23E8F}"/>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61AA150-0A71-2F40-A336-C12612834A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03296371-A723-C74B-9D46-ABBE67B1C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752F54-D102-FF44-B301-97BB47671B8C}" type="slidenum">
              <a:rPr lang="en-US" altLang="en-US" sz="1200"/>
              <a:pPr/>
              <a:t>61</a:t>
            </a:fld>
            <a:endParaRPr lang="en-US" altLang="en-US" sz="1200"/>
          </a:p>
        </p:txBody>
      </p:sp>
      <p:sp>
        <p:nvSpPr>
          <p:cNvPr id="112642" name="Rectangle 2">
            <a:extLst>
              <a:ext uri="{FF2B5EF4-FFF2-40B4-BE49-F238E27FC236}">
                <a16:creationId xmlns:a16="http://schemas.microsoft.com/office/drawing/2014/main" id="{ED645C46-95A2-5F4A-9202-E69DF53A41C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EFAEE77-A69B-6540-B76F-BBFF6BA25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9681485-A342-7247-86F5-EB685AFC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0A3EC9-CCCD-3C4F-8207-14FACE533079}" type="slidenum">
              <a:rPr lang="en-US" altLang="en-US" sz="1200"/>
              <a:pPr/>
              <a:t>62</a:t>
            </a:fld>
            <a:endParaRPr lang="en-US" altLang="en-US" sz="1200"/>
          </a:p>
        </p:txBody>
      </p:sp>
      <p:sp>
        <p:nvSpPr>
          <p:cNvPr id="114690" name="Rectangle 2">
            <a:extLst>
              <a:ext uri="{FF2B5EF4-FFF2-40B4-BE49-F238E27FC236}">
                <a16:creationId xmlns:a16="http://schemas.microsoft.com/office/drawing/2014/main" id="{2D8A434A-A2AE-0944-A9AB-D7EDC5B4ECF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7033794-1516-DE40-AC4B-F72FCABA1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D2B77C1-71E3-E043-965C-C0F747997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893E0-B770-374E-A6D2-6D0B3F7E1ACD}" type="slidenum">
              <a:rPr lang="en-US" altLang="en-US" sz="1200"/>
              <a:pPr/>
              <a:t>63</a:t>
            </a:fld>
            <a:endParaRPr lang="en-US" altLang="en-US" sz="1200"/>
          </a:p>
        </p:txBody>
      </p:sp>
      <p:sp>
        <p:nvSpPr>
          <p:cNvPr id="116738" name="Rectangle 2">
            <a:extLst>
              <a:ext uri="{FF2B5EF4-FFF2-40B4-BE49-F238E27FC236}">
                <a16:creationId xmlns:a16="http://schemas.microsoft.com/office/drawing/2014/main" id="{AFCD53F7-272D-234F-8AD3-6F6DE9D6F0DE}"/>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DFD5B967-C059-6447-A110-215BCB842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1BDE49B0-FB59-1147-8314-805B137A0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8A63B1-09E0-774A-BA19-CE4A6DF4C449}" type="slidenum">
              <a:rPr lang="en-US" altLang="en-US" sz="1200"/>
              <a:pPr/>
              <a:t>64</a:t>
            </a:fld>
            <a:endParaRPr lang="en-US" altLang="en-US" sz="1200"/>
          </a:p>
        </p:txBody>
      </p:sp>
      <p:sp>
        <p:nvSpPr>
          <p:cNvPr id="118786" name="Rectangle 2">
            <a:extLst>
              <a:ext uri="{FF2B5EF4-FFF2-40B4-BE49-F238E27FC236}">
                <a16:creationId xmlns:a16="http://schemas.microsoft.com/office/drawing/2014/main" id="{C55BCEDE-0AE7-F74C-A3EA-3383ECB58F1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71B47F7-D9CE-C641-B16F-10D44E680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AE168E0C-160F-7B4D-8BBE-421D49F24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9FF039-E9CD-834A-9813-53E7C7982E88}" type="slidenum">
              <a:rPr lang="en-US" altLang="en-US" sz="1200"/>
              <a:pPr/>
              <a:t>12</a:t>
            </a:fld>
            <a:endParaRPr lang="en-US" altLang="en-US" sz="1200"/>
          </a:p>
        </p:txBody>
      </p:sp>
      <p:sp>
        <p:nvSpPr>
          <p:cNvPr id="29698" name="Rectangle 2">
            <a:extLst>
              <a:ext uri="{FF2B5EF4-FFF2-40B4-BE49-F238E27FC236}">
                <a16:creationId xmlns:a16="http://schemas.microsoft.com/office/drawing/2014/main" id="{8A79B059-72C1-1245-A976-EAD2460780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F1D9954-074C-A64C-9FCE-09C87F352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CE7FE916-8FA7-524A-B493-37E5B3AC4B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B946EC-C242-B649-8400-E638BA0F0F60}" type="slidenum">
              <a:rPr lang="en-US" altLang="en-US" sz="1200"/>
              <a:pPr/>
              <a:t>65</a:t>
            </a:fld>
            <a:endParaRPr lang="en-US" altLang="en-US" sz="1200"/>
          </a:p>
        </p:txBody>
      </p:sp>
      <p:sp>
        <p:nvSpPr>
          <p:cNvPr id="120834" name="Rectangle 2">
            <a:extLst>
              <a:ext uri="{FF2B5EF4-FFF2-40B4-BE49-F238E27FC236}">
                <a16:creationId xmlns:a16="http://schemas.microsoft.com/office/drawing/2014/main" id="{481B8C35-8328-084C-BAFA-0DAB92E335F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B1D4B7AD-C7DD-734B-B27C-F5978DFD0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2C350B1-0523-FA42-B949-5226E81F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C7DDEA8-AFDE-E344-9D87-370CC18CD94B}" type="slidenum">
              <a:rPr lang="en-US" altLang="en-US" sz="1200"/>
              <a:pPr/>
              <a:t>66</a:t>
            </a:fld>
            <a:endParaRPr lang="en-US" altLang="en-US" sz="1200"/>
          </a:p>
        </p:txBody>
      </p:sp>
      <p:sp>
        <p:nvSpPr>
          <p:cNvPr id="122882" name="Rectangle 2">
            <a:extLst>
              <a:ext uri="{FF2B5EF4-FFF2-40B4-BE49-F238E27FC236}">
                <a16:creationId xmlns:a16="http://schemas.microsoft.com/office/drawing/2014/main" id="{37989DD5-533A-FB48-8073-DD769DAFA96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FEE75A51-AB41-6E4A-B129-13839BB91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DCCFB3D-C43F-C148-966C-0DDC8D590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04907C-F0A8-0445-9F3C-4FEE5F9703EA}" type="slidenum">
              <a:rPr lang="en-US" altLang="en-US" sz="1200"/>
              <a:pPr/>
              <a:t>67</a:t>
            </a:fld>
            <a:endParaRPr lang="en-US" altLang="en-US" sz="1200"/>
          </a:p>
        </p:txBody>
      </p:sp>
      <p:sp>
        <p:nvSpPr>
          <p:cNvPr id="124930" name="Rectangle 2">
            <a:extLst>
              <a:ext uri="{FF2B5EF4-FFF2-40B4-BE49-F238E27FC236}">
                <a16:creationId xmlns:a16="http://schemas.microsoft.com/office/drawing/2014/main" id="{254BF6FF-D0F0-8144-9006-99348E05C74E}"/>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6291B7BD-DEAB-0A49-A9D0-4D20257A5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45F4AA5-4539-1A44-BBEF-EA0DD6C51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700680-7ACF-F141-8FE3-D303C96E0D64}" type="slidenum">
              <a:rPr lang="en-US" altLang="en-US" sz="1200"/>
              <a:pPr/>
              <a:t>68</a:t>
            </a:fld>
            <a:endParaRPr lang="en-US" altLang="en-US" sz="1200"/>
          </a:p>
        </p:txBody>
      </p:sp>
      <p:sp>
        <p:nvSpPr>
          <p:cNvPr id="126978" name="Rectangle 2">
            <a:extLst>
              <a:ext uri="{FF2B5EF4-FFF2-40B4-BE49-F238E27FC236}">
                <a16:creationId xmlns:a16="http://schemas.microsoft.com/office/drawing/2014/main" id="{7CB759BD-2AFE-A445-BE30-1BB27BB332B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61B5B947-9896-A44E-879F-DD24EF6E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07752B3-EE24-E042-B80C-B503E0D16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F55428-FE63-CB48-9D7F-696D357211AC}" type="slidenum">
              <a:rPr lang="en-US" altLang="en-US" sz="1200"/>
              <a:pPr/>
              <a:t>69</a:t>
            </a:fld>
            <a:endParaRPr lang="en-US" altLang="en-US" sz="1200"/>
          </a:p>
        </p:txBody>
      </p:sp>
      <p:sp>
        <p:nvSpPr>
          <p:cNvPr id="129026" name="Rectangle 2">
            <a:extLst>
              <a:ext uri="{FF2B5EF4-FFF2-40B4-BE49-F238E27FC236}">
                <a16:creationId xmlns:a16="http://schemas.microsoft.com/office/drawing/2014/main" id="{90AD3906-0EF9-F34E-81CA-8F134A14ABB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11C181E9-54CF-9E41-8390-5065FD29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8385FFE-EA8C-9F45-8774-B86BDA1FD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96E08A-838A-1D4E-85D9-B9E3F49FE4A4}" type="slidenum">
              <a:rPr lang="en-US" altLang="en-US" sz="1200"/>
              <a:pPr/>
              <a:t>70</a:t>
            </a:fld>
            <a:endParaRPr lang="en-US" altLang="en-US" sz="1200"/>
          </a:p>
        </p:txBody>
      </p:sp>
      <p:sp>
        <p:nvSpPr>
          <p:cNvPr id="131074" name="Rectangle 2">
            <a:extLst>
              <a:ext uri="{FF2B5EF4-FFF2-40B4-BE49-F238E27FC236}">
                <a16:creationId xmlns:a16="http://schemas.microsoft.com/office/drawing/2014/main" id="{160CD5FC-E20C-C34C-A307-3BD47A96F5B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2FB4BAB-0900-6D40-A43E-50C63BB98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A24C0BF-C644-A040-AEB7-8360C1A17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6CF9D-EA54-3745-99F1-B9A410E0E24E}" type="slidenum">
              <a:rPr lang="en-US" altLang="en-US" sz="1200"/>
              <a:pPr/>
              <a:t>71</a:t>
            </a:fld>
            <a:endParaRPr lang="en-US" altLang="en-US" sz="1200"/>
          </a:p>
        </p:txBody>
      </p:sp>
      <p:sp>
        <p:nvSpPr>
          <p:cNvPr id="133122" name="Rectangle 2">
            <a:extLst>
              <a:ext uri="{FF2B5EF4-FFF2-40B4-BE49-F238E27FC236}">
                <a16:creationId xmlns:a16="http://schemas.microsoft.com/office/drawing/2014/main" id="{0EFB08A7-0B09-034D-AC90-579F13AD540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08CA3CD-3DA4-8B43-9C32-30F8E4C5C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09631B-7620-4145-807E-0CFECF08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8E0F8E-C275-8748-87A5-1790624BE6D6}" type="slidenum">
              <a:rPr lang="en-US" altLang="en-US" sz="1200"/>
              <a:pPr/>
              <a:t>72</a:t>
            </a:fld>
            <a:endParaRPr lang="en-US" altLang="en-US" sz="1200"/>
          </a:p>
        </p:txBody>
      </p:sp>
      <p:sp>
        <p:nvSpPr>
          <p:cNvPr id="135170" name="Rectangle 2">
            <a:extLst>
              <a:ext uri="{FF2B5EF4-FFF2-40B4-BE49-F238E27FC236}">
                <a16:creationId xmlns:a16="http://schemas.microsoft.com/office/drawing/2014/main" id="{00F697E7-30B5-134E-AFC3-D30DF8C213FF}"/>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BC3680-61D9-1447-A20F-96D4DD209E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586AC65-ECDB-8D4F-A466-BDC6787E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F035BC-FA6C-9B40-974C-9B1979A8F91C}" type="slidenum">
              <a:rPr lang="en-US" altLang="en-US" sz="1200"/>
              <a:pPr/>
              <a:t>73</a:t>
            </a:fld>
            <a:endParaRPr lang="en-US" altLang="en-US" sz="1200"/>
          </a:p>
        </p:txBody>
      </p:sp>
      <p:sp>
        <p:nvSpPr>
          <p:cNvPr id="137218" name="Rectangle 2">
            <a:extLst>
              <a:ext uri="{FF2B5EF4-FFF2-40B4-BE49-F238E27FC236}">
                <a16:creationId xmlns:a16="http://schemas.microsoft.com/office/drawing/2014/main" id="{2AB09285-BDB5-E240-8C67-90B0FC4AB639}"/>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7DEC25E-84C1-6F48-8BF9-AFDBC884D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91D74EC-7B49-8243-A344-A87D2E366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F06D1A-0DAA-5141-AA65-96E6E56D6615}" type="slidenum">
              <a:rPr lang="en-US" altLang="en-US" sz="1200"/>
              <a:pPr/>
              <a:t>74</a:t>
            </a:fld>
            <a:endParaRPr lang="en-US" altLang="en-US" sz="1200"/>
          </a:p>
        </p:txBody>
      </p:sp>
      <p:sp>
        <p:nvSpPr>
          <p:cNvPr id="139266" name="Rectangle 2">
            <a:extLst>
              <a:ext uri="{FF2B5EF4-FFF2-40B4-BE49-F238E27FC236}">
                <a16:creationId xmlns:a16="http://schemas.microsoft.com/office/drawing/2014/main" id="{C7A1099A-CBD6-034B-AC76-BA45C162BCD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5371E0F-0320-8B47-8D39-8FF8B88C8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3398E5-267E-BD4D-BE14-763E2713A9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B1B2AE-E539-FE43-87DA-A8BAD1EDD422}" type="slidenum">
              <a:rPr lang="en-US" altLang="en-US" sz="1200"/>
              <a:pPr/>
              <a:t>13</a:t>
            </a:fld>
            <a:endParaRPr lang="en-US" altLang="en-US" sz="1200"/>
          </a:p>
        </p:txBody>
      </p:sp>
      <p:sp>
        <p:nvSpPr>
          <p:cNvPr id="31746" name="Rectangle 2">
            <a:extLst>
              <a:ext uri="{FF2B5EF4-FFF2-40B4-BE49-F238E27FC236}">
                <a16:creationId xmlns:a16="http://schemas.microsoft.com/office/drawing/2014/main" id="{09891597-45CC-A44A-8830-787240413A4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17D4A3D-3407-D947-B5C5-94FC17A67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F362A950-3185-9541-AD1F-CB4977693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71672B-F133-2341-8AD5-A0A7B0BACA04}" type="slidenum">
              <a:rPr lang="en-US" altLang="en-US" sz="1200"/>
              <a:pPr/>
              <a:t>75</a:t>
            </a:fld>
            <a:endParaRPr lang="en-US" altLang="en-US" sz="1200"/>
          </a:p>
        </p:txBody>
      </p:sp>
      <p:sp>
        <p:nvSpPr>
          <p:cNvPr id="141314" name="Rectangle 2">
            <a:extLst>
              <a:ext uri="{FF2B5EF4-FFF2-40B4-BE49-F238E27FC236}">
                <a16:creationId xmlns:a16="http://schemas.microsoft.com/office/drawing/2014/main" id="{C2750A21-3CF5-2E4F-8B80-A72A245BEEAC}"/>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89DD5621-4CE5-CF49-BFC2-8E146C491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93E399E-92D4-C149-972D-16C334429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3FF14C-37B2-5042-A63A-F3C140FB848E}" type="slidenum">
              <a:rPr lang="en-US" altLang="en-US" sz="1200"/>
              <a:pPr/>
              <a:t>14</a:t>
            </a:fld>
            <a:endParaRPr lang="en-US" altLang="en-US" sz="1200"/>
          </a:p>
        </p:txBody>
      </p:sp>
      <p:sp>
        <p:nvSpPr>
          <p:cNvPr id="33794" name="Rectangle 2">
            <a:extLst>
              <a:ext uri="{FF2B5EF4-FFF2-40B4-BE49-F238E27FC236}">
                <a16:creationId xmlns:a16="http://schemas.microsoft.com/office/drawing/2014/main" id="{0EF443D6-F01B-324B-86D8-331C3451BCF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8221ED-A69E-5E48-BF24-485386E46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22D9F03-F229-334C-9D56-EFF866ABA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DF7656-58FA-2341-B781-EB57962503DF}" type="slidenum">
              <a:rPr lang="en-US" altLang="en-US" sz="1200"/>
              <a:pPr/>
              <a:t>16</a:t>
            </a:fld>
            <a:endParaRPr lang="en-US" altLang="en-US" sz="1200"/>
          </a:p>
        </p:txBody>
      </p:sp>
      <p:sp>
        <p:nvSpPr>
          <p:cNvPr id="36866" name="Rectangle 2">
            <a:extLst>
              <a:ext uri="{FF2B5EF4-FFF2-40B4-BE49-F238E27FC236}">
                <a16:creationId xmlns:a16="http://schemas.microsoft.com/office/drawing/2014/main" id="{EDA1F849-DC9B-A24A-AF55-4F25687D58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FE61B3A-F7A1-1B43-90D7-236C9956A7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889F457-FDC8-7C47-A338-0CB7CC984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8D909EF-F0DF-BE46-8DDE-5560F2C62CD9}" type="slidenum">
              <a:rPr lang="en-US" altLang="en-US" sz="1200"/>
              <a:pPr/>
              <a:t>19</a:t>
            </a:fld>
            <a:endParaRPr lang="en-US" altLang="en-US" sz="1200"/>
          </a:p>
        </p:txBody>
      </p:sp>
      <p:sp>
        <p:nvSpPr>
          <p:cNvPr id="40962" name="Rectangle 2">
            <a:extLst>
              <a:ext uri="{FF2B5EF4-FFF2-40B4-BE49-F238E27FC236}">
                <a16:creationId xmlns:a16="http://schemas.microsoft.com/office/drawing/2014/main" id="{C617D65C-E79B-1B48-95E9-AEEDA667F8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C740421-295E-5443-839C-24A558FD6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5A1DA7C-76E3-304B-A456-4775AAD8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815EF8-760A-7846-975B-1F1E43A87E92}" type="slidenum">
              <a:rPr lang="en-US" altLang="en-US" sz="1200"/>
              <a:pPr/>
              <a:t>21</a:t>
            </a:fld>
            <a:endParaRPr lang="en-US" altLang="en-US" sz="1200"/>
          </a:p>
        </p:txBody>
      </p:sp>
      <p:sp>
        <p:nvSpPr>
          <p:cNvPr id="44034" name="Rectangle 2">
            <a:extLst>
              <a:ext uri="{FF2B5EF4-FFF2-40B4-BE49-F238E27FC236}">
                <a16:creationId xmlns:a16="http://schemas.microsoft.com/office/drawing/2014/main" id="{D358EAA9-AB54-8A43-B92A-3D50BD68ECD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2D8EF7F3-4AEE-8141-AB3D-26BD87653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9E39C4-2BED-D545-AF00-9EB14BE78C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675479-744B-054B-B1E3-B61D1D02B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C7F34-DE8A-8147-898B-AA273F14ECB3}"/>
              </a:ext>
            </a:extLst>
          </p:cNvPr>
          <p:cNvSpPr>
            <a:spLocks noGrp="1" noChangeArrowheads="1"/>
          </p:cNvSpPr>
          <p:nvPr>
            <p:ph type="sldNum" sz="quarter" idx="12"/>
          </p:nvPr>
        </p:nvSpPr>
        <p:spPr>
          <a:ln/>
        </p:spPr>
        <p:txBody>
          <a:bodyPr/>
          <a:lstStyle>
            <a:lvl1pPr>
              <a:defRPr/>
            </a:lvl1pPr>
          </a:lstStyle>
          <a:p>
            <a:fld id="{63EA6372-D321-B045-94CD-15175AADAA35}" type="slidenum">
              <a:rPr lang="en-US" altLang="en-US"/>
              <a:pPr/>
              <a:t>‹#›</a:t>
            </a:fld>
            <a:endParaRPr lang="en-US" altLang="en-US"/>
          </a:p>
        </p:txBody>
      </p:sp>
    </p:spTree>
    <p:extLst>
      <p:ext uri="{BB962C8B-B14F-4D97-AF65-F5344CB8AC3E}">
        <p14:creationId xmlns:p14="http://schemas.microsoft.com/office/powerpoint/2010/main" val="188412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0787A5-A346-C04E-82DE-C2967D39A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3C2AE-327F-B340-B221-3EB331AF4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1FD235-952D-C54F-9867-C7484501D301}"/>
              </a:ext>
            </a:extLst>
          </p:cNvPr>
          <p:cNvSpPr>
            <a:spLocks noGrp="1" noChangeArrowheads="1"/>
          </p:cNvSpPr>
          <p:nvPr>
            <p:ph type="sldNum" sz="quarter" idx="12"/>
          </p:nvPr>
        </p:nvSpPr>
        <p:spPr>
          <a:ln/>
        </p:spPr>
        <p:txBody>
          <a:bodyPr/>
          <a:lstStyle>
            <a:lvl1pPr>
              <a:defRPr/>
            </a:lvl1pPr>
          </a:lstStyle>
          <a:p>
            <a:fld id="{EF1780D8-5C9E-4B44-9754-D21273CDAE2A}" type="slidenum">
              <a:rPr lang="en-US" altLang="en-US"/>
              <a:pPr/>
              <a:t>‹#›</a:t>
            </a:fld>
            <a:endParaRPr lang="en-US" altLang="en-US"/>
          </a:p>
        </p:txBody>
      </p:sp>
    </p:spTree>
    <p:extLst>
      <p:ext uri="{BB962C8B-B14F-4D97-AF65-F5344CB8AC3E}">
        <p14:creationId xmlns:p14="http://schemas.microsoft.com/office/powerpoint/2010/main" val="375126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49336-4292-464B-94DD-58928831D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B17F4-31C4-8446-B97F-4A7D70B694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07B4B-E828-1B42-802A-52230128A699}"/>
              </a:ext>
            </a:extLst>
          </p:cNvPr>
          <p:cNvSpPr>
            <a:spLocks noGrp="1" noChangeArrowheads="1"/>
          </p:cNvSpPr>
          <p:nvPr>
            <p:ph type="sldNum" sz="quarter" idx="12"/>
          </p:nvPr>
        </p:nvSpPr>
        <p:spPr>
          <a:ln/>
        </p:spPr>
        <p:txBody>
          <a:bodyPr/>
          <a:lstStyle>
            <a:lvl1pPr>
              <a:defRPr/>
            </a:lvl1pPr>
          </a:lstStyle>
          <a:p>
            <a:fld id="{BF722C96-3ED1-F54B-B6C2-254DECD1F97E}" type="slidenum">
              <a:rPr lang="en-US" altLang="en-US"/>
              <a:pPr/>
              <a:t>‹#›</a:t>
            </a:fld>
            <a:endParaRPr lang="en-US" altLang="en-US"/>
          </a:p>
        </p:txBody>
      </p:sp>
    </p:spTree>
    <p:extLst>
      <p:ext uri="{BB962C8B-B14F-4D97-AF65-F5344CB8AC3E}">
        <p14:creationId xmlns:p14="http://schemas.microsoft.com/office/powerpoint/2010/main" val="205034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8ED1F-D69F-F24C-BC62-A990C91FB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4A993-E0D0-A142-A210-82AA6EF18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242B9-0A06-4143-8D94-DEE103CCC15C}"/>
              </a:ext>
            </a:extLst>
          </p:cNvPr>
          <p:cNvSpPr>
            <a:spLocks noGrp="1" noChangeArrowheads="1"/>
          </p:cNvSpPr>
          <p:nvPr>
            <p:ph type="sldNum" sz="quarter" idx="12"/>
          </p:nvPr>
        </p:nvSpPr>
        <p:spPr>
          <a:ln/>
        </p:spPr>
        <p:txBody>
          <a:bodyPr/>
          <a:lstStyle>
            <a:lvl1pPr>
              <a:defRPr/>
            </a:lvl1pPr>
          </a:lstStyle>
          <a:p>
            <a:fld id="{1DC55E9A-EFE0-3649-86A5-8E4B7D06583C}" type="slidenum">
              <a:rPr lang="en-US" altLang="en-US"/>
              <a:pPr/>
              <a:t>‹#›</a:t>
            </a:fld>
            <a:endParaRPr lang="en-US" altLang="en-US"/>
          </a:p>
        </p:txBody>
      </p:sp>
    </p:spTree>
    <p:extLst>
      <p:ext uri="{BB962C8B-B14F-4D97-AF65-F5344CB8AC3E}">
        <p14:creationId xmlns:p14="http://schemas.microsoft.com/office/powerpoint/2010/main" val="231900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B1E81E-96AD-4F42-A00C-81975D0529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96A19C-8E76-1C4B-AB9F-6739624D6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018A82-BE4E-F247-970E-9A7D7FAF1033}"/>
              </a:ext>
            </a:extLst>
          </p:cNvPr>
          <p:cNvSpPr>
            <a:spLocks noGrp="1" noChangeArrowheads="1"/>
          </p:cNvSpPr>
          <p:nvPr>
            <p:ph type="sldNum" sz="quarter" idx="12"/>
          </p:nvPr>
        </p:nvSpPr>
        <p:spPr>
          <a:ln/>
        </p:spPr>
        <p:txBody>
          <a:bodyPr/>
          <a:lstStyle>
            <a:lvl1pPr>
              <a:defRPr/>
            </a:lvl1pPr>
          </a:lstStyle>
          <a:p>
            <a:fld id="{3C6D0F60-5448-5C4F-90A0-17824365E9B5}" type="slidenum">
              <a:rPr lang="en-US" altLang="en-US"/>
              <a:pPr/>
              <a:t>‹#›</a:t>
            </a:fld>
            <a:endParaRPr lang="en-US" altLang="en-US"/>
          </a:p>
        </p:txBody>
      </p:sp>
    </p:spTree>
    <p:extLst>
      <p:ext uri="{BB962C8B-B14F-4D97-AF65-F5344CB8AC3E}">
        <p14:creationId xmlns:p14="http://schemas.microsoft.com/office/powerpoint/2010/main" val="2628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C53D88-2171-7946-952E-DC1CA79B1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68129-40BE-5646-98DD-2E3012BCB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8DEBCD-1428-104A-8963-4BDA960D5684}"/>
              </a:ext>
            </a:extLst>
          </p:cNvPr>
          <p:cNvSpPr>
            <a:spLocks noGrp="1" noChangeArrowheads="1"/>
          </p:cNvSpPr>
          <p:nvPr>
            <p:ph type="sldNum" sz="quarter" idx="12"/>
          </p:nvPr>
        </p:nvSpPr>
        <p:spPr>
          <a:ln/>
        </p:spPr>
        <p:txBody>
          <a:bodyPr/>
          <a:lstStyle>
            <a:lvl1pPr>
              <a:defRPr/>
            </a:lvl1pPr>
          </a:lstStyle>
          <a:p>
            <a:fld id="{4813FA5B-7BCA-7A42-9150-0BE12B564823}" type="slidenum">
              <a:rPr lang="en-US" altLang="en-US"/>
              <a:pPr/>
              <a:t>‹#›</a:t>
            </a:fld>
            <a:endParaRPr lang="en-US" altLang="en-US"/>
          </a:p>
        </p:txBody>
      </p:sp>
    </p:spTree>
    <p:extLst>
      <p:ext uri="{BB962C8B-B14F-4D97-AF65-F5344CB8AC3E}">
        <p14:creationId xmlns:p14="http://schemas.microsoft.com/office/powerpoint/2010/main" val="206848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F500B6-7877-B949-9012-2BB0623CF0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F4B5D4-7775-9A41-9F95-8C511F578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F32731-EA2E-E143-8436-892F588258C4}"/>
              </a:ext>
            </a:extLst>
          </p:cNvPr>
          <p:cNvSpPr>
            <a:spLocks noGrp="1" noChangeArrowheads="1"/>
          </p:cNvSpPr>
          <p:nvPr>
            <p:ph type="sldNum" sz="quarter" idx="12"/>
          </p:nvPr>
        </p:nvSpPr>
        <p:spPr>
          <a:ln/>
        </p:spPr>
        <p:txBody>
          <a:bodyPr/>
          <a:lstStyle>
            <a:lvl1pPr>
              <a:defRPr/>
            </a:lvl1pPr>
          </a:lstStyle>
          <a:p>
            <a:fld id="{57200200-A80E-2C4D-85B7-B02102F40ABF}" type="slidenum">
              <a:rPr lang="en-US" altLang="en-US"/>
              <a:pPr/>
              <a:t>‹#›</a:t>
            </a:fld>
            <a:endParaRPr lang="en-US" altLang="en-US"/>
          </a:p>
        </p:txBody>
      </p:sp>
    </p:spTree>
    <p:extLst>
      <p:ext uri="{BB962C8B-B14F-4D97-AF65-F5344CB8AC3E}">
        <p14:creationId xmlns:p14="http://schemas.microsoft.com/office/powerpoint/2010/main" val="197985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CBFE34-98FC-A84D-BC8E-93200085DE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ADFF5-43B3-2B40-A540-FB53C17616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FC2017-2482-5647-B570-4972758885EA}"/>
              </a:ext>
            </a:extLst>
          </p:cNvPr>
          <p:cNvSpPr>
            <a:spLocks noGrp="1" noChangeArrowheads="1"/>
          </p:cNvSpPr>
          <p:nvPr>
            <p:ph type="sldNum" sz="quarter" idx="12"/>
          </p:nvPr>
        </p:nvSpPr>
        <p:spPr>
          <a:ln/>
        </p:spPr>
        <p:txBody>
          <a:bodyPr/>
          <a:lstStyle>
            <a:lvl1pPr>
              <a:defRPr/>
            </a:lvl1pPr>
          </a:lstStyle>
          <a:p>
            <a:fld id="{4A3F9781-2149-AA4A-B570-6C58901E40FC}" type="slidenum">
              <a:rPr lang="en-US" altLang="en-US"/>
              <a:pPr/>
              <a:t>‹#›</a:t>
            </a:fld>
            <a:endParaRPr lang="en-US" altLang="en-US"/>
          </a:p>
        </p:txBody>
      </p:sp>
    </p:spTree>
    <p:extLst>
      <p:ext uri="{BB962C8B-B14F-4D97-AF65-F5344CB8AC3E}">
        <p14:creationId xmlns:p14="http://schemas.microsoft.com/office/powerpoint/2010/main" val="305727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434E3A-16B2-A142-93D1-D86E68C08E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9E35B2-41F6-1B43-9E64-C53936E47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E55858-60B3-A746-BE64-36A17528A312}"/>
              </a:ext>
            </a:extLst>
          </p:cNvPr>
          <p:cNvSpPr>
            <a:spLocks noGrp="1" noChangeArrowheads="1"/>
          </p:cNvSpPr>
          <p:nvPr>
            <p:ph type="sldNum" sz="quarter" idx="12"/>
          </p:nvPr>
        </p:nvSpPr>
        <p:spPr>
          <a:ln/>
        </p:spPr>
        <p:txBody>
          <a:bodyPr/>
          <a:lstStyle>
            <a:lvl1pPr>
              <a:defRPr/>
            </a:lvl1pPr>
          </a:lstStyle>
          <a:p>
            <a:fld id="{38A83A99-398D-3946-952B-4F83CF0E2D3F}" type="slidenum">
              <a:rPr lang="en-US" altLang="en-US"/>
              <a:pPr/>
              <a:t>‹#›</a:t>
            </a:fld>
            <a:endParaRPr lang="en-US" altLang="en-US"/>
          </a:p>
        </p:txBody>
      </p:sp>
    </p:spTree>
    <p:extLst>
      <p:ext uri="{BB962C8B-B14F-4D97-AF65-F5344CB8AC3E}">
        <p14:creationId xmlns:p14="http://schemas.microsoft.com/office/powerpoint/2010/main" val="155755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81289-D416-1B41-985D-71B894FFA8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A6DFD-DAB1-5F47-8429-93F724A41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5CB8E6-39E3-724E-A8E5-244EB639D97D}"/>
              </a:ext>
            </a:extLst>
          </p:cNvPr>
          <p:cNvSpPr>
            <a:spLocks noGrp="1" noChangeArrowheads="1"/>
          </p:cNvSpPr>
          <p:nvPr>
            <p:ph type="sldNum" sz="quarter" idx="12"/>
          </p:nvPr>
        </p:nvSpPr>
        <p:spPr>
          <a:ln/>
        </p:spPr>
        <p:txBody>
          <a:bodyPr/>
          <a:lstStyle>
            <a:lvl1pPr>
              <a:defRPr/>
            </a:lvl1pPr>
          </a:lstStyle>
          <a:p>
            <a:fld id="{56B38590-C601-5D4F-AF61-A885E874FDCA}" type="slidenum">
              <a:rPr lang="en-US" altLang="en-US"/>
              <a:pPr/>
              <a:t>‹#›</a:t>
            </a:fld>
            <a:endParaRPr lang="en-US" altLang="en-US"/>
          </a:p>
        </p:txBody>
      </p:sp>
    </p:spTree>
    <p:extLst>
      <p:ext uri="{BB962C8B-B14F-4D97-AF65-F5344CB8AC3E}">
        <p14:creationId xmlns:p14="http://schemas.microsoft.com/office/powerpoint/2010/main" val="60118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FCEB96-8712-994C-8B7F-C271E71499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FA6816-62E0-3047-B5B8-60F2DCDBA9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04039B-B1D4-AF44-9B1A-4B037DE9B5D4}"/>
              </a:ext>
            </a:extLst>
          </p:cNvPr>
          <p:cNvSpPr>
            <a:spLocks noGrp="1" noChangeArrowheads="1"/>
          </p:cNvSpPr>
          <p:nvPr>
            <p:ph type="sldNum" sz="quarter" idx="12"/>
          </p:nvPr>
        </p:nvSpPr>
        <p:spPr>
          <a:ln/>
        </p:spPr>
        <p:txBody>
          <a:bodyPr/>
          <a:lstStyle>
            <a:lvl1pPr>
              <a:defRPr/>
            </a:lvl1pPr>
          </a:lstStyle>
          <a:p>
            <a:fld id="{99B963B4-2923-A449-A694-72E3FB1A618A}" type="slidenum">
              <a:rPr lang="en-US" altLang="en-US"/>
              <a:pPr/>
              <a:t>‹#›</a:t>
            </a:fld>
            <a:endParaRPr lang="en-US" altLang="en-US"/>
          </a:p>
        </p:txBody>
      </p:sp>
    </p:spTree>
    <p:extLst>
      <p:ext uri="{BB962C8B-B14F-4D97-AF65-F5344CB8AC3E}">
        <p14:creationId xmlns:p14="http://schemas.microsoft.com/office/powerpoint/2010/main" val="85655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474647-4973-514A-8B6B-3BBACC420A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05B52F-03F1-C449-B255-167467CB8D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2649F4-CC08-C241-A8B7-A5E5C80E96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808D133-4C68-3D4E-897D-32430E5B0F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42B813C3-D6A1-2C4B-B44D-4458A26EEFF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4CBE23-074D-D540-B6FF-E34B554414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mailto:dmitry@uab.edu"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600"/>
          </a:p>
          <a:p>
            <a:r>
              <a:rPr lang="en-US" altLang="en-US" sz="1600"/>
              <a:t>All RNA is made by transcription. There are many types of RNA produced by transcription.</a:t>
            </a:r>
          </a:p>
          <a:p>
            <a:endParaRPr lang="en-US" altLang="en-US" sz="1600"/>
          </a:p>
          <a:p>
            <a:pPr>
              <a:buFontTx/>
              <a:buAutoNum type="arabicParenR"/>
            </a:pPr>
            <a:r>
              <a:rPr lang="en-US" altLang="en-US" sz="1600" b="1"/>
              <a:t>Messenger RNAs</a:t>
            </a:r>
            <a:r>
              <a:rPr lang="en-US" altLang="en-US" sz="1600"/>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r>
              <a:rPr lang="en-US" altLang="en-US" sz="1600" b="1"/>
              <a:t>Ribosomal RNAs </a:t>
            </a:r>
            <a:r>
              <a:rPr lang="en-US" altLang="en-US" sz="1600"/>
              <a:t>(rRNA) are structural and catalytic components of the ribosome, the large RNA-protein assembly where protein is synthesized in all living systems. In the ribosome, amino acids are transfered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r>
              <a:rPr lang="en-US" altLang="en-US" sz="1600" b="1"/>
              <a:t>Transfer RNAs </a:t>
            </a:r>
            <a:r>
              <a:rPr lang="en-US" altLang="en-US" sz="1600"/>
              <a:t>(tRNA) are RNAs that become covalently linked to amino acids (activating the amino acids). tRNAs contain anti-codons that interact with condons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r>
              <a:rPr lang="en-US" altLang="en-US" sz="1600" b="1"/>
              <a:t>MicroRNAs</a:t>
            </a:r>
            <a:r>
              <a:rPr lang="en-US" altLang="en-US" sz="1600"/>
              <a:t> (miRNAs) are ~22 nucleotides in length and are found only in eukaryotic  cells (but not fungi, algae, etc). miRNAs bind to complementary sequences on target mRNAs, usually resulting in down regulation and silencing of gene expression (mRNA degradation &amp; sequestering and translational suppression)</a:t>
            </a:r>
          </a:p>
          <a:p>
            <a:pPr>
              <a:buFontTx/>
              <a:buAutoNum type="arabicParenR"/>
            </a:pPr>
            <a:r>
              <a:rPr lang="en-US" altLang="en-US" sz="1600"/>
              <a:t> Also: (1) Small nucleolar RNAs (snoRNAs) guide chemical modifications of other RNAs, mainly ribosomal RNAs, transfer RNAs and small nuclear RNAs. (2) Long Non-coding RNAs (lncRNAs), (3) (4)…</a:t>
            </a:r>
          </a:p>
          <a:p>
            <a:endParaRPr lang="en-US" altLang="en-US"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27117596-B256-9146-8567-420F94E4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E5E96C83-54BC-BD4B-9BE8-FD9A97C7DBE5}"/>
              </a:ext>
            </a:extLst>
          </p:cNvPr>
          <p:cNvSpPr txBox="1">
            <a:spLocks noChangeArrowheads="1"/>
          </p:cNvSpPr>
          <p:nvPr/>
        </p:nvSpPr>
        <p:spPr bwMode="auto">
          <a:xfrm>
            <a:off x="457200" y="609600"/>
            <a:ext cx="7924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 primers, unlike DNA polymerase) and add ribonucleotides to the 3' hydroxyl group of RNA molecules.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6_02">
            <a:extLst>
              <a:ext uri="{FF2B5EF4-FFF2-40B4-BE49-F238E27FC236}">
                <a16:creationId xmlns:a16="http://schemas.microsoft.com/office/drawing/2014/main" id="{69DCD354-8934-CF47-9CF5-1742E9286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0"/>
            <a:ext cx="60944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D3EB9D31-AB76-524A-8DCD-100C76036C4D}"/>
              </a:ext>
            </a:extLst>
          </p:cNvPr>
          <p:cNvSpPr>
            <a:spLocks noChangeArrowheads="1"/>
          </p:cNvSpPr>
          <p:nvPr/>
        </p:nvSpPr>
        <p:spPr bwMode="auto">
          <a:xfrm>
            <a:off x="-381000" y="685800"/>
            <a:ext cx="685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914400" indent="-45720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Courier New" panose="02070309020205020404" pitchFamily="49" charset="0"/>
              <a:buChar char="o"/>
            </a:pPr>
            <a:r>
              <a:rPr lang="en-US" altLang="en-US"/>
              <a:t>   α: yellow and green</a:t>
            </a:r>
          </a:p>
          <a:p>
            <a:pPr lvl="1">
              <a:buFont typeface="Courier New" panose="02070309020205020404" pitchFamily="49" charset="0"/>
              <a:buChar char="o"/>
            </a:pPr>
            <a:r>
              <a:rPr lang="en-US" altLang="en-US"/>
              <a:t>   β: cyan</a:t>
            </a:r>
          </a:p>
          <a:p>
            <a:pPr lvl="1">
              <a:buFont typeface="Courier New" panose="02070309020205020404" pitchFamily="49" charset="0"/>
              <a:buChar char="o"/>
            </a:pPr>
            <a:r>
              <a:rPr lang="en-US" altLang="en-US"/>
              <a:t>   β</a:t>
            </a:r>
            <a:r>
              <a:rPr lang="ja-JP" altLang="en-US"/>
              <a:t>’</a:t>
            </a:r>
            <a:r>
              <a:rPr lang="en-US" altLang="ja-JP"/>
              <a:t>: pink</a:t>
            </a:r>
          </a:p>
          <a:p>
            <a:pPr lvl="1">
              <a:buFont typeface="Courier New" panose="02070309020205020404" pitchFamily="49" charset="0"/>
              <a:buChar char="o"/>
            </a:pPr>
            <a:r>
              <a:rPr lang="en-US" altLang="en-US"/>
              <a:t>   ω: gray</a:t>
            </a:r>
          </a:p>
          <a:p>
            <a:pPr lvl="1">
              <a:buFont typeface="Courier New" panose="02070309020205020404" pitchFamily="49" charset="0"/>
              <a:buChar char="o"/>
            </a:pPr>
            <a:r>
              <a:rPr lang="en-US" altLang="en-US"/>
              <a:t>   </a:t>
            </a:r>
            <a:r>
              <a:rPr lang="en-US" altLang="en-US">
                <a:latin typeface="Symbol" pitchFamily="2" charset="2"/>
              </a:rPr>
              <a:t>s</a:t>
            </a:r>
            <a:r>
              <a:rPr lang="en-US" altLang="en-US"/>
              <a:t>: not shown here</a:t>
            </a:r>
          </a:p>
        </p:txBody>
      </p:sp>
      <p:sp>
        <p:nvSpPr>
          <p:cNvPr id="28675" name="Rectangle 6">
            <a:extLst>
              <a:ext uri="{FF2B5EF4-FFF2-40B4-BE49-F238E27FC236}">
                <a16:creationId xmlns:a16="http://schemas.microsoft.com/office/drawing/2014/main" id="{4FC45398-F6AA-944D-806C-D84299787032}"/>
              </a:ext>
            </a:extLst>
          </p:cNvPr>
          <p:cNvSpPr>
            <a:spLocks noChangeArrowheads="1"/>
          </p:cNvSpPr>
          <p:nvPr/>
        </p:nvSpPr>
        <p:spPr bwMode="auto">
          <a:xfrm>
            <a:off x="-11113" y="4611688"/>
            <a:ext cx="9144001"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p>
          <a:p>
            <a:r>
              <a:rPr lang="en-US" altLang="en-US" sz="2000"/>
              <a:t>    * α: two α subunits (yellow,green) help with assembly and bind with regulatory elements. </a:t>
            </a:r>
          </a:p>
          <a:p>
            <a:r>
              <a:rPr lang="en-US" altLang="en-US" sz="2000"/>
              <a:t>    * β: (cyan) the polymerase activity (catalyzes the synthesis of RNA).</a:t>
            </a:r>
          </a:p>
          <a:p>
            <a:r>
              <a:rPr lang="en-US" altLang="en-US" sz="2000"/>
              <a:t>    * β': (pink) binds to DNA (nonspecifically) (</a:t>
            </a:r>
            <a:r>
              <a:rPr lang="en-US" altLang="en-US" sz="2000">
                <a:latin typeface="Symbol" pitchFamily="2" charset="2"/>
              </a:rPr>
              <a:t>b</a:t>
            </a:r>
            <a:r>
              <a:rPr lang="en-US" altLang="en-US" sz="2000"/>
              <a:t> + </a:t>
            </a:r>
            <a:r>
              <a:rPr lang="en-US" altLang="en-US" sz="2000">
                <a:latin typeface="Symbol" pitchFamily="2" charset="2"/>
              </a:rPr>
              <a:t>b</a:t>
            </a:r>
            <a:r>
              <a:rPr lang="en-US" altLang="en-US" sz="2000"/>
              <a:t>’ form claw).</a:t>
            </a:r>
          </a:p>
          <a:p>
            <a:r>
              <a:rPr lang="en-US" altLang="en-US" sz="2000"/>
              <a:t>    * ω: (gray) promotes assembly </a:t>
            </a:r>
          </a:p>
          <a:p>
            <a:r>
              <a:rPr lang="en-US" altLang="en-US" sz="2000"/>
              <a:t>    * </a:t>
            </a:r>
            <a:r>
              <a:rPr lang="en-US" altLang="en-US" sz="2000">
                <a:latin typeface="Symbol" pitchFamily="2" charset="2"/>
              </a:rPr>
              <a:t>s</a:t>
            </a:r>
            <a:r>
              <a:rPr lang="en-US" altLang="en-US" sz="2000"/>
              <a:t>: dissociates after initiation (not shown above, there are many different </a:t>
            </a:r>
            <a:r>
              <a:rPr lang="en-US" altLang="en-US" sz="2000">
                <a:latin typeface="Symbol" pitchFamily="2" charset="2"/>
              </a:rPr>
              <a:t>s</a:t>
            </a:r>
            <a:r>
              <a:rPr lang="en-US" altLang="en-US" sz="2000"/>
              <a:t>’s)</a:t>
            </a:r>
          </a:p>
        </p:txBody>
      </p:sp>
      <p:sp>
        <p:nvSpPr>
          <p:cNvPr id="28676" name="TextBox 4">
            <a:extLst>
              <a:ext uri="{FF2B5EF4-FFF2-40B4-BE49-F238E27FC236}">
                <a16:creationId xmlns:a16="http://schemas.microsoft.com/office/drawing/2014/main" id="{657F9791-598D-6148-A3A4-938469D149C2}"/>
              </a:ext>
            </a:extLst>
          </p:cNvPr>
          <p:cNvSpPr txBox="1">
            <a:spLocks noChangeArrowheads="1"/>
          </p:cNvSpPr>
          <p:nvPr/>
        </p:nvSpPr>
        <p:spPr bwMode="auto">
          <a:xfrm>
            <a:off x="152400" y="3200400"/>
            <a:ext cx="386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RNA polymerase:</a:t>
            </a:r>
          </a:p>
          <a:p>
            <a:r>
              <a:rPr lang="en-US" altLang="en-US">
                <a:latin typeface="Arial" panose="020B0604020202020204" pitchFamily="34" charset="0"/>
                <a:cs typeface="Arial" panose="020B0604020202020204" pitchFamily="34" charset="0"/>
              </a:rPr>
              <a:t>Taq RNAP core enzyme</a:t>
            </a:r>
          </a:p>
          <a:p>
            <a:r>
              <a:rPr lang="en-US" altLang="en-US">
                <a:latin typeface="Arial" panose="020B0604020202020204" pitchFamily="34" charset="0"/>
                <a:cs typeface="Arial" panose="020B0604020202020204" pitchFamily="34" charset="0"/>
              </a:rPr>
              <a:t>subunit structure </a:t>
            </a:r>
            <a:r>
              <a:rPr lang="en-US" altLang="en-US">
                <a:latin typeface="Symbol" pitchFamily="2" charset="2"/>
              </a:rPr>
              <a:t>a</a:t>
            </a:r>
            <a:r>
              <a:rPr lang="en-US" altLang="en-US" baseline="-25000">
                <a:latin typeface="Arial" panose="020B0604020202020204" pitchFamily="34" charset="0"/>
                <a:cs typeface="Arial" panose="020B0604020202020204" pitchFamily="34" charset="0"/>
              </a:rPr>
              <a:t>2</a:t>
            </a:r>
            <a:r>
              <a:rPr lang="en-US" altLang="en-US">
                <a:latin typeface="Symbol" pitchFamily="2" charset="2"/>
              </a:rPr>
              <a:t>bb</a:t>
            </a:r>
            <a:r>
              <a:rPr lang="en-US" altLang="en-US">
                <a:latin typeface="Arial" panose="020B0604020202020204" pitchFamily="34" charset="0"/>
                <a:cs typeface="Arial" panose="020B0604020202020204" pitchFamily="34" charset="0"/>
              </a:rPr>
              <a:t>’</a:t>
            </a:r>
            <a:r>
              <a:rPr lang="en-US" altLang="ja-JP">
                <a:latin typeface="Symbol" pitchFamily="2" charset="2"/>
              </a:rPr>
              <a:t>ws</a:t>
            </a:r>
            <a:endParaRPr lang="en-US" altLang="en-US">
              <a:latin typeface="Symbol" pitchFamily="2" charset="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6_03">
            <a:extLst>
              <a:ext uri="{FF2B5EF4-FFF2-40B4-BE49-F238E27FC236}">
                <a16:creationId xmlns:a16="http://schemas.microsoft.com/office/drawing/2014/main" id="{79BFD7F0-A809-9247-BCBD-EAE28A60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531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id="{7BBA6832-CC50-1446-87E0-9B9C15C18C4B}"/>
              </a:ext>
            </a:extLst>
          </p:cNvPr>
          <p:cNvSpPr txBox="1">
            <a:spLocks noChangeArrowheads="1"/>
          </p:cNvSpPr>
          <p:nvPr/>
        </p:nvSpPr>
        <p:spPr bwMode="auto">
          <a:xfrm>
            <a:off x="228600" y="152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Only one strand of DNA is transcribed (unlike replication). The sense strand has the same sequence as the transcribed RNA.</a:t>
            </a:r>
          </a:p>
          <a:p>
            <a:r>
              <a:rPr lang="en-US" altLang="en-US"/>
              <a:t>The antisense strand is the DNA template. </a:t>
            </a:r>
          </a:p>
        </p:txBody>
      </p:sp>
      <p:pic>
        <p:nvPicPr>
          <p:cNvPr id="30723" name="Picture 2" descr="fig_26_06">
            <a:extLst>
              <a:ext uri="{FF2B5EF4-FFF2-40B4-BE49-F238E27FC236}">
                <a16:creationId xmlns:a16="http://schemas.microsoft.com/office/drawing/2014/main" id="{599F042F-605C-2C43-8D63-3CE32C940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85312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93F35CC-3BDC-C74D-8DDA-743CBE16A767}"/>
              </a:ext>
            </a:extLst>
          </p:cNvPr>
          <p:cNvSpPr txBox="1">
            <a:spLocks noChangeArrowheads="1"/>
          </p:cNvSpPr>
          <p:nvPr/>
        </p:nvSpPr>
        <p:spPr bwMode="auto">
          <a:xfrm>
            <a:off x="152400" y="3048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Bacterial genes are found in operons. The transcription of many genes with related functions can be controlled by a single control element (the </a:t>
            </a:r>
            <a:r>
              <a:rPr lang="en-US" altLang="en-US" sz="2000">
                <a:latin typeface="Symbol" pitchFamily="2" charset="2"/>
              </a:rPr>
              <a:t>s </a:t>
            </a:r>
            <a:r>
              <a:rPr lang="en-US" altLang="en-US" sz="2000">
                <a:latin typeface="Arial" panose="020B0604020202020204" pitchFamily="34" charset="0"/>
                <a:cs typeface="Arial" panose="020B0604020202020204" pitchFamily="34" charset="0"/>
              </a:rPr>
              <a:t>factors). An operon is a cluster of genes under the control of a single regulatory signal or promoter. Eukaryotic genes are controlled independently (generally).</a:t>
            </a:r>
          </a:p>
          <a:p>
            <a:endParaRPr lang="en-US" altLang="en-US" sz="2000">
              <a:latin typeface="Arial" panose="020B0604020202020204" pitchFamily="34" charset="0"/>
              <a:cs typeface="Arial" panose="020B0604020202020204" pitchFamily="34" charset="0"/>
            </a:endParaRPr>
          </a:p>
        </p:txBody>
      </p:sp>
      <p:pic>
        <p:nvPicPr>
          <p:cNvPr id="32770" name="Picture 1">
            <a:extLst>
              <a:ext uri="{FF2B5EF4-FFF2-40B4-BE49-F238E27FC236}">
                <a16:creationId xmlns:a16="http://schemas.microsoft.com/office/drawing/2014/main" id="{90DD2F36-0B2B-924E-9905-9E8F0523A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8343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fig_26_04">
            <a:extLst>
              <a:ext uri="{FF2B5EF4-FFF2-40B4-BE49-F238E27FC236}">
                <a16:creationId xmlns:a16="http://schemas.microsoft.com/office/drawing/2014/main" id="{D0BE6B04-7F6A-CD41-9547-8B5775E7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76962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3E9F90C2-3CC0-AB4A-9A4D-CB60DE276F25}"/>
              </a:ext>
            </a:extLst>
          </p:cNvPr>
          <p:cNvSpPr>
            <a:spLocks noChangeArrowheads="1"/>
          </p:cNvSpPr>
          <p:nvPr/>
        </p:nvSpPr>
        <p:spPr bwMode="auto">
          <a:xfrm>
            <a:off x="304800" y="0"/>
            <a:ext cx="8382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bacterial transcription</a:t>
            </a:r>
            <a:br>
              <a:rPr lang="en-US" altLang="en-US" dirty="0"/>
            </a:br>
            <a:endParaRPr lang="en-US" altLang="en-US" dirty="0"/>
          </a:p>
          <a:p>
            <a:pPr>
              <a:buFont typeface="Wingdings" pitchFamily="2" charset="2"/>
              <a:buChar char="v"/>
            </a:pPr>
            <a:r>
              <a:rPr lang="en-US" altLang="en-US" dirty="0"/>
              <a:t> (1) Initiation </a:t>
            </a:r>
            <a:br>
              <a:rPr lang="en-US" altLang="en-US" dirty="0"/>
            </a:br>
            <a:r>
              <a:rPr lang="en-US" altLang="en-US" dirty="0"/>
              <a:t>Starts at the +1 position, usually a purine. RNAP does not require a primer. Initiation involves a DNA Promoter, Transcription Factors, DNA Helicases, RNAP, Activators and Repressors. RNAP binds very tightly to the promotor (K</a:t>
            </a:r>
            <a:r>
              <a:rPr lang="en-US" altLang="en-US" baseline="-25000" dirty="0"/>
              <a:t>D</a:t>
            </a:r>
            <a:r>
              <a:rPr lang="en-US" altLang="en-US" dirty="0"/>
              <a:t>=10</a:t>
            </a:r>
            <a:r>
              <a:rPr lang="en-US" altLang="en-US" baseline="30000" dirty="0"/>
              <a:t>-14</a:t>
            </a:r>
            <a:r>
              <a:rPr lang="en-US" altLang="en-US" dirty="0"/>
              <a:t>M ). The promoter region (from -9 to +2) is melted (strands are separated), forming a transcription bubble.</a:t>
            </a:r>
            <a:br>
              <a:rPr lang="en-US" altLang="en-US" dirty="0"/>
            </a:br>
            <a:r>
              <a:rPr lang="en-US" altLang="en-US" dirty="0"/>
              <a:t> </a:t>
            </a:r>
            <a:br>
              <a:rPr lang="en-US" altLang="en-US" dirty="0"/>
            </a:br>
            <a:r>
              <a:rPr lang="en-US" altLang="en-US" dirty="0">
                <a:solidFill>
                  <a:srgbClr val="3366FF"/>
                </a:solidFill>
              </a:rPr>
              <a:t>Eukaryotes commonly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26_05">
            <a:extLst>
              <a:ext uri="{FF2B5EF4-FFF2-40B4-BE49-F238E27FC236}">
                <a16:creationId xmlns:a16="http://schemas.microsoft.com/office/drawing/2014/main" id="{7C168FCA-A65E-C34B-AC12-4D497420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52763"/>
            <a:ext cx="647382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6">
            <a:extLst>
              <a:ext uri="{FF2B5EF4-FFF2-40B4-BE49-F238E27FC236}">
                <a16:creationId xmlns:a16="http://schemas.microsoft.com/office/drawing/2014/main" id="{38400DA4-C156-2145-BF50-EE177D91FD6A}"/>
              </a:ext>
            </a:extLst>
          </p:cNvPr>
          <p:cNvSpPr>
            <a:spLocks noChangeArrowheads="1"/>
          </p:cNvSpPr>
          <p:nvPr/>
        </p:nvSpPr>
        <p:spPr bwMode="auto">
          <a:xfrm>
            <a:off x="228600" y="152400"/>
            <a:ext cx="8763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A promoter is a DNA sequence from -1 to around -40 (i.e., on the 5</a:t>
            </a:r>
            <a:r>
              <a:rPr lang="ja-JP" altLang="en-US" sz="2000"/>
              <a:t>’</a:t>
            </a:r>
            <a:r>
              <a:rPr lang="en-US" altLang="ja-JP" sz="2000" dirty="0"/>
              <a:t> side of the sense strand of gene, upstream of the start site). RNAP binds to the </a:t>
            </a:r>
            <a:r>
              <a:rPr lang="en-US" altLang="ja-JP" sz="2000" dirty="0" err="1"/>
              <a:t>Pribnow</a:t>
            </a:r>
            <a:r>
              <a:rPr lang="en-US" altLang="ja-JP" sz="2000" dirty="0"/>
              <a:t> box during initiation which is the first region where base pairs are disrupted.  The </a:t>
            </a:r>
            <a:r>
              <a:rPr lang="en-US" altLang="ja-JP" sz="2000" dirty="0" err="1"/>
              <a:t>Pribnow</a:t>
            </a:r>
            <a:r>
              <a:rPr lang="en-US" altLang="ja-JP" sz="2000" dirty="0"/>
              <a:t> box (TATAAT) is the most conserved part of the promoter.</a:t>
            </a:r>
          </a:p>
          <a:p>
            <a:r>
              <a:rPr lang="en-US" altLang="en-US" sz="2000" dirty="0"/>
              <a:t>Expression of genes (or operons) is controlled partly by various </a:t>
            </a:r>
            <a:r>
              <a:rPr lang="en-US" altLang="en-US" sz="2000" dirty="0" err="1"/>
              <a:t>σ</a:t>
            </a:r>
            <a:r>
              <a:rPr lang="en-US" altLang="en-US" sz="2000" dirty="0"/>
              <a:t> factors that recognize the -10 to -35 region. Different </a:t>
            </a:r>
            <a:r>
              <a:rPr lang="en-US" altLang="en-US" sz="2000" dirty="0" err="1"/>
              <a:t>σ</a:t>
            </a:r>
            <a:r>
              <a:rPr lang="en-US" altLang="en-US" sz="2000" dirty="0"/>
              <a:t> factors recognize different sequences. The α subunit recognizes an upstream element  (-40 to -70 base pairs, TTGACA) of the DNA. </a:t>
            </a:r>
          </a:p>
          <a:p>
            <a:endParaRPr lang="en-US" alt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4B0AFE6F-2088-B94C-9A4A-7897DC49EDA7}"/>
              </a:ext>
            </a:extLst>
          </p:cNvPr>
          <p:cNvSpPr>
            <a:spLocks noChangeArrowheads="1"/>
          </p:cNvSpPr>
          <p:nvPr/>
        </p:nvSpPr>
        <p:spPr bwMode="auto">
          <a:xfrm>
            <a:off x="228600" y="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(2) Promoter clearance </a:t>
            </a:r>
            <a:br>
              <a:rPr lang="en-US" altLang="en-US" dirty="0"/>
            </a:br>
            <a:r>
              <a:rPr lang="en-US" altLang="en-US" dirty="0"/>
              <a:t>After initiation the RNAP has a tendency to release truncated RNA transcripts (abortive initiation). Abortive initiation continues to occur until the </a:t>
            </a:r>
            <a:r>
              <a:rPr lang="en-US" altLang="en-US" dirty="0" err="1"/>
              <a:t>σ</a:t>
            </a:r>
            <a:r>
              <a:rPr lang="en-US" altLang="en-US" dirty="0"/>
              <a:t> factor rearranges and is released.</a:t>
            </a:r>
            <a:br>
              <a:rPr lang="en-US" altLang="en-US" dirty="0"/>
            </a:br>
            <a:endParaRPr lang="en-US" altLang="en-US" dirty="0"/>
          </a:p>
          <a:p>
            <a:br>
              <a:rPr lang="en-US" altLang="en-US" dirty="0"/>
            </a:br>
            <a:r>
              <a:rPr lang="en-US" altLang="en-US" dirty="0">
                <a:solidFill>
                  <a:srgbClr val="3366FF"/>
                </a:solidFill>
              </a:rPr>
              <a:t>Eukaryotes: RNAP II clears the promoter and leaves behind some of the GTFs including TFIID (the second RNAP II complex can reinitiate more quickly than the first).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ECFE3620-8BEE-2E4E-8FD9-CB276B9B2008}"/>
              </a:ext>
            </a:extLst>
          </p:cNvPr>
          <p:cNvSpPr>
            <a:spLocks noChangeArrowheads="1"/>
          </p:cNvSpPr>
          <p:nvPr/>
        </p:nvSpPr>
        <p:spPr bwMode="auto">
          <a:xfrm>
            <a:off x="152400" y="0"/>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(3) 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r>
              <a:rPr lang="en-US" altLang="en-US" dirty="0">
                <a:solidFill>
                  <a:srgbClr val="3366FF"/>
                </a:solidFill>
              </a:rPr>
              <a:t>Eukaryotes: 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6E030BAC-85B1-1C4E-99E2-5DCE58C4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D3199F1F-2450-3641-8B9F-FA023BDDF3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AADEF53A-FC8F-F24D-AFD5-69FBCB7EA6E2}"/>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Topology issues during elongation.</a:t>
            </a:r>
          </a:p>
        </p:txBody>
      </p:sp>
      <p:sp>
        <p:nvSpPr>
          <p:cNvPr id="39940" name="TextBox 4">
            <a:extLst>
              <a:ext uri="{FF2B5EF4-FFF2-40B4-BE49-F238E27FC236}">
                <a16:creationId xmlns:a16="http://schemas.microsoft.com/office/drawing/2014/main" id="{DC67965C-D7F4-6B46-AA9E-9BB802496EF2}"/>
              </a:ext>
            </a:extLst>
          </p:cNvPr>
          <p:cNvSpPr txBox="1">
            <a:spLocks noChangeArrowheads="1"/>
          </p:cNvSpPr>
          <p:nvPr/>
        </p:nvSpPr>
        <p:spPr bwMode="auto">
          <a:xfrm>
            <a:off x="7010400" y="609600"/>
            <a:ext cx="98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gyrase</a:t>
            </a:r>
          </a:p>
        </p:txBody>
      </p:sp>
      <p:sp>
        <p:nvSpPr>
          <p:cNvPr id="39941" name="TextBox 5">
            <a:extLst>
              <a:ext uri="{FF2B5EF4-FFF2-40B4-BE49-F238E27FC236}">
                <a16:creationId xmlns:a16="http://schemas.microsoft.com/office/drawing/2014/main" id="{C154B980-0AF3-864A-8A5E-BEA92931D382}"/>
              </a:ext>
            </a:extLst>
          </p:cNvPr>
          <p:cNvSpPr txBox="1">
            <a:spLocks noChangeArrowheads="1"/>
          </p:cNvSpPr>
          <p:nvPr/>
        </p:nvSpPr>
        <p:spPr bwMode="auto">
          <a:xfrm>
            <a:off x="1905000" y="3124200"/>
            <a:ext cx="214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topoisomerase I</a:t>
            </a:r>
          </a:p>
        </p:txBody>
      </p:sp>
      <p:pic>
        <p:nvPicPr>
          <p:cNvPr id="39942" name="Picture 2" descr="fig_26_08">
            <a:extLst>
              <a:ext uri="{FF2B5EF4-FFF2-40B4-BE49-F238E27FC236}">
                <a16:creationId xmlns:a16="http://schemas.microsoft.com/office/drawing/2014/main" id="{691D3B22-5C1A-5B47-B1EC-9621035B5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0"/>
            <a:ext cx="8531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7">
            <a:extLst>
              <a:ext uri="{FF2B5EF4-FFF2-40B4-BE49-F238E27FC236}">
                <a16:creationId xmlns:a16="http://schemas.microsoft.com/office/drawing/2014/main" id="{E6987BA0-B18C-9F44-A423-FBA1BEADCA8D}"/>
              </a:ext>
            </a:extLst>
          </p:cNvPr>
          <p:cNvSpPr txBox="1">
            <a:spLocks noChangeArrowheads="1"/>
          </p:cNvSpPr>
          <p:nvPr/>
        </p:nvSpPr>
        <p:spPr bwMode="auto">
          <a:xfrm>
            <a:off x="1143000" y="434340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re-initiation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18DCE-B1C1-994D-BB7A-E6A5B79ECC19}"/>
              </a:ext>
            </a:extLst>
          </p:cNvPr>
          <p:cNvSpPr/>
          <p:nvPr/>
        </p:nvSpPr>
        <p:spPr>
          <a:xfrm>
            <a:off x="59469" y="685800"/>
            <a:ext cx="8991600" cy="5816978"/>
          </a:xfrm>
          <a:prstGeom prst="rect">
            <a:avLst/>
          </a:prstGeom>
        </p:spPr>
        <p:txBody>
          <a:bodyPr>
            <a:spAutoFit/>
          </a:bodyPr>
          <a:lstStyle/>
          <a:p>
            <a:pPr algn="ctr">
              <a:defRPr/>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Control of Gene Expression is partly by Regulation of Transcription.</a:t>
            </a:r>
          </a:p>
          <a:p>
            <a:pPr>
              <a:defRPr/>
            </a:pPr>
            <a:endParaRPr lang="en-US" sz="1600" dirty="0">
              <a:latin typeface="Arial"/>
              <a:ea typeface="ＭＳ Ｐゴシック" charset="0"/>
              <a:cs typeface="Arial"/>
            </a:endParaRPr>
          </a:p>
          <a:p>
            <a:pPr>
              <a:defRPr/>
            </a:pPr>
            <a:r>
              <a:rPr lang="en-US" sz="1600" dirty="0">
                <a:latin typeface="Arial"/>
                <a:ea typeface="ＭＳ Ｐゴシック" charset="0"/>
                <a:cs typeface="Arial"/>
              </a:rPr>
              <a:t>(for differentiation, cell type, development, exercise, diet, environmental stimuli, food sources, aging)</a:t>
            </a:r>
          </a:p>
          <a:p>
            <a:pPr>
              <a:defRPr/>
            </a:pPr>
            <a:endParaRPr lang="en-US" sz="1600" dirty="0">
              <a:latin typeface="Arial"/>
              <a:ea typeface="ＭＳ Ｐゴシック" charset="0"/>
              <a:cs typeface="Arial"/>
            </a:endParaRP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Specificity factors </a:t>
            </a:r>
            <a:r>
              <a:rPr lang="en-US" sz="1600" dirty="0">
                <a:latin typeface="Arial"/>
                <a:ea typeface="ＭＳ Ｐゴシック" charset="0"/>
                <a:cs typeface="Arial"/>
              </a:rPr>
              <a:t>(sigma factors) alter the specificity of RNA polymerase for promoters (DNA sequences).</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Repressors </a:t>
            </a:r>
            <a:r>
              <a:rPr lang="en-US" sz="1600" dirty="0">
                <a:latin typeface="Arial"/>
                <a:ea typeface="ＭＳ Ｐゴシック" charset="0"/>
                <a:cs typeface="Arial"/>
              </a:rPr>
              <a:t>bind to DNA Operators, that are close to or overlapping the promoter region.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General transcription factors</a:t>
            </a:r>
            <a:r>
              <a:rPr lang="en-US" sz="1600" dirty="0">
                <a:latin typeface="Arial"/>
                <a:ea typeface="ＭＳ Ｐゴシック" charset="0"/>
                <a:cs typeface="Arial"/>
              </a:rPr>
              <a:t> position RNA polymerase at the start of a protein-coding sequence and then release the polymerase to transcribe the mRNA.</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Activators</a:t>
            </a:r>
            <a:r>
              <a:rPr lang="en-US" sz="1600" dirty="0">
                <a:latin typeface="Arial"/>
                <a:ea typeface="ＭＳ Ｐゴシック" charset="0"/>
                <a:cs typeface="Arial"/>
              </a:rPr>
              <a:t> enhance interactions between the RNA polymerase and particular promoters. </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Enhancers</a:t>
            </a:r>
            <a:r>
              <a:rPr lang="en-US" sz="1600" dirty="0">
                <a:latin typeface="Arial"/>
                <a:ea typeface="ＭＳ Ｐゴシック" charset="0"/>
                <a:cs typeface="Arial"/>
              </a:rPr>
              <a:t> (far away from promoter) are bound by activators that loop the DNA, bringing a specific promoter to the initiation complex.</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Silencers</a:t>
            </a:r>
            <a:r>
              <a:rPr lang="en-US" sz="1600" dirty="0">
                <a:latin typeface="Arial"/>
                <a:ea typeface="ＭＳ Ｐゴシック" charset="0"/>
                <a:cs typeface="Arial"/>
              </a:rPr>
              <a:t> are DNA sequences that, when bound by particular transcription factors, can inhibit transcription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Epigenetics</a:t>
            </a:r>
            <a:r>
              <a:rPr lang="en-US" sz="1600" dirty="0">
                <a:latin typeface="Arial"/>
                <a:ea typeface="ＭＳ Ｐゴシック" charset="0"/>
                <a:cs typeface="Arial"/>
              </a:rPr>
              <a:t> by DNA methylation &amp; histone modification.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3ED6E27D-C030-694C-96B1-BEF5FF936F42}"/>
              </a:ext>
            </a:extLst>
          </p:cNvPr>
          <p:cNvSpPr>
            <a:spLocks noChangeArrowheads="1"/>
          </p:cNvSpPr>
          <p:nvPr/>
        </p:nvSpPr>
        <p:spPr bwMode="auto">
          <a:xfrm>
            <a:off x="0" y="0"/>
            <a:ext cx="86868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300"/>
              <a:t>Steps in transcription</a:t>
            </a:r>
            <a:br>
              <a:rPr lang="en-US" altLang="en-US" sz="2300"/>
            </a:br>
            <a:endParaRPr lang="en-US" altLang="en-US" sz="2300"/>
          </a:p>
          <a:p>
            <a:pPr>
              <a:buFont typeface="Wingdings" pitchFamily="2" charset="2"/>
              <a:buChar char="v"/>
            </a:pPr>
            <a:r>
              <a:rPr lang="en-US" altLang="en-US" sz="2300"/>
              <a:t> (4) Termination</a:t>
            </a:r>
          </a:p>
          <a:p>
            <a:pPr>
              <a:buFont typeface="Wingdings" pitchFamily="2" charset="2"/>
              <a:buChar char="v"/>
            </a:pPr>
            <a:endParaRPr lang="en-US" altLang="en-US" sz="2300"/>
          </a:p>
          <a:p>
            <a:r>
              <a:rPr lang="en-US" altLang="en-US" sz="2300"/>
              <a:t>Transcription terminates at specific sites. Bacteria use two strategies for termination. </a:t>
            </a:r>
          </a:p>
          <a:p>
            <a:pPr>
              <a:buFont typeface="Wingdings" pitchFamily="2" charset="2"/>
              <a:buChar char="v"/>
            </a:pPr>
            <a:endParaRPr lang="en-US" altLang="en-US" sz="2300"/>
          </a:p>
          <a:p>
            <a:r>
              <a:rPr lang="en-US" altLang="en-US" sz="2300"/>
              <a:t>In Rho-independent termination, the newly synthesized RNA molecule forms a G-C-rich stem-loop followed by a run of A's and U's. It seems the stem loop causes the RNAP to pause and ultimately to dissociate.</a:t>
            </a:r>
          </a:p>
          <a:p>
            <a:pPr>
              <a:buFont typeface="Wingdings" pitchFamily="2" charset="2"/>
              <a:buChar char="v"/>
            </a:pPr>
            <a:endParaRPr lang="en-US" altLang="en-US" sz="2300"/>
          </a:p>
          <a:p>
            <a:r>
              <a:rPr lang="en-US" altLang="en-US" sz="2300"/>
              <a:t>In the "Rho-dependent" termination, a protein "Rho" destabilizes the interaction between the template and the mRNA, thus releasing the newly synthesized mRNA from the elongation complex.</a:t>
            </a:r>
            <a:br>
              <a:rPr lang="en-US" altLang="en-US" sz="2300"/>
            </a:br>
            <a:br>
              <a:rPr lang="en-US" altLang="en-US" sz="2300"/>
            </a:br>
            <a:r>
              <a:rPr lang="en-US" altLang="en-US" sz="230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a:p>
          <a:p>
            <a:endParaRPr lang="en-US" altLang="en-US" sz="2300"/>
          </a:p>
          <a:p>
            <a:pPr>
              <a:buFont typeface="Wingdings" pitchFamily="2" charset="2"/>
              <a:buChar char="v"/>
            </a:pPr>
            <a:endParaRPr lang="en-US" altLang="en-US" sz="2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6_09a">
            <a:extLst>
              <a:ext uri="{FF2B5EF4-FFF2-40B4-BE49-F238E27FC236}">
                <a16:creationId xmlns:a16="http://schemas.microsoft.com/office/drawing/2014/main" id="{8A851B8D-168D-3249-B82C-D60250815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9B564923-98BC-2F4B-A381-3F62C5E589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26-9a</a:t>
            </a:r>
          </a:p>
        </p:txBody>
      </p:sp>
      <p:pic>
        <p:nvPicPr>
          <p:cNvPr id="43011" name="Picture 2" descr="fig_26_09b">
            <a:extLst>
              <a:ext uri="{FF2B5EF4-FFF2-40B4-BE49-F238E27FC236}">
                <a16:creationId xmlns:a16="http://schemas.microsoft.com/office/drawing/2014/main" id="{1378E1A7-E11E-184A-9E79-930AC2E3D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286000"/>
            <a:ext cx="37211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a:extLst>
              <a:ext uri="{FF2B5EF4-FFF2-40B4-BE49-F238E27FC236}">
                <a16:creationId xmlns:a16="http://schemas.microsoft.com/office/drawing/2014/main" id="{D3061964-2D43-7C40-A5F2-90A3D04AA451}"/>
              </a:ext>
            </a:extLst>
          </p:cNvPr>
          <p:cNvSpPr txBox="1">
            <a:spLocks noChangeArrowheads="1"/>
          </p:cNvSpPr>
          <p:nvPr/>
        </p:nvSpPr>
        <p:spPr bwMode="auto">
          <a:xfrm>
            <a:off x="533400" y="38862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Rho-independent termination at a GC-rich palindrome.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6_10">
            <a:extLst>
              <a:ext uri="{FF2B5EF4-FFF2-40B4-BE49-F238E27FC236}">
                <a16:creationId xmlns:a16="http://schemas.microsoft.com/office/drawing/2014/main" id="{052DC3C8-BAD8-4D4F-B3B7-7DB0081B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80772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3">
            <a:extLst>
              <a:ext uri="{FF2B5EF4-FFF2-40B4-BE49-F238E27FC236}">
                <a16:creationId xmlns:a16="http://schemas.microsoft.com/office/drawing/2014/main" id="{D41AF129-C308-7348-A212-FBD43B87685C}"/>
              </a:ext>
            </a:extLst>
          </p:cNvPr>
          <p:cNvSpPr txBox="1">
            <a:spLocks noChangeArrowheads="1"/>
          </p:cNvSpPr>
          <p:nvPr/>
        </p:nvSpPr>
        <p:spPr bwMode="auto">
          <a:xfrm>
            <a:off x="228600" y="381000"/>
            <a:ext cx="630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rho </a:t>
            </a:r>
          </a:p>
        </p:txBody>
      </p:sp>
      <p:sp>
        <p:nvSpPr>
          <p:cNvPr id="45059" name="TextBox 1">
            <a:extLst>
              <a:ext uri="{FF2B5EF4-FFF2-40B4-BE49-F238E27FC236}">
                <a16:creationId xmlns:a16="http://schemas.microsoft.com/office/drawing/2014/main" id="{001510AA-1670-F24C-81F4-09B77BD639C8}"/>
              </a:ext>
            </a:extLst>
          </p:cNvPr>
          <p:cNvSpPr txBox="1">
            <a:spLocks noChangeArrowheads="1"/>
          </p:cNvSpPr>
          <p:nvPr/>
        </p:nvSpPr>
        <p:spPr bwMode="auto">
          <a:xfrm>
            <a:off x="762000" y="48768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The Rho factor recognizes ~70 nucleotides in the RNA product of transcription. The rho utilization site in the transcript (rut) is single-stranded, rich in cytosine and poor in guanine. Several rho binding sequences are known.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B4716D44-3AC4-0A4D-B105-BB1D430C1653}"/>
              </a:ext>
            </a:extLst>
          </p:cNvPr>
          <p:cNvSpPr>
            <a:spLocks noChangeArrowheads="1"/>
          </p:cNvSpPr>
          <p:nvPr/>
        </p:nvSpPr>
        <p:spPr bwMode="auto">
          <a:xfrm>
            <a:off x="304800" y="28575"/>
            <a:ext cx="88392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Nature. 2007 Jul 12;448(7150):157-62. Epub 2007 Jun 20.</a:t>
            </a:r>
          </a:p>
          <a:p>
            <a:endParaRPr lang="en-US" altLang="en-US" sz="18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Structural basis for transcription elongation by bacterial RNA polymerase.</a:t>
            </a:r>
          </a:p>
          <a:p>
            <a:endParaRPr lang="en-US" altLang="en-US" sz="20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Vassylyev DG, Vassylyeva MN, Perederina A, Tahirov TH, Artsimovitch I.</a:t>
            </a:r>
          </a:p>
          <a:p>
            <a:r>
              <a:rPr lang="en-US" altLang="en-US" sz="1800">
                <a:latin typeface="Arial" panose="020B0604020202020204" pitchFamily="34" charset="0"/>
                <a:cs typeface="Arial" panose="020B0604020202020204" pitchFamily="34" charset="0"/>
              </a:rPr>
              <a:t>Source</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Department of Biochemistry and Molecular Genetics, University of Alabama at Birmingham, Schools of Medicine and Dentistry, 402B Kaul Genetics Building, 720 20th Street South, Birmingham, Alabama 35294, USA. </a:t>
            </a:r>
            <a:r>
              <a:rPr lang="en-US" altLang="en-US" sz="1800">
                <a:latin typeface="Arial" panose="020B0604020202020204" pitchFamily="34" charset="0"/>
                <a:cs typeface="Arial" panose="020B0604020202020204" pitchFamily="34" charset="0"/>
                <a:hlinkClick r:id="rId2"/>
              </a:rPr>
              <a:t>dmitry@uab.edu</a:t>
            </a:r>
            <a:endParaRPr lang="en-US" altLang="en-US" sz="1800">
              <a:latin typeface="Arial" panose="020B0604020202020204" pitchFamily="34" charset="0"/>
              <a:cs typeface="Arial" panose="020B0604020202020204" pitchFamily="34" charset="0"/>
            </a:endParaRP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Abstract: The RNA polymerase elongation complex (EC) is both highly stable and processive, rapidly extending RNA chains for thousands of nucleotides. Understanding the mechanisms of elongation and its regulation requires detailed information about the structural organization of the EC. Here we report the 2.5-A resolution structure of the Thermus thermophilus EC; the structure reveals the post-translocated intermediate with the DNA template in the active site available for pairing with the substrate. DNA strand separation occurs one position downstream of the active site, implying that only one substrate at a time can specifically bind to the EC. The upstream edge of the RNA/DNA hybrid stacks on the beta'-subunit 'lid' loop, whereas the first displaced RNA base is trapped within a protein pocket, suggesting a mechanism for RNA displacement. The RNA is threaded through the RNA exit channel, where it adopts a conformation mimicking that of a single strand within a double helix, providing insight into a mechanism for hairpin-dependent pausing and termination.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F8B734A-12BF-2F4D-B91E-DC036D57E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400"/>
            <a:ext cx="628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3">
            <a:extLst>
              <a:ext uri="{FF2B5EF4-FFF2-40B4-BE49-F238E27FC236}">
                <a16:creationId xmlns:a16="http://schemas.microsoft.com/office/drawing/2014/main" id="{EB995106-07D5-5A44-A32D-6D2804292A0C}"/>
              </a:ext>
            </a:extLst>
          </p:cNvPr>
          <p:cNvSpPr txBox="1">
            <a:spLocks noChangeArrowheads="1"/>
          </p:cNvSpPr>
          <p:nvPr/>
        </p:nvSpPr>
        <p:spPr bwMode="auto">
          <a:xfrm>
            <a:off x="6448425" y="152400"/>
            <a:ext cx="2667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In these two views (the next page shows the view across the RNAP main channel), the RNAP core enzyme structure in the ttEC is colored from grey (less than 2 Å) to green (more than 6 Å) according to the deviation in the positions of the C</a:t>
            </a:r>
            <a:r>
              <a:rPr lang="en-US" altLang="en-US" sz="1600" baseline="-25000">
                <a:latin typeface="Arial" panose="020B0604020202020204" pitchFamily="34" charset="0"/>
                <a:cs typeface="Arial" panose="020B0604020202020204" pitchFamily="34" charset="0"/>
              </a:rPr>
              <a:t>a</a:t>
            </a:r>
            <a:r>
              <a:rPr lang="en-US" altLang="en-US" sz="1600">
                <a:latin typeface="Arial" panose="020B0604020202020204" pitchFamily="34" charset="0"/>
                <a:cs typeface="Arial" panose="020B0604020202020204" pitchFamily="34" charset="0"/>
              </a:rPr>
              <a:t> atoms of the holoenzyme (PDB ID 2A6H). </a:t>
            </a:r>
          </a:p>
          <a:p>
            <a:r>
              <a:rPr lang="en-US" altLang="en-US" sz="1600">
                <a:latin typeface="Arial" panose="020B0604020202020204" pitchFamily="34" charset="0"/>
                <a:cs typeface="Arial" panose="020B0604020202020204" pitchFamily="34" charset="0"/>
              </a:rPr>
              <a:t>The rest of the color scheme is </a:t>
            </a:r>
          </a:p>
          <a:p>
            <a:r>
              <a:rPr lang="en-US" altLang="en-US" sz="1600">
                <a:latin typeface="Arial" panose="020B0604020202020204" pitchFamily="34" charset="0"/>
                <a:cs typeface="Arial" panose="020B0604020202020204" pitchFamily="34" charset="0"/>
              </a:rPr>
              <a:t>grey, RNAP; </a:t>
            </a:r>
          </a:p>
          <a:p>
            <a:r>
              <a:rPr lang="en-US" altLang="en-US" sz="1600">
                <a:latin typeface="Arial" panose="020B0604020202020204" pitchFamily="34" charset="0"/>
                <a:cs typeface="Arial" panose="020B0604020202020204" pitchFamily="34" charset="0"/>
              </a:rPr>
              <a:t>red, DNA template; </a:t>
            </a:r>
          </a:p>
          <a:p>
            <a:r>
              <a:rPr lang="en-US" altLang="en-US" sz="1600">
                <a:latin typeface="Arial" panose="020B0604020202020204" pitchFamily="34" charset="0"/>
                <a:cs typeface="Arial" panose="020B0604020202020204" pitchFamily="34" charset="0"/>
              </a:rPr>
              <a:t>blue, DNA non-template; </a:t>
            </a:r>
          </a:p>
          <a:p>
            <a:r>
              <a:rPr lang="en-US" altLang="en-US" sz="1600">
                <a:latin typeface="Arial" panose="020B0604020202020204" pitchFamily="34" charset="0"/>
                <a:cs typeface="Arial" panose="020B0604020202020204" pitchFamily="34" charset="0"/>
              </a:rPr>
              <a:t>yellow, RNA; magenta, </a:t>
            </a:r>
          </a:p>
          <a:p>
            <a:r>
              <a:rPr lang="en-US" altLang="en-US" sz="1600">
                <a:latin typeface="Arial" panose="020B0604020202020204" pitchFamily="34" charset="0"/>
                <a:cs typeface="Arial" panose="020B0604020202020204" pitchFamily="34" charset="0"/>
              </a:rPr>
              <a:t>The high-affinity Mg</a:t>
            </a:r>
            <a:r>
              <a:rPr lang="en-US" altLang="en-US" sz="1600" baseline="30000">
                <a:latin typeface="Arial" panose="020B0604020202020204" pitchFamily="34" charset="0"/>
                <a:cs typeface="Arial" panose="020B0604020202020204" pitchFamily="34" charset="0"/>
              </a:rPr>
              <a:t>2+</a:t>
            </a:r>
            <a:r>
              <a:rPr lang="en-US" altLang="en-US" sz="1600">
                <a:latin typeface="Arial" panose="020B0604020202020204" pitchFamily="34" charset="0"/>
                <a:cs typeface="Arial" panose="020B0604020202020204" pitchFamily="34" charset="0"/>
              </a:rPr>
              <a:t> ion, is also shown.</a:t>
            </a:r>
          </a:p>
        </p:txBody>
      </p:sp>
      <p:sp>
        <p:nvSpPr>
          <p:cNvPr id="48131" name="TextBox 4">
            <a:extLst>
              <a:ext uri="{FF2B5EF4-FFF2-40B4-BE49-F238E27FC236}">
                <a16:creationId xmlns:a16="http://schemas.microsoft.com/office/drawing/2014/main" id="{23C474AB-2CCA-1B41-A2A9-DBA7A45644E0}"/>
              </a:ext>
            </a:extLst>
          </p:cNvPr>
          <p:cNvSpPr txBox="1">
            <a:spLocks noChangeArrowheads="1"/>
          </p:cNvSpPr>
          <p:nvPr/>
        </p:nvSpPr>
        <p:spPr bwMode="auto">
          <a:xfrm>
            <a:off x="0" y="64881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8132" name="Rectangle 2">
            <a:extLst>
              <a:ext uri="{FF2B5EF4-FFF2-40B4-BE49-F238E27FC236}">
                <a16:creationId xmlns:a16="http://schemas.microsoft.com/office/drawing/2014/main" id="{269FB235-917D-7345-B719-35B2F3340D3B}"/>
              </a:ext>
            </a:extLst>
          </p:cNvPr>
          <p:cNvSpPr>
            <a:spLocks noChangeArrowheads="1"/>
          </p:cNvSpPr>
          <p:nvPr/>
        </p:nvSpPr>
        <p:spPr bwMode="auto">
          <a:xfrm>
            <a:off x="4572000" y="5257800"/>
            <a:ext cx="457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The green-grey coloring scheme shows changes in structure compared to the holoenzyme, which is the initiation complex. The holoenzyme contains </a:t>
            </a:r>
            <a:r>
              <a:rPr lang="en-US" altLang="en-US" sz="1700">
                <a:latin typeface="Symbol" pitchFamily="2" charset="2"/>
              </a:rPr>
              <a:t>s</a:t>
            </a:r>
            <a:r>
              <a:rPr lang="en-US" altLang="en-US" sz="1700">
                <a:latin typeface="Arial" panose="020B0604020202020204" pitchFamily="34" charset="0"/>
                <a:cs typeface="Arial" panose="020B0604020202020204" pitchFamily="34" charset="0"/>
              </a:rPr>
              <a:t>, which enables promoter-specific transcription initiation.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45AD1EFD-3A16-C04B-A1BC-F4858E846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2">
            <a:extLst>
              <a:ext uri="{FF2B5EF4-FFF2-40B4-BE49-F238E27FC236}">
                <a16:creationId xmlns:a16="http://schemas.microsoft.com/office/drawing/2014/main" id="{8E649A60-7ABB-8F44-AE95-F224F44011B5}"/>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9155" name="TextBox 3">
            <a:extLst>
              <a:ext uri="{FF2B5EF4-FFF2-40B4-BE49-F238E27FC236}">
                <a16:creationId xmlns:a16="http://schemas.microsoft.com/office/drawing/2014/main" id="{723F9E85-CF88-4F4A-8CCB-C85E752977A5}"/>
              </a:ext>
            </a:extLst>
          </p:cNvPr>
          <p:cNvSpPr txBox="1">
            <a:spLocks noChangeArrowheads="1"/>
          </p:cNvSpPr>
          <p:nvPr/>
        </p:nvSpPr>
        <p:spPr bwMode="auto">
          <a:xfrm>
            <a:off x="6705600" y="23813"/>
            <a:ext cx="22860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Here is a second view of the structure of the T. thermophilus RNAP EC (ttEC) at 2.5 Å resolution in which the core enzyme (subunit composition </a:t>
            </a:r>
            <a:r>
              <a:rPr lang="en-US" altLang="en-US" sz="1700">
                <a:latin typeface="Symbol" pitchFamily="2" charset="2"/>
              </a:rPr>
              <a:t>a</a:t>
            </a:r>
            <a:r>
              <a:rPr lang="en-US" altLang="en-US" sz="1700" baseline="-25000">
                <a:latin typeface="Arial" panose="020B0604020202020204" pitchFamily="34" charset="0"/>
                <a:cs typeface="Arial" panose="020B0604020202020204" pitchFamily="34" charset="0"/>
              </a:rPr>
              <a:t>2</a:t>
            </a:r>
            <a:r>
              <a:rPr lang="en-US" altLang="en-US" sz="1700">
                <a:latin typeface="Symbol" pitchFamily="2" charset="2"/>
              </a:rPr>
              <a:t>bb</a:t>
            </a:r>
            <a:r>
              <a:rPr lang="en-US" altLang="en-US" sz="1700">
                <a:latin typeface="Arial" panose="020B0604020202020204" pitchFamily="34" charset="0"/>
                <a:cs typeface="Arial" panose="020B0604020202020204" pitchFamily="34" charset="0"/>
              </a:rPr>
              <a:t>’</a:t>
            </a:r>
            <a:r>
              <a:rPr lang="en-US" altLang="ja-JP" sz="1700">
                <a:latin typeface="Symbol" pitchFamily="2" charset="2"/>
              </a:rPr>
              <a:t>w</a:t>
            </a:r>
            <a:r>
              <a:rPr lang="en-US" altLang="ja-JP" sz="1700">
                <a:latin typeface="Arial" panose="020B0604020202020204" pitchFamily="34" charset="0"/>
                <a:cs typeface="Arial" panose="020B0604020202020204" pitchFamily="34" charset="0"/>
              </a:rPr>
              <a:t>) is bound to 14 base pairs (bp) of the downstream DNA, 9 bp of the RNA/DNA hybrid and seven single-stranded nucleotides of the displaced RNA transcript</a:t>
            </a:r>
            <a:endParaRPr lang="en-US" altLang="en-US" sz="170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836F5753-017D-1047-BAC9-7AB66FA0C76D}"/>
              </a:ext>
            </a:extLst>
          </p:cNvPr>
          <p:cNvSpPr>
            <a:spLocks noChangeArrowheads="1"/>
          </p:cNvSpPr>
          <p:nvPr/>
        </p:nvSpPr>
        <p:spPr bwMode="auto">
          <a:xfrm>
            <a:off x="457200" y="304800"/>
            <a:ext cx="838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 all organisms, transcription by DNA-dependent RNA polymerases (RNAPs) can be divided into three mechanistically and structurally distinct stages: initiation, elongation and termination. During </a:t>
            </a:r>
            <a:r>
              <a:rPr lang="en-US" altLang="en-US" sz="2000" b="1">
                <a:latin typeface="Arial" panose="020B0604020202020204" pitchFamily="34" charset="0"/>
                <a:cs typeface="Arial" panose="020B0604020202020204" pitchFamily="34" charset="0"/>
              </a:rPr>
              <a:t>initiation</a:t>
            </a:r>
            <a:r>
              <a:rPr lang="en-US" altLang="en-US" sz="2000">
                <a:latin typeface="Arial" panose="020B0604020202020204" pitchFamily="34" charset="0"/>
                <a:cs typeface="Arial" panose="020B0604020202020204" pitchFamily="34" charset="0"/>
              </a:rPr>
              <a:t>, RNAP recognizes a promoter, unwinds DNA near the start site (register i + 1) and begins RNA synthesis, using NTPs as both a primer and the substrates. Initiation is characterized by multiple rounds of abortive synthesis during which RNAP synthesizes and releases short RNA products. Once RNAP has made an RNA molecule 13–15 nucleotide long, in which 7–9 nucleotides pair with the DNA template strand in an RNA/DNA hybrid, the transcription complex undergoes promoter clearance and makes a transition to the elongation phase.</a:t>
            </a:r>
          </a:p>
          <a:p>
            <a:endParaRPr lang="en-US" altLang="en-US" sz="2000">
              <a:latin typeface="Arial" panose="020B0604020202020204" pitchFamily="34" charset="0"/>
              <a:cs typeface="Arial" panose="020B0604020202020204" pitchFamily="34" charset="0"/>
            </a:endParaRPr>
          </a:p>
          <a:p>
            <a:r>
              <a:rPr lang="en-US" altLang="en-US" sz="2000" b="1">
                <a:latin typeface="Arial" panose="020B0604020202020204" pitchFamily="34" charset="0"/>
                <a:cs typeface="Arial" panose="020B0604020202020204" pitchFamily="34" charset="0"/>
              </a:rPr>
              <a:t>Elongation</a:t>
            </a:r>
            <a:r>
              <a:rPr lang="en-US" altLang="en-US" sz="2000">
                <a:latin typeface="Arial" panose="020B0604020202020204" pitchFamily="34" charset="0"/>
                <a:cs typeface="Arial" panose="020B0604020202020204" pitchFamily="34" charset="0"/>
              </a:rPr>
              <a:t> is highly processive: the elongation complex (EC) is capable of the uninterrupted synthesis of RNA chains thousands of nucleotides long, yet becomes abruptly destabilized at terminators that demarcate the RNA end, in many cases with single-nucleotide precision. The interplay between processive synthesis, transient halting at numerous 'roadblocks' and RNA release depends on the intricate network of interactions between RNAP, the nucleic acid signals and/or auxiliary transcription factors within the EC. </a:t>
            </a:r>
          </a:p>
        </p:txBody>
      </p:sp>
      <p:sp>
        <p:nvSpPr>
          <p:cNvPr id="50178" name="TextBox 2">
            <a:extLst>
              <a:ext uri="{FF2B5EF4-FFF2-40B4-BE49-F238E27FC236}">
                <a16:creationId xmlns:a16="http://schemas.microsoft.com/office/drawing/2014/main" id="{ED1F613F-FEF5-5F4F-8B4A-3179C2292089}"/>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2">
            <a:extLst>
              <a:ext uri="{FF2B5EF4-FFF2-40B4-BE49-F238E27FC236}">
                <a16:creationId xmlns:a16="http://schemas.microsoft.com/office/drawing/2014/main" id="{79F54667-7B73-9B4C-BF63-A23FA810B380}"/>
              </a:ext>
            </a:extLst>
          </p:cNvPr>
          <p:cNvSpPr txBox="1">
            <a:spLocks noChangeArrowheads="1"/>
          </p:cNvSpPr>
          <p:nvPr/>
        </p:nvSpPr>
        <p:spPr bwMode="auto">
          <a:xfrm>
            <a:off x="609600" y="762000"/>
            <a:ext cx="8229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	Multiple RNAPs for different kinds of RNAs. Eukaryotes have more complicated polymerases and control mechanisms.</a:t>
            </a:r>
          </a:p>
          <a:p>
            <a:r>
              <a:rPr lang="en-US" altLang="en-US">
                <a:latin typeface="Arial" panose="020B0604020202020204" pitchFamily="34" charset="0"/>
                <a:cs typeface="Arial" panose="020B0604020202020204" pitchFamily="34" charset="0"/>
              </a:rPr>
              <a:t>RNAPs + control proteins = ~100 proteins for recognition and initiation.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 rRNAs (except 5S rRNA). Requires promoters and upstream promoters (between postions -107 and -187).</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II: mRNAs. long diverse promoters. Around ¼ of human genes are regulated by a TATA box (position -27). TATA is found in both archaea and eukarya and is thought to be evolutionarily ancient. </a:t>
            </a:r>
          </a:p>
          <a:p>
            <a:r>
              <a:rPr lang="en-US" altLang="en-US">
                <a:latin typeface="Arial" panose="020B0604020202020204" pitchFamily="34" charset="0"/>
                <a:cs typeface="Arial" panose="020B0604020202020204" pitchFamily="34" charset="0"/>
              </a:rPr>
              <a:t>Enhancers: promoters that are remote from the start site.</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RNAP III: 5SrRNA, tRNA, small RNAs</a:t>
            </a:r>
          </a:p>
          <a:p>
            <a:r>
              <a:rPr lang="en-US" altLang="en-US">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85495EB3-1B01-434B-B0FA-F251F5002CB3}"/>
              </a:ext>
            </a:extLst>
          </p:cNvPr>
          <p:cNvSpPr/>
          <p:nvPr/>
        </p:nvSpPr>
        <p:spPr>
          <a:xfrm>
            <a:off x="76200" y="152400"/>
            <a:ext cx="3896019" cy="461665"/>
          </a:xfrm>
          <a:prstGeom prst="rect">
            <a:avLst/>
          </a:prstGeom>
        </p:spPr>
        <p:txBody>
          <a:bodyPr wrap="none">
            <a:spAutoFit/>
          </a:bodyPr>
          <a:lstStyle/>
          <a:p>
            <a:pP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Eukaryotic Transcription: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_26_14">
            <a:extLst>
              <a:ext uri="{FF2B5EF4-FFF2-40B4-BE49-F238E27FC236}">
                <a16:creationId xmlns:a16="http://schemas.microsoft.com/office/drawing/2014/main" id="{7E8E7B55-15F5-654E-A98D-C1A28A729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5500"/>
            <a:ext cx="8531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40974B98-E1ED-0245-96F4-C0EDC7E9238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26-14</a:t>
            </a:r>
          </a:p>
        </p:txBody>
      </p:sp>
      <p:sp>
        <p:nvSpPr>
          <p:cNvPr id="52227" name="TextBox 3">
            <a:extLst>
              <a:ext uri="{FF2B5EF4-FFF2-40B4-BE49-F238E27FC236}">
                <a16:creationId xmlns:a16="http://schemas.microsoft.com/office/drawing/2014/main" id="{63E00BE2-E937-934B-B9AE-06F9D025780A}"/>
              </a:ext>
            </a:extLst>
          </p:cNvPr>
          <p:cNvSpPr txBox="1">
            <a:spLocks noChangeArrowheads="1"/>
          </p:cNvSpPr>
          <p:nvPr/>
        </p:nvSpPr>
        <p:spPr bwMode="auto">
          <a:xfrm>
            <a:off x="533400" y="685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Core promoter sequences. A given promoter can contain all, some, or none of these.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751CFDE1-9476-DC41-914E-C89686D17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8200"/>
            <a:ext cx="912653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CED1DF51-DB7E-3448-ADB2-0879EBC6D8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5160963"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a:extLst>
              <a:ext uri="{FF2B5EF4-FFF2-40B4-BE49-F238E27FC236}">
                <a16:creationId xmlns:a16="http://schemas.microsoft.com/office/drawing/2014/main" id="{D0D2B59C-10AC-3544-AF50-31C3E03EE39F}"/>
              </a:ext>
            </a:extLst>
          </p:cNvPr>
          <p:cNvSpPr>
            <a:spLocks noChangeArrowheads="1"/>
          </p:cNvSpPr>
          <p:nvPr/>
        </p:nvSpPr>
        <p:spPr bwMode="auto">
          <a:xfrm>
            <a:off x="228600" y="3581400"/>
            <a:ext cx="853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t>http://wwwmgs.bionet.nsc.ru/mgs/gnw/trrd/db_schema.shtml</a:t>
            </a:r>
          </a:p>
        </p:txBody>
      </p:sp>
      <p:pic>
        <p:nvPicPr>
          <p:cNvPr id="143363" name="Picture 3">
            <a:extLst>
              <a:ext uri="{FF2B5EF4-FFF2-40B4-BE49-F238E27FC236}">
                <a16:creationId xmlns:a16="http://schemas.microsoft.com/office/drawing/2014/main" id="{639737B0-6F48-2049-B88C-6AA8986D8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460750"/>
            <a:ext cx="4410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C1BF1C92-E314-C84B-AA96-7D4269B9B3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838200"/>
            <a:ext cx="102917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
            <a:extLst>
              <a:ext uri="{FF2B5EF4-FFF2-40B4-BE49-F238E27FC236}">
                <a16:creationId xmlns:a16="http://schemas.microsoft.com/office/drawing/2014/main" id="{BADE064B-2A2B-C44C-A7F9-B0102666D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06C6B114-BA48-014B-BDA6-47B76E70279B}"/>
              </a:ext>
            </a:extLst>
          </p:cNvPr>
          <p:cNvSpPr>
            <a:spLocks noChangeArrowheads="1"/>
          </p:cNvSpPr>
          <p:nvPr/>
        </p:nvSpPr>
        <p:spPr bwMode="auto">
          <a:xfrm>
            <a:off x="0" y="76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Cell 127: 941-954.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6_11">
            <a:extLst>
              <a:ext uri="{FF2B5EF4-FFF2-40B4-BE49-F238E27FC236}">
                <a16:creationId xmlns:a16="http://schemas.microsoft.com/office/drawing/2014/main" id="{5D7A4564-ECFD-A74F-9AAE-6451A93CA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3">
            <a:extLst>
              <a:ext uri="{FF2B5EF4-FFF2-40B4-BE49-F238E27FC236}">
                <a16:creationId xmlns:a16="http://schemas.microsoft.com/office/drawing/2014/main" id="{D9F1C19F-3D6B-134C-B4BD-24190136284E}"/>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6323" name="TextBox 6">
            <a:extLst>
              <a:ext uri="{FF2B5EF4-FFF2-40B4-BE49-F238E27FC236}">
                <a16:creationId xmlns:a16="http://schemas.microsoft.com/office/drawing/2014/main" id="{4434CB18-C3C7-B247-A633-66A99660FDFD}"/>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6324" name="Rectangle 5">
            <a:extLst>
              <a:ext uri="{FF2B5EF4-FFF2-40B4-BE49-F238E27FC236}">
                <a16:creationId xmlns:a16="http://schemas.microsoft.com/office/drawing/2014/main" id="{F2DD4C89-9ED1-2B43-B089-464B6A5E3EE2}"/>
              </a:ext>
            </a:extLst>
          </p:cNvPr>
          <p:cNvSpPr>
            <a:spLocks noChangeArrowheads="1"/>
          </p:cNvSpPr>
          <p:nvPr/>
        </p:nvSpPr>
        <p:spPr bwMode="auto">
          <a:xfrm>
            <a:off x="3048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Wingdings" pitchFamily="2" charset="2"/>
              <a:buChar char="u"/>
            </a:pPr>
            <a:r>
              <a:rPr lang="en-US" altLang="en-US"/>
              <a:t>  yellow and green [bacteria homolog: α:]</a:t>
            </a:r>
          </a:p>
          <a:p>
            <a:pPr lvl="1">
              <a:buFont typeface="Wingdings" pitchFamily="2" charset="2"/>
              <a:buChar char="u"/>
            </a:pPr>
            <a:r>
              <a:rPr lang="en-US" altLang="en-US"/>
              <a:t>  Rpb2 (cyan, forms clamp, wall) [bacteria homolog: β]</a:t>
            </a:r>
          </a:p>
          <a:p>
            <a:pPr lvl="1">
              <a:buFont typeface="Wingdings" pitchFamily="2" charset="2"/>
              <a:buChar char="u"/>
            </a:pPr>
            <a:r>
              <a:rPr lang="en-US" altLang="en-US"/>
              <a:t>  Rpb1 (</a:t>
            </a:r>
            <a:r>
              <a:rPr lang="en-US" altLang="ja-JP"/>
              <a:t>pink,</a:t>
            </a:r>
            <a:r>
              <a:rPr lang="en-US" altLang="en-US"/>
              <a:t> catalysis) [bacteria homolog: β’</a:t>
            </a:r>
            <a:r>
              <a:rPr lang="en-US" altLang="ja-JP"/>
              <a:t>]</a:t>
            </a:r>
          </a:p>
          <a:p>
            <a:pPr lvl="1">
              <a:buFont typeface="Wingdings" pitchFamily="2" charset="2"/>
              <a:buChar char="u"/>
            </a:pPr>
            <a:r>
              <a:rPr lang="en-US" altLang="en-US"/>
              <a:t>  gray [bacteria homolog: ω]</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6_11">
            <a:extLst>
              <a:ext uri="{FF2B5EF4-FFF2-40B4-BE49-F238E27FC236}">
                <a16:creationId xmlns:a16="http://schemas.microsoft.com/office/drawing/2014/main" id="{A58C3658-825B-8444-B9DE-E68FB329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A7AA12D3-A1BA-294C-958A-2A547E457C0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26-11</a:t>
            </a:r>
          </a:p>
        </p:txBody>
      </p:sp>
      <p:sp>
        <p:nvSpPr>
          <p:cNvPr id="58371" name="TextBox 3">
            <a:extLst>
              <a:ext uri="{FF2B5EF4-FFF2-40B4-BE49-F238E27FC236}">
                <a16:creationId xmlns:a16="http://schemas.microsoft.com/office/drawing/2014/main" id="{4C26E2B3-4E3A-5F4A-BEE8-F515C22A13C9}"/>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8372" name="TextBox 4">
            <a:extLst>
              <a:ext uri="{FF2B5EF4-FFF2-40B4-BE49-F238E27FC236}">
                <a16:creationId xmlns:a16="http://schemas.microsoft.com/office/drawing/2014/main" id="{DE74D479-4EE4-E14A-BECB-CF4DB6B4A954}"/>
              </a:ext>
            </a:extLst>
          </p:cNvPr>
          <p:cNvSpPr txBox="1">
            <a:spLocks noChangeArrowheads="1"/>
          </p:cNvSpPr>
          <p:nvPr/>
        </p:nvSpPr>
        <p:spPr bwMode="auto">
          <a:xfrm>
            <a:off x="304800" y="5257800"/>
            <a:ext cx="6851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Rpb1 (pink) C-terminal domain:  heptapeptide repeats</a:t>
            </a:r>
          </a:p>
          <a:p>
            <a:r>
              <a:rPr lang="en-US" altLang="en-US"/>
              <a:t>-(Pro-Thr-Ser-Pro-Ser-Try-Ser)</a:t>
            </a:r>
            <a:r>
              <a:rPr lang="en-US" altLang="en-US" baseline="-25000"/>
              <a:t>26(yeast)-52(mammel)</a:t>
            </a:r>
            <a:r>
              <a:rPr lang="en-US" altLang="en-US"/>
              <a:t>-</a:t>
            </a:r>
          </a:p>
        </p:txBody>
      </p:sp>
      <p:sp>
        <p:nvSpPr>
          <p:cNvPr id="58373" name="TextBox 5">
            <a:extLst>
              <a:ext uri="{FF2B5EF4-FFF2-40B4-BE49-F238E27FC236}">
                <a16:creationId xmlns:a16="http://schemas.microsoft.com/office/drawing/2014/main" id="{4598DFE8-A254-984E-811A-08DCDB7EA6D3}"/>
              </a:ext>
            </a:extLst>
          </p:cNvPr>
          <p:cNvSpPr txBox="1">
            <a:spLocks noChangeArrowheads="1"/>
          </p:cNvSpPr>
          <p:nvPr/>
        </p:nvSpPr>
        <p:spPr bwMode="auto">
          <a:xfrm>
            <a:off x="1219200" y="6027738"/>
            <a:ext cx="3663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unphosphorylated: initiation</a:t>
            </a:r>
          </a:p>
          <a:p>
            <a:r>
              <a:rPr lang="en-US" altLang="en-US"/>
              <a:t>phosphorylated: elongation</a:t>
            </a:r>
          </a:p>
        </p:txBody>
      </p:sp>
      <p:sp>
        <p:nvSpPr>
          <p:cNvPr id="58374" name="TextBox 6">
            <a:extLst>
              <a:ext uri="{FF2B5EF4-FFF2-40B4-BE49-F238E27FC236}">
                <a16:creationId xmlns:a16="http://schemas.microsoft.com/office/drawing/2014/main" id="{56E56657-AB63-1746-B12B-D696F0E07D6F}"/>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6_12a">
            <a:extLst>
              <a:ext uri="{FF2B5EF4-FFF2-40B4-BE49-F238E27FC236}">
                <a16:creationId xmlns:a16="http://schemas.microsoft.com/office/drawing/2014/main" id="{784B0B04-819A-8B48-9E5B-8E9021E9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fig_26_12b">
            <a:extLst>
              <a:ext uri="{FF2B5EF4-FFF2-40B4-BE49-F238E27FC236}">
                <a16:creationId xmlns:a16="http://schemas.microsoft.com/office/drawing/2014/main" id="{AFA320AF-1535-8648-8B32-82868395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4800"/>
            <a:ext cx="437673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5">
            <a:extLst>
              <a:ext uri="{FF2B5EF4-FFF2-40B4-BE49-F238E27FC236}">
                <a16:creationId xmlns:a16="http://schemas.microsoft.com/office/drawing/2014/main" id="{77C21C58-95A8-044F-8AA8-44E324F6EF8A}"/>
              </a:ext>
            </a:extLst>
          </p:cNvPr>
          <p:cNvSpPr txBox="1">
            <a:spLocks noChangeArrowheads="1"/>
          </p:cNvSpPr>
          <p:nvPr/>
        </p:nvSpPr>
        <p:spPr bwMode="auto">
          <a:xfrm>
            <a:off x="0" y="4114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Trapped </a:t>
            </a:r>
          </a:p>
          <a:p>
            <a:r>
              <a:rPr lang="en-US" altLang="en-US" sz="1800"/>
              <a:t>elongation (minus rU)</a:t>
            </a:r>
          </a:p>
        </p:txBody>
      </p:sp>
      <p:pic>
        <p:nvPicPr>
          <p:cNvPr id="60420" name="Picture 2" descr="fig_26_13">
            <a:extLst>
              <a:ext uri="{FF2B5EF4-FFF2-40B4-BE49-F238E27FC236}">
                <a16:creationId xmlns:a16="http://schemas.microsoft.com/office/drawing/2014/main" id="{3D2CB962-1263-7849-9045-7ADF217F1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02075"/>
            <a:ext cx="7086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8">
            <a:extLst>
              <a:ext uri="{FF2B5EF4-FFF2-40B4-BE49-F238E27FC236}">
                <a16:creationId xmlns:a16="http://schemas.microsoft.com/office/drawing/2014/main" id="{54692F42-816C-6649-8A36-06826C1F66DA}"/>
              </a:ext>
            </a:extLst>
          </p:cNvPr>
          <p:cNvSpPr txBox="1">
            <a:spLocks noChangeArrowheads="1"/>
          </p:cNvSpPr>
          <p:nvPr/>
        </p:nvSpPr>
        <p:spPr bwMode="auto">
          <a:xfrm>
            <a:off x="304800" y="5943600"/>
            <a:ext cx="127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RNAP II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7F2D2EF6-BFDD-474B-9FE7-2091BCDA4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2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a:extLst>
              <a:ext uri="{FF2B5EF4-FFF2-40B4-BE49-F238E27FC236}">
                <a16:creationId xmlns:a16="http://schemas.microsoft.com/office/drawing/2014/main" id="{19A4CAA2-618B-1640-950F-BC0CF987C418}"/>
              </a:ext>
            </a:extLst>
          </p:cNvPr>
          <p:cNvSpPr txBox="1">
            <a:spLocks noChangeArrowheads="1"/>
          </p:cNvSpPr>
          <p:nvPr/>
        </p:nvSpPr>
        <p:spPr bwMode="auto">
          <a:xfrm>
            <a:off x="6324600" y="381000"/>
            <a:ext cx="281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(A) DNA, RNA, trigger loop, and GTP in the A site. Electron density from x-ray diffraction.</a:t>
            </a:r>
          </a:p>
          <a:p>
            <a:endParaRPr lang="en-US" altLang="en-US" sz="1800"/>
          </a:p>
          <a:p>
            <a:r>
              <a:rPr lang="en-US" altLang="en-US" sz="1800"/>
              <a:t>(B) Multiple conformations of the trigger loop. Four Pol II transcribing complexes- GTP (A site, low Mg2+) in magenta, ATP (E site, low Mg2+, 1R9T) in red, UTP (E site, high Mg2+) in marine, and pol II-TFIIS (No nucleotide, high Mg2+, 1Y1V) in yellow are superimposed on Cα atoms in the bridge helix and trigger loop. </a:t>
            </a:r>
          </a:p>
          <a:p>
            <a:endParaRPr lang="en-US" altLang="en-US" sz="1800"/>
          </a:p>
          <a:p>
            <a:r>
              <a:rPr lang="en-US" altLang="en-US" sz="1800"/>
              <a:t>(C) Bridge helix movement in transcribing complex</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A1C2C5F9-87F4-1E4B-9930-71D33FDABE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181A67A7-FAB4-B94B-8445-6531FB4ED7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18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BF539853-65F8-474D-BE51-657275649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566566DC-855F-714E-BE09-013988685162}"/>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pic>
        <p:nvPicPr>
          <p:cNvPr id="66562" name="Picture 2" descr="tab_26_01">
            <a:extLst>
              <a:ext uri="{FF2B5EF4-FFF2-40B4-BE49-F238E27FC236}">
                <a16:creationId xmlns:a16="http://schemas.microsoft.com/office/drawing/2014/main" id="{C3B18F23-E17D-6E47-A1B2-38138B99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85312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26_15">
            <a:extLst>
              <a:ext uri="{FF2B5EF4-FFF2-40B4-BE49-F238E27FC236}">
                <a16:creationId xmlns:a16="http://schemas.microsoft.com/office/drawing/2014/main" id="{2A207AAC-5FBB-5942-9898-E7678F8A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5300"/>
            <a:ext cx="8531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 Box 3">
            <a:extLst>
              <a:ext uri="{FF2B5EF4-FFF2-40B4-BE49-F238E27FC236}">
                <a16:creationId xmlns:a16="http://schemas.microsoft.com/office/drawing/2014/main" id="{B11726C2-3EC0-B743-898F-CDF5824848B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26-15</a:t>
            </a:r>
          </a:p>
        </p:txBody>
      </p:sp>
      <p:sp>
        <p:nvSpPr>
          <p:cNvPr id="68611" name="TextBox 3">
            <a:extLst>
              <a:ext uri="{FF2B5EF4-FFF2-40B4-BE49-F238E27FC236}">
                <a16:creationId xmlns:a16="http://schemas.microsoft.com/office/drawing/2014/main" id="{4DDDD03A-0E05-9A43-9487-FC032C171CEE}"/>
              </a:ext>
            </a:extLst>
          </p:cNvPr>
          <p:cNvSpPr txBox="1">
            <a:spLocks noChangeArrowheads="1"/>
          </p:cNvSpPr>
          <p:nvPr/>
        </p:nvSpPr>
        <p:spPr bwMode="auto">
          <a:xfrm>
            <a:off x="838200" y="9144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TBP: (part of TFIID)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AC19D445-A637-7443-926A-803C42D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C832D724-F5EE-E24B-B619-9E7C09274CA3}"/>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26_17b">
            <a:extLst>
              <a:ext uri="{FF2B5EF4-FFF2-40B4-BE49-F238E27FC236}">
                <a16:creationId xmlns:a16="http://schemas.microsoft.com/office/drawing/2014/main" id="{BDEB432C-9E1D-3542-B82B-596ED70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3">
            <a:extLst>
              <a:ext uri="{FF2B5EF4-FFF2-40B4-BE49-F238E27FC236}">
                <a16:creationId xmlns:a16="http://schemas.microsoft.com/office/drawing/2014/main" id="{7CA50BEE-CC7C-AB48-A440-82C6C0873B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26-17b</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26_16">
            <a:extLst>
              <a:ext uri="{FF2B5EF4-FFF2-40B4-BE49-F238E27FC236}">
                <a16:creationId xmlns:a16="http://schemas.microsoft.com/office/drawing/2014/main" id="{474B66C7-ACE5-6B4C-805C-EBC942E5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1132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3">
            <a:extLst>
              <a:ext uri="{FF2B5EF4-FFF2-40B4-BE49-F238E27FC236}">
                <a16:creationId xmlns:a16="http://schemas.microsoft.com/office/drawing/2014/main" id="{004B62DF-FDBB-BE4A-BC00-343CB6E3A216}"/>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_26_17a">
            <a:extLst>
              <a:ext uri="{FF2B5EF4-FFF2-40B4-BE49-F238E27FC236}">
                <a16:creationId xmlns:a16="http://schemas.microsoft.com/office/drawing/2014/main" id="{7E8039B7-E6BF-1E4C-B665-4C5E853A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7500"/>
            <a:ext cx="848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04FF3AAA-A3FB-5145-9A89-6EBF78A9D0B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a:extLst>
              <a:ext uri="{FF2B5EF4-FFF2-40B4-BE49-F238E27FC236}">
                <a16:creationId xmlns:a16="http://schemas.microsoft.com/office/drawing/2014/main" id="{A61D5812-096F-824E-B4BC-D52D73C82E51}"/>
              </a:ext>
            </a:extLst>
          </p:cNvPr>
          <p:cNvSpPr txBox="1">
            <a:spLocks noChangeArrowheads="1"/>
          </p:cNvSpPr>
          <p:nvPr/>
        </p:nvSpPr>
        <p:spPr bwMode="auto">
          <a:xfrm>
            <a:off x="457200" y="1295400"/>
            <a:ext cx="830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Introns </a:t>
            </a:r>
          </a:p>
          <a:p>
            <a:r>
              <a:rPr lang="en-US" altLang="en-US" sz="2000">
                <a:latin typeface="Arial" panose="020B0604020202020204" pitchFamily="34" charset="0"/>
                <a:cs typeface="Arial" panose="020B0604020202020204" pitchFamily="34" charset="0"/>
              </a:rPr>
              <a:t>intragenic sequences that are not expressed in protein.</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Exons</a:t>
            </a:r>
          </a:p>
          <a:p>
            <a:r>
              <a:rPr lang="en-US" altLang="en-US" sz="2000">
                <a:latin typeface="Arial" panose="020B0604020202020204" pitchFamily="34" charset="0"/>
                <a:cs typeface="Arial" panose="020B0604020202020204" pitchFamily="34" charset="0"/>
              </a:rPr>
              <a:t>Sequences that are contained in mature mRNA and are expressed as proteins.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Intons are removed by RNA splicing, which follows transcription and precedes translation.</a:t>
            </a: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05B4D4-FA19-3645-9197-1C81E9286A35}"/>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FA2FE55F-B194-184D-A4BE-F66E99633C79}"/>
              </a:ext>
            </a:extLst>
          </p:cNvPr>
          <p:cNvSpPr txBox="1">
            <a:spLocks noChangeArrowheads="1"/>
          </p:cNvSpPr>
          <p:nvPr/>
        </p:nvSpPr>
        <p:spPr bwMode="auto">
          <a:xfrm>
            <a:off x="457200" y="1295400"/>
            <a:ext cx="8305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-----------pre-mRNA------------</a:t>
            </a:r>
          </a:p>
          <a:p>
            <a:r>
              <a:rPr lang="en-US" altLang="en-US" sz="2000">
                <a:latin typeface="Arial" panose="020B0604020202020204" pitchFamily="34" charset="0"/>
                <a:cs typeface="Arial" panose="020B0604020202020204" pitchFamily="34" charset="0"/>
              </a:rPr>
              <a:t>RNA splicing of pre-messenger RNA </a:t>
            </a:r>
            <a:r>
              <a:rPr lang="en-US" altLang="en-US" sz="2000" i="1">
                <a:latin typeface="Arial" panose="020B0604020202020204" pitchFamily="34" charset="0"/>
                <a:cs typeface="Arial" panose="020B0604020202020204" pitchFamily="34" charset="0"/>
              </a:rPr>
              <a:t>this text does not belong in the mature mRNA </a:t>
            </a:r>
            <a:r>
              <a:rPr lang="en-US" altLang="en-US" sz="2000">
                <a:latin typeface="Arial" panose="020B0604020202020204" pitchFamily="34" charset="0"/>
                <a:cs typeface="Arial" panose="020B0604020202020204" pitchFamily="34" charset="0"/>
              </a:rPr>
              <a:t>is the removal of introns and the ligation of exons.</a:t>
            </a:r>
          </a:p>
          <a:p>
            <a:r>
              <a:rPr lang="en-US" altLang="en-US" sz="2000">
                <a:latin typeface="Arial" panose="020B0604020202020204" pitchFamily="34" charset="0"/>
                <a:cs typeface="Arial" panose="020B0604020202020204" pitchFamily="34" charset="0"/>
              </a:rPr>
              <a:t>-----------splice =&gt; mature mRNA------------</a:t>
            </a:r>
          </a:p>
          <a:p>
            <a:r>
              <a:rPr lang="en-US" altLang="en-US" sz="2000">
                <a:latin typeface="Arial" panose="020B0604020202020204" pitchFamily="34" charset="0"/>
                <a:cs typeface="Arial" panose="020B0604020202020204" pitchFamily="34" charset="0"/>
              </a:rPr>
              <a:t>Exon: RNA splicing of pre-messenger RNA is the removal of introns and the ligation of exons.</a:t>
            </a:r>
          </a:p>
          <a:p>
            <a:r>
              <a:rPr lang="en-US" altLang="en-US" sz="2000">
                <a:latin typeface="Arial" panose="020B0604020202020204" pitchFamily="34" charset="0"/>
                <a:cs typeface="Arial" panose="020B0604020202020204" pitchFamily="34" charset="0"/>
              </a:rPr>
              <a:t>----------- + ------------</a:t>
            </a:r>
          </a:p>
          <a:p>
            <a:r>
              <a:rPr lang="en-US" altLang="en-US" sz="2000" i="1">
                <a:latin typeface="Arial" panose="020B0604020202020204" pitchFamily="34" charset="0"/>
                <a:cs typeface="Arial" panose="020B0604020202020204" pitchFamily="34" charset="0"/>
              </a:rPr>
              <a:t>Intron: this text does not belong in the mature mRNA</a:t>
            </a:r>
          </a:p>
          <a:p>
            <a:endParaRPr lang="en-US" altLang="en-US" sz="2000" i="1">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numbers and sizes of introns is variable.</a:t>
            </a:r>
          </a:p>
          <a:p>
            <a:r>
              <a:rPr lang="en-US" altLang="en-US" sz="2000">
                <a:latin typeface="Arial" panose="020B0604020202020204" pitchFamily="34" charset="0"/>
                <a:cs typeface="Arial" panose="020B0604020202020204" pitchFamily="34" charset="0"/>
              </a:rPr>
              <a:t>The average human gene is 30 kb, consisting of numerous splice sites. The human DHFR mRNA is 2000 nucleotides.</a:t>
            </a:r>
          </a:p>
          <a:p>
            <a:r>
              <a:rPr lang="en-US" altLang="en-US" sz="2000">
                <a:latin typeface="Arial" panose="020B0604020202020204" pitchFamily="34" charset="0"/>
                <a:cs typeface="Arial" panose="020B0604020202020204" pitchFamily="34" charset="0"/>
              </a:rPr>
              <a:t>The DHFR gene is 31,000 nucleotides (6 exons).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cDNA: mRNA (reverse transcriptase) =&gt; copy DNA (clean, no introns)</a:t>
            </a:r>
          </a:p>
          <a:p>
            <a:endParaRPr lang="en-US" altLang="en-US" sz="2000">
              <a:latin typeface="Arial" panose="020B0604020202020204" pitchFamily="34" charset="0"/>
              <a:cs typeface="Arial" panose="020B0604020202020204" pitchFamily="34" charset="0"/>
            </a:endParaRP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3EAC02A-1F04-0643-BC2A-FB0C042556AE}"/>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ox_26_02_01">
            <a:extLst>
              <a:ext uri="{FF2B5EF4-FFF2-40B4-BE49-F238E27FC236}">
                <a16:creationId xmlns:a16="http://schemas.microsoft.com/office/drawing/2014/main" id="{089CC32A-6FD1-E04E-A90D-1DD6A263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500"/>
            <a:ext cx="6253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FDF29856-CD62-E64E-A15E-3A40526B41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ox_26_02_02">
            <a:extLst>
              <a:ext uri="{FF2B5EF4-FFF2-40B4-BE49-F238E27FC236}">
                <a16:creationId xmlns:a16="http://schemas.microsoft.com/office/drawing/2014/main" id="{4F3F6CEE-28F6-7645-BD14-C23242C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17500"/>
            <a:ext cx="4327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A4CE0262-56BE-1E42-A5A2-73B154828D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3">
            <a:extLst>
              <a:ext uri="{FF2B5EF4-FFF2-40B4-BE49-F238E27FC236}">
                <a16:creationId xmlns:a16="http://schemas.microsoft.com/office/drawing/2014/main" id="{67CABAA8-643F-FA4B-9308-3DE151ABE5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3</a:t>
            </a:r>
          </a:p>
        </p:txBody>
      </p:sp>
      <p:pic>
        <p:nvPicPr>
          <p:cNvPr id="84994" name="Picture 4" descr="box_26_02_03">
            <a:extLst>
              <a:ext uri="{FF2B5EF4-FFF2-40B4-BE49-F238E27FC236}">
                <a16:creationId xmlns:a16="http://schemas.microsoft.com/office/drawing/2014/main" id="{CC40F06F-1AE3-8542-B9E9-1B2CB2F65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306388"/>
            <a:ext cx="260985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ox_26_02_04">
            <a:extLst>
              <a:ext uri="{FF2B5EF4-FFF2-40B4-BE49-F238E27FC236}">
                <a16:creationId xmlns:a16="http://schemas.microsoft.com/office/drawing/2014/main" id="{3F733813-4B61-FE4B-9031-3CF06F08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EEE1403-BC0A-4A4F-A7CD-69D7004BA49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6_01">
            <a:extLst>
              <a:ext uri="{FF2B5EF4-FFF2-40B4-BE49-F238E27FC236}">
                <a16:creationId xmlns:a16="http://schemas.microsoft.com/office/drawing/2014/main" id="{4A0728C7-B0B7-0C43-80CD-1C00B6DE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133600"/>
            <a:ext cx="5641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5">
            <a:extLst>
              <a:ext uri="{FF2B5EF4-FFF2-40B4-BE49-F238E27FC236}">
                <a16:creationId xmlns:a16="http://schemas.microsoft.com/office/drawing/2014/main" id="{A08191CA-9543-0D45-B19B-351C624CF75E}"/>
              </a:ext>
            </a:extLst>
          </p:cNvPr>
          <p:cNvSpPr txBox="1">
            <a:spLocks noChangeArrowheads="1"/>
          </p:cNvSpPr>
          <p:nvPr/>
        </p:nvSpPr>
        <p:spPr bwMode="auto">
          <a:xfrm>
            <a:off x="304800" y="2286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Rapid Transcription Reinitiation</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Facilitated recycling: Preinitiation intermediates on activated genes can persist.</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The retention of transcription proteins at an actively transcribed gene increases the frequency of subsequent transcription initiation</a:t>
            </a:r>
          </a:p>
        </p:txBody>
      </p:sp>
      <p:pic>
        <p:nvPicPr>
          <p:cNvPr id="18435" name="Picture 6">
            <a:extLst>
              <a:ext uri="{FF2B5EF4-FFF2-40B4-BE49-F238E27FC236}">
                <a16:creationId xmlns:a16="http://schemas.microsoft.com/office/drawing/2014/main" id="{ACF6455D-F85F-3D42-96FC-7A3AB62324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209800"/>
            <a:ext cx="3862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6_18">
            <a:extLst>
              <a:ext uri="{FF2B5EF4-FFF2-40B4-BE49-F238E27FC236}">
                <a16:creationId xmlns:a16="http://schemas.microsoft.com/office/drawing/2014/main" id="{B5E33701-5FA7-5447-9523-89162DF4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8300"/>
            <a:ext cx="8531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BD52D09A-D2C7-554F-8CED-F9D3824EC5F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6_19">
            <a:extLst>
              <a:ext uri="{FF2B5EF4-FFF2-40B4-BE49-F238E27FC236}">
                <a16:creationId xmlns:a16="http://schemas.microsoft.com/office/drawing/2014/main" id="{110AC482-8D60-D24B-9D2C-90A976047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17500"/>
            <a:ext cx="32908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21628027-C2D0-8040-8CED-E997C66E91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6_20">
            <a:extLst>
              <a:ext uri="{FF2B5EF4-FFF2-40B4-BE49-F238E27FC236}">
                <a16:creationId xmlns:a16="http://schemas.microsoft.com/office/drawing/2014/main" id="{1D915106-80BF-5C4B-BAD6-9597C459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466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E168F390-9A9A-1C44-802C-A84FBC6B71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6_21">
            <a:extLst>
              <a:ext uri="{FF2B5EF4-FFF2-40B4-BE49-F238E27FC236}">
                <a16:creationId xmlns:a16="http://schemas.microsoft.com/office/drawing/2014/main" id="{1086C3E0-824A-1B43-B687-99E09EA91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1900"/>
            <a:ext cx="85312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CA798843-42D4-2E45-AAC3-0A4E2F89FA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6_22">
            <a:extLst>
              <a:ext uri="{FF2B5EF4-FFF2-40B4-BE49-F238E27FC236}">
                <a16:creationId xmlns:a16="http://schemas.microsoft.com/office/drawing/2014/main" id="{5E15801B-EA11-A74D-A11D-BEF869083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3122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40AF914A-77BF-C34E-936F-C87B1A03090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6_23">
            <a:extLst>
              <a:ext uri="{FF2B5EF4-FFF2-40B4-BE49-F238E27FC236}">
                <a16:creationId xmlns:a16="http://schemas.microsoft.com/office/drawing/2014/main" id="{425F3230-C651-4A4B-86C4-4659A46B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17500"/>
            <a:ext cx="69103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91CCB57-1B67-854C-A62C-521E83D9B2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6_24">
            <a:extLst>
              <a:ext uri="{FF2B5EF4-FFF2-40B4-BE49-F238E27FC236}">
                <a16:creationId xmlns:a16="http://schemas.microsoft.com/office/drawing/2014/main" id="{9DF636D1-8CBD-4F45-A9E7-65949633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7500"/>
            <a:ext cx="5795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02E297A-00A7-1D4D-B1D8-A23CD012190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6_25">
            <a:extLst>
              <a:ext uri="{FF2B5EF4-FFF2-40B4-BE49-F238E27FC236}">
                <a16:creationId xmlns:a16="http://schemas.microsoft.com/office/drawing/2014/main" id="{D5C23610-8240-7E46-9BA3-ADB2873AB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8FF76A69-9151-9142-8970-8B404E1E90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6_25a">
            <a:extLst>
              <a:ext uri="{FF2B5EF4-FFF2-40B4-BE49-F238E27FC236}">
                <a16:creationId xmlns:a16="http://schemas.microsoft.com/office/drawing/2014/main" id="{6B67971C-CC94-2148-A39F-7AEAE73E3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17500"/>
            <a:ext cx="5686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863E052D-DD18-714E-80B8-92DB4A9845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6_25b">
            <a:extLst>
              <a:ext uri="{FF2B5EF4-FFF2-40B4-BE49-F238E27FC236}">
                <a16:creationId xmlns:a16="http://schemas.microsoft.com/office/drawing/2014/main" id="{0988F8F0-ECF6-034B-AF91-7952E219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63F6921A-D89F-C945-AAB3-798388D29BE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152400" y="152400"/>
            <a:ext cx="868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During transcription, an RNA complement (a transcript) of a DNA sequence is synthesized. If the DNA </a:t>
            </a:r>
            <a:r>
              <a:rPr lang="en-US" altLang="en-US" dirty="0" err="1">
                <a:latin typeface="Arial" panose="020B0604020202020204" pitchFamily="34" charset="0"/>
                <a:cs typeface="Arial" panose="020B0604020202020204" pitchFamily="34" charset="0"/>
              </a:rPr>
              <a:t>templete</a:t>
            </a:r>
            <a:r>
              <a:rPr lang="en-US" altLang="en-US" dirty="0">
                <a:latin typeface="Arial" panose="020B0604020202020204" pitchFamily="34" charset="0"/>
                <a:cs typeface="Arial" panose="020B0604020202020204" pitchFamily="34" charset="0"/>
              </a:rPr>
              <a:t> (</a:t>
            </a:r>
            <a:r>
              <a:rPr lang="en-US" altLang="en-US" dirty="0">
                <a:solidFill>
                  <a:srgbClr val="FF0000"/>
                </a:solidFill>
                <a:latin typeface="Arial" panose="020B0604020202020204" pitchFamily="34" charset="0"/>
                <a:cs typeface="Arial" panose="020B0604020202020204" pitchFamily="34" charset="0"/>
              </a:rPr>
              <a:t>antisense</a:t>
            </a:r>
            <a:r>
              <a:rPr lang="en-US" altLang="en-US" dirty="0">
                <a:latin typeface="Arial" panose="020B0604020202020204" pitchFamily="34" charset="0"/>
                <a:cs typeface="Arial" panose="020B0604020202020204" pitchFamily="34" charset="0"/>
              </a:rPr>
              <a:t>) sequence is '5 ...GGGCATT... 3', then the mRNA transcript (</a:t>
            </a:r>
            <a:r>
              <a:rPr lang="en-US" altLang="en-US" dirty="0">
                <a:solidFill>
                  <a:srgbClr val="FF0000"/>
                </a:solidFill>
                <a:latin typeface="Arial" panose="020B0604020202020204" pitchFamily="34" charset="0"/>
                <a:cs typeface="Arial" panose="020B0604020202020204" pitchFamily="34" charset="0"/>
              </a:rPr>
              <a:t>sense</a:t>
            </a:r>
            <a:r>
              <a:rPr lang="en-US" altLang="en-US" dirty="0">
                <a:latin typeface="Arial" panose="020B0604020202020204" pitchFamily="34" charset="0"/>
                <a:cs typeface="Arial" panose="020B0604020202020204" pitchFamily="34" charset="0"/>
              </a:rPr>
              <a:t>) has sequence 5' ...AAUGCCC... 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26_26">
            <a:extLst>
              <a:ext uri="{FF2B5EF4-FFF2-40B4-BE49-F238E27FC236}">
                <a16:creationId xmlns:a16="http://schemas.microsoft.com/office/drawing/2014/main" id="{BF436B04-67B6-3A4E-A850-4E0B8C2F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853122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7A66EA7A-876F-D441-B6DA-7EBA97BC86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6_27">
            <a:extLst>
              <a:ext uri="{FF2B5EF4-FFF2-40B4-BE49-F238E27FC236}">
                <a16:creationId xmlns:a16="http://schemas.microsoft.com/office/drawing/2014/main" id="{EC1D3E8C-B4B8-DA45-B0C8-FB24D0233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B6D037E5-136E-2046-9EE2-24107544FD1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6_28">
            <a:extLst>
              <a:ext uri="{FF2B5EF4-FFF2-40B4-BE49-F238E27FC236}">
                <a16:creationId xmlns:a16="http://schemas.microsoft.com/office/drawing/2014/main" id="{B55F2B43-B4A1-9C41-821A-3435D397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A38D23A0-FD65-CB48-99C8-8391D0B680E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un_26_p977a">
            <a:extLst>
              <a:ext uri="{FF2B5EF4-FFF2-40B4-BE49-F238E27FC236}">
                <a16:creationId xmlns:a16="http://schemas.microsoft.com/office/drawing/2014/main" id="{F86FB41A-29AB-D342-8023-4AC9E901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2400"/>
            <a:ext cx="85312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659675E0-891C-8548-8CF1-C1FF9D6FD2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figun_26_p977b">
            <a:extLst>
              <a:ext uri="{FF2B5EF4-FFF2-40B4-BE49-F238E27FC236}">
                <a16:creationId xmlns:a16="http://schemas.microsoft.com/office/drawing/2014/main" id="{EFE11144-3737-9B4A-83A0-2176F958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E43A665E-5447-9C49-A750-838D0C12740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6_29">
            <a:extLst>
              <a:ext uri="{FF2B5EF4-FFF2-40B4-BE49-F238E27FC236}">
                <a16:creationId xmlns:a16="http://schemas.microsoft.com/office/drawing/2014/main" id="{611814D5-02D8-7449-8E96-833532752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31A59CF8-6E30-D34B-AD9A-EDDE0EC5519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6_29_01">
            <a:extLst>
              <a:ext uri="{FF2B5EF4-FFF2-40B4-BE49-F238E27FC236}">
                <a16:creationId xmlns:a16="http://schemas.microsoft.com/office/drawing/2014/main" id="{8BEF648B-4548-5D43-B2B8-7D93D7F5F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7500"/>
            <a:ext cx="50403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4DCA9732-FE8A-7C47-8861-9911422048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6_29_02">
            <a:extLst>
              <a:ext uri="{FF2B5EF4-FFF2-40B4-BE49-F238E27FC236}">
                <a16:creationId xmlns:a16="http://schemas.microsoft.com/office/drawing/2014/main" id="{4F13FC36-873D-B64A-9336-51854CAD0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317500"/>
            <a:ext cx="4156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C71FB6B9-16B2-8C45-9473-96C89CA430C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6_29_03">
            <a:extLst>
              <a:ext uri="{FF2B5EF4-FFF2-40B4-BE49-F238E27FC236}">
                <a16:creationId xmlns:a16="http://schemas.microsoft.com/office/drawing/2014/main" id="{1C8ABC6E-E745-2440-A066-21034EDA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17500"/>
            <a:ext cx="4192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B50C19BB-31ED-4C49-B145-8E9899D81F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6_30">
            <a:extLst>
              <a:ext uri="{FF2B5EF4-FFF2-40B4-BE49-F238E27FC236}">
                <a16:creationId xmlns:a16="http://schemas.microsoft.com/office/drawing/2014/main" id="{3E2F8B48-28BA-B34E-877D-F4D6C6A54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400"/>
            <a:ext cx="853122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AEBBEA93-2DAB-874E-97B0-ECA62381F1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D772F3D7-2077-4E4D-BC2D-358E22250FC5}"/>
              </a:ext>
            </a:extLst>
          </p:cNvPr>
          <p:cNvSpPr txBox="1">
            <a:spLocks noChangeArrowheads="1"/>
          </p:cNvSpPr>
          <p:nvPr/>
        </p:nvSpPr>
        <p:spPr bwMode="auto">
          <a:xfrm>
            <a:off x="533400" y="304800"/>
            <a:ext cx="8458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600"/>
          </a:p>
          <a:p>
            <a:r>
              <a:rPr lang="en-US" altLang="en-US" sz="1600"/>
              <a:t>All RNA is made by transcription. There are many types of RNAs.</a:t>
            </a:r>
          </a:p>
          <a:p>
            <a:endParaRPr lang="en-US" altLang="en-US" sz="1600"/>
          </a:p>
          <a:p>
            <a:pPr>
              <a:buFontTx/>
              <a:buAutoNum type="arabicParenR"/>
            </a:pPr>
            <a:r>
              <a:rPr lang="en-US" altLang="en-US" sz="1600" b="1"/>
              <a:t>Messenger RNAs</a:t>
            </a:r>
            <a:r>
              <a:rPr lang="en-US" altLang="en-US" sz="1600"/>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r>
              <a:rPr lang="en-US" altLang="en-US" sz="1600" b="1">
                <a:solidFill>
                  <a:srgbClr val="D9D9D9"/>
                </a:solidFill>
              </a:rPr>
              <a:t>Ribosomal RNAs </a:t>
            </a:r>
            <a:r>
              <a:rPr lang="en-US" altLang="en-US" sz="1600">
                <a:solidFill>
                  <a:srgbClr val="D9D9D9"/>
                </a:solidFill>
              </a:rPr>
              <a:t>(rRNA) are structural and catalytic components of the ribosome, the large RNA-protein assembly where protein is synthesized in all living systems. In the ribosome, amino acids are transfered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r>
              <a:rPr lang="en-US" altLang="en-US" sz="1600" b="1">
                <a:solidFill>
                  <a:srgbClr val="D9D9D9"/>
                </a:solidFill>
              </a:rPr>
              <a:t>Transfer RNAs </a:t>
            </a:r>
            <a:r>
              <a:rPr lang="en-US" altLang="en-US" sz="1600">
                <a:solidFill>
                  <a:srgbClr val="D9D9D9"/>
                </a:solidFill>
              </a:rPr>
              <a:t>(tRNA) are RNAs that become covalently linked to amino acids (activating the amino acids). tRNAs contain anti-codons that interact with condons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r>
              <a:rPr lang="en-US" altLang="en-US" sz="1600" b="1">
                <a:solidFill>
                  <a:srgbClr val="D9D9D9"/>
                </a:solidFill>
              </a:rPr>
              <a:t>MicroRNAs</a:t>
            </a:r>
            <a:r>
              <a:rPr lang="en-US" altLang="en-US" sz="1600">
                <a:solidFill>
                  <a:srgbClr val="D9D9D9"/>
                </a:solidFill>
              </a:rPr>
              <a:t> (miRNAs) are around 22 nucleotides in length and are found only in eukaryotic  cells (but not fungi, algae, etc). miRNAs bind to complementary sequences on target mRNAs, usually resulting in down regulation and silencing of gene expression (mRNA degradation &amp; sequestering and translational suppression)</a:t>
            </a:r>
          </a:p>
          <a:p>
            <a:endParaRPr lang="en-US" altLang="en-US" sz="1600">
              <a:solidFill>
                <a:srgbClr val="D9D9D9"/>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6_30a">
            <a:extLst>
              <a:ext uri="{FF2B5EF4-FFF2-40B4-BE49-F238E27FC236}">
                <a16:creationId xmlns:a16="http://schemas.microsoft.com/office/drawing/2014/main" id="{AC87172D-D8AA-164A-BCAF-3106AD7E0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317500"/>
            <a:ext cx="58197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B97F775F-9418-5444-9BC9-115AC2021B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6_30b">
            <a:extLst>
              <a:ext uri="{FF2B5EF4-FFF2-40B4-BE49-F238E27FC236}">
                <a16:creationId xmlns:a16="http://schemas.microsoft.com/office/drawing/2014/main" id="{6A4AC44D-67B3-6B4C-B71C-3759CA060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317500"/>
            <a:ext cx="467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CD7CF800-646C-7546-B6CC-5FB275845A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26-30b</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6_31">
            <a:extLst>
              <a:ext uri="{FF2B5EF4-FFF2-40B4-BE49-F238E27FC236}">
                <a16:creationId xmlns:a16="http://schemas.microsoft.com/office/drawing/2014/main" id="{34BDDEA1-D966-EC4E-BBFC-CDD1121F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7500"/>
            <a:ext cx="5349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2BBFE124-CE73-E94C-ADE8-E690471AB2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6_32a">
            <a:extLst>
              <a:ext uri="{FF2B5EF4-FFF2-40B4-BE49-F238E27FC236}">
                <a16:creationId xmlns:a16="http://schemas.microsoft.com/office/drawing/2014/main" id="{C6FEAFD0-F29B-6247-B52F-EE800BCB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317500"/>
            <a:ext cx="47164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AF44B126-854C-074F-9E9F-1A47C99809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_26_32b">
            <a:extLst>
              <a:ext uri="{FF2B5EF4-FFF2-40B4-BE49-F238E27FC236}">
                <a16:creationId xmlns:a16="http://schemas.microsoft.com/office/drawing/2014/main" id="{E922CD6E-FB01-0F40-9B96-7548C27C2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317500"/>
            <a:ext cx="3784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63D6F067-418A-BA4F-869F-8E45AB33569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26-32b</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26_33">
            <a:extLst>
              <a:ext uri="{FF2B5EF4-FFF2-40B4-BE49-F238E27FC236}">
                <a16:creationId xmlns:a16="http://schemas.microsoft.com/office/drawing/2014/main" id="{84845B55-C5AA-3840-89C1-FE00152E5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0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99534C94-1278-0945-92C5-8C10C9CF40A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a:extLst>
              <a:ext uri="{FF2B5EF4-FFF2-40B4-BE49-F238E27FC236}">
                <a16:creationId xmlns:a16="http://schemas.microsoft.com/office/drawing/2014/main" id="{9DF47740-6751-C146-BEB5-F290636EE3C4}"/>
              </a:ext>
            </a:extLst>
          </p:cNvPr>
          <p:cNvSpPr txBox="1">
            <a:spLocks noChangeArrowheads="1"/>
          </p:cNvSpPr>
          <p:nvPr/>
        </p:nvSpPr>
        <p:spPr bwMode="auto">
          <a:xfrm>
            <a:off x="533400" y="304800"/>
            <a:ext cx="84582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600" dirty="0"/>
          </a:p>
          <a:p>
            <a:r>
              <a:rPr lang="en-US" altLang="en-US" sz="1600" dirty="0"/>
              <a:t>All RNA is made by transcription. There are many types of RNA produced by transcription.</a:t>
            </a:r>
          </a:p>
          <a:p>
            <a:endParaRPr lang="en-US" altLang="en-US" sz="1600" dirty="0"/>
          </a:p>
          <a:p>
            <a:pPr>
              <a:buFontTx/>
              <a:buAutoNum type="arabicParenR"/>
            </a:pPr>
            <a:r>
              <a:rPr lang="en-US" altLang="en-US" sz="1600" b="1" dirty="0"/>
              <a:t>Messenger RNAs</a:t>
            </a:r>
            <a:r>
              <a:rPr lang="en-US" altLang="en-US" sz="1600" dirty="0"/>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r>
              <a:rPr lang="en-US" altLang="en-US" sz="1600" b="1" dirty="0"/>
              <a:t> Ribosomal RNAs </a:t>
            </a:r>
            <a:r>
              <a:rPr lang="en-US" altLang="en-US" sz="1600" dirty="0"/>
              <a:t>(rRNA) are structural and catalytic components of the ribosome, the large RNA-protein assembly where protein is synthesized in all living systems. In the ribosome, amino acids are transferred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r>
              <a:rPr lang="en-US" altLang="en-US" sz="1600" b="1" dirty="0">
                <a:solidFill>
                  <a:srgbClr val="D9D9D9"/>
                </a:solidFill>
              </a:rPr>
              <a:t>Transfer RNAs </a:t>
            </a:r>
            <a:r>
              <a:rPr lang="en-US" altLang="en-US" sz="1600" dirty="0">
                <a:solidFill>
                  <a:srgbClr val="D9D9D9"/>
                </a:solidFill>
              </a:rPr>
              <a:t>(tRNA) are RNAs that become covalently linked to amino acids (activating the amino acids). tRNAs contain anti-codons that interact with </a:t>
            </a:r>
            <a:r>
              <a:rPr lang="en-US" altLang="en-US" sz="1600" dirty="0" err="1">
                <a:solidFill>
                  <a:srgbClr val="D9D9D9"/>
                </a:solidFill>
              </a:rPr>
              <a:t>condons</a:t>
            </a:r>
            <a:r>
              <a:rPr lang="en-US" altLang="en-US" sz="1600" dirty="0">
                <a:solidFill>
                  <a:srgbClr val="D9D9D9"/>
                </a:solidFill>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r>
              <a:rPr lang="en-US" altLang="en-US" sz="1600" b="1" dirty="0">
                <a:solidFill>
                  <a:srgbClr val="D9D9D9"/>
                </a:solidFill>
              </a:rPr>
              <a:t>MicroRNAs</a:t>
            </a:r>
            <a:r>
              <a:rPr lang="en-US" altLang="en-US" sz="1600" dirty="0">
                <a:solidFill>
                  <a:srgbClr val="D9D9D9"/>
                </a:solidFill>
              </a:rPr>
              <a:t> (miRNAs) are around 22 nucleotides in length and are found only in eukaryotic  cells (but not fungi, algae, </a:t>
            </a:r>
            <a:r>
              <a:rPr lang="en-US" altLang="en-US" sz="1600" dirty="0" err="1">
                <a:solidFill>
                  <a:srgbClr val="D9D9D9"/>
                </a:solidFill>
              </a:rPr>
              <a:t>etc</a:t>
            </a:r>
            <a:r>
              <a:rPr lang="en-US" altLang="en-US" sz="1600" dirty="0">
                <a:solidFill>
                  <a:srgbClr val="D9D9D9"/>
                </a:solidFill>
              </a:rPr>
              <a:t>). miRNAs bind to complementary sequences on target mRNAs, usually resulting in down regulation and silencing of gene expression (mRNA degradation &amp; sequestering and translational suppression)</a:t>
            </a:r>
          </a:p>
          <a:p>
            <a:endParaRPr lang="en-US" altLang="en-US" sz="1600" dirty="0">
              <a:solidFill>
                <a:srgbClr val="D9D9D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a:extLst>
              <a:ext uri="{FF2B5EF4-FFF2-40B4-BE49-F238E27FC236}">
                <a16:creationId xmlns:a16="http://schemas.microsoft.com/office/drawing/2014/main" id="{34521F39-DC7D-FE4A-A1FF-A20324103415}"/>
              </a:ext>
            </a:extLst>
          </p:cNvPr>
          <p:cNvSpPr txBox="1">
            <a:spLocks noChangeArrowheads="1"/>
          </p:cNvSpPr>
          <p:nvPr/>
        </p:nvSpPr>
        <p:spPr bwMode="auto">
          <a:xfrm>
            <a:off x="533400" y="304800"/>
            <a:ext cx="8458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600" dirty="0"/>
          </a:p>
          <a:p>
            <a:r>
              <a:rPr lang="en-US" altLang="en-US" sz="1600" dirty="0"/>
              <a:t>All RNA is made by transcription. There are many types of RNA produced by transcription.</a:t>
            </a:r>
          </a:p>
          <a:p>
            <a:endParaRPr lang="en-US" altLang="en-US" sz="1600" dirty="0"/>
          </a:p>
          <a:p>
            <a:pPr>
              <a:buFontTx/>
              <a:buAutoNum type="arabicParenR"/>
            </a:pPr>
            <a:r>
              <a:rPr lang="en-US" altLang="en-US" sz="1600" b="1" dirty="0"/>
              <a:t>Messenger RNAs</a:t>
            </a:r>
            <a:r>
              <a:rPr lang="en-US" altLang="en-US" sz="1600" dirty="0"/>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r>
              <a:rPr lang="en-US" altLang="en-US" sz="1600" b="1" dirty="0"/>
              <a:t>Ribosomal RNAs </a:t>
            </a:r>
            <a:r>
              <a:rPr lang="en-US" altLang="en-US" sz="1600" dirty="0"/>
              <a:t>(rRNA) are structural and catalytic components of the ribosome, the large RNA-protein assembly where protein is synthesized in all living systems. In the ribosome, amino acids are </a:t>
            </a:r>
            <a:r>
              <a:rPr lang="en-US" altLang="en-US" sz="1600" dirty="0" err="1"/>
              <a:t>transfered</a:t>
            </a:r>
            <a:r>
              <a:rPr lang="en-US" altLang="en-US" sz="1600" dirty="0"/>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r>
              <a:rPr lang="en-US" altLang="en-US" sz="1600" b="1" dirty="0"/>
              <a:t>Transfer RNAs </a:t>
            </a:r>
            <a:r>
              <a:rPr lang="en-US" altLang="en-US" sz="1600" dirty="0"/>
              <a:t>(tRNA) are RNAs (~80 </a:t>
            </a:r>
            <a:r>
              <a:rPr lang="en-US" altLang="en-US" sz="1600" dirty="0" err="1"/>
              <a:t>nts</a:t>
            </a:r>
            <a:r>
              <a:rPr lang="en-US" altLang="en-US" sz="1600" dirty="0"/>
              <a:t>) that become covalently linked to amino acids (activating the amino acids). tRNAs contain anti-codons that interact with </a:t>
            </a:r>
            <a:r>
              <a:rPr lang="en-US" altLang="en-US" sz="1600" dirty="0" err="1"/>
              <a:t>condons</a:t>
            </a:r>
            <a:r>
              <a:rPr lang="en-US" altLang="en-US" sz="1600" dirty="0"/>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r>
              <a:rPr lang="en-US" altLang="en-US" sz="1600" b="1" dirty="0">
                <a:solidFill>
                  <a:srgbClr val="D9D9D9"/>
                </a:solidFill>
              </a:rPr>
              <a:t>MicroRNAs</a:t>
            </a:r>
            <a:r>
              <a:rPr lang="en-US" altLang="en-US" sz="1600" dirty="0">
                <a:solidFill>
                  <a:srgbClr val="D9D9D9"/>
                </a:solidFill>
              </a:rPr>
              <a:t> (miRNAs) are around 22 nucleotides in length and are found only in eukaryotic  cells (but not fungi, algae, </a:t>
            </a:r>
            <a:r>
              <a:rPr lang="en-US" altLang="en-US" sz="1600" dirty="0" err="1">
                <a:solidFill>
                  <a:srgbClr val="D9D9D9"/>
                </a:solidFill>
              </a:rPr>
              <a:t>etc</a:t>
            </a:r>
            <a:r>
              <a:rPr lang="en-US" altLang="en-US" sz="1600" dirty="0">
                <a:solidFill>
                  <a:srgbClr val="D9D9D9"/>
                </a:solidFill>
              </a:rPr>
              <a:t>). miRNAs bind to complementary sequences on target mRNAs, usually resulting in down regulation and silencing of gene expression (mRNA degradation &amp; sequestering and translational suppression)</a:t>
            </a:r>
          </a:p>
          <a:p>
            <a:endParaRPr lang="en-US" altLang="en-US" sz="1600" dirty="0">
              <a:solidFill>
                <a:srgbClr val="D9D9D9"/>
              </a:solidFil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13092</TotalTime>
  <Words>3984</Words>
  <Application>Microsoft Macintosh PowerPoint</Application>
  <PresentationFormat>On-screen Show (4:3)</PresentationFormat>
  <Paragraphs>277</Paragraphs>
  <Slides>75</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Courier New</vt:lpstr>
      <vt:lpstr>Symbol</vt:lpstr>
      <vt:lpstr>Times</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Justin's Dad</cp:lastModifiedBy>
  <cp:revision>190</cp:revision>
  <dcterms:created xsi:type="dcterms:W3CDTF">2011-04-26T11:10:25Z</dcterms:created>
  <dcterms:modified xsi:type="dcterms:W3CDTF">2021-12-01T14:15:46Z</dcterms:modified>
  <cp:category/>
</cp:coreProperties>
</file>