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59" r:id="rId3"/>
    <p:sldId id="261" r:id="rId4"/>
    <p:sldId id="256" r:id="rId5"/>
    <p:sldId id="262" r:id="rId6"/>
    <p:sldId id="285" r:id="rId7"/>
    <p:sldId id="288" r:id="rId8"/>
    <p:sldId id="289" r:id="rId9"/>
    <p:sldId id="299" r:id="rId10"/>
    <p:sldId id="300" r:id="rId11"/>
    <p:sldId id="284" r:id="rId12"/>
    <p:sldId id="287" r:id="rId13"/>
    <p:sldId id="290" r:id="rId14"/>
    <p:sldId id="293" r:id="rId15"/>
    <p:sldId id="294" r:id="rId16"/>
    <p:sldId id="292" r:id="rId17"/>
    <p:sldId id="291" r:id="rId18"/>
    <p:sldId id="282" r:id="rId19"/>
    <p:sldId id="295" r:id="rId20"/>
    <p:sldId id="296" r:id="rId21"/>
    <p:sldId id="304" r:id="rId22"/>
    <p:sldId id="271" r:id="rId23"/>
    <p:sldId id="303" r:id="rId24"/>
    <p:sldId id="258" r:id="rId25"/>
    <p:sldId id="263" r:id="rId26"/>
    <p:sldId id="302" r:id="rId27"/>
    <p:sldId id="301" r:id="rId28"/>
    <p:sldId id="264" r:id="rId29"/>
    <p:sldId id="268" r:id="rId30"/>
    <p:sldId id="283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3"/>
    <p:restoredTop sz="96405"/>
  </p:normalViewPr>
  <p:slideViewPr>
    <p:cSldViewPr snapToGrid="0" snapToObjects="1">
      <p:cViewPr varScale="1">
        <p:scale>
          <a:sx n="99" d="100"/>
          <a:sy n="99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203-187F-ED45-AD31-BD1EA94E2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8A319-9FA0-1249-B8AF-0E07AA7FE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82909-A29B-AA47-A535-08358D14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DFB22-11B0-DC49-B02F-95C7641F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51690-4D04-774B-93A1-6683A673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8B29-2B22-0B48-8641-CF477444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A4A82-A9E3-F14A-BF98-4C84C1175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0CBC6-9746-D849-9B86-0C69308C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2FC8-963D-284E-B8FF-6869524C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A275-8EAB-B14F-B5CD-2DDFC690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ED07E-ECA1-6C41-A280-2F7ABC198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816BC-574C-A646-B6A0-76047034F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87D35-DA46-AC49-85B9-DCA9D810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C034C-4E68-3A41-A2FE-8AA6B539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D4F3-7C08-2849-92B0-41889B6F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8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57BE-5EBA-9443-A1DB-DEA079C0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EE1AD-26C8-794B-821B-927DBB4BC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8CD83-0361-2544-9684-193B6A4F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3E09-410A-7B42-89A5-D2262CD0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36F3F-A7A4-464C-B4C6-3E5A7ABE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960F-D08F-B54E-826B-BBB58CB5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A8BF-5BA8-CC49-8CF6-79F4C24B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CC28-6A58-E84A-AEEA-A1C04869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45732-4864-2F46-863E-627CDBE3C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8A86-9C23-FC41-B2C3-8852352E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2FB6-2286-BB43-84FD-CC1BC5CA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E62A1-E951-4F44-B0F6-89252941C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F314D-7115-614F-99A1-CC9CE075F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9747B-331C-224B-9C83-E55EEE27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4551B-A624-6749-81C1-E3E2E77D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4836C-5D26-DF43-AEC3-6B16654E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1A32-D606-9B49-847B-905A335A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8F781-25F5-A84B-805B-1F75B78C9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BA0AE-B552-9B46-9C52-D3ADC3F20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F3767-1E7D-D340-9B96-010D0E4C0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D1C5D-3513-0C4F-9F12-3BA550021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CD22F-0D34-7549-9ADB-FE0001D1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043F2B-DD89-D542-8FE3-132F2D54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75DB6-2E00-0047-BCEF-F3E6CC05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1A3B-CFCB-1B46-9C4E-DDA4AA49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A1CFA-0734-104A-BBFD-587FDF76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68E6F-3521-9A44-944E-DBE34E1F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F5FDA-61AE-BF43-AFC7-F101C050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572DD-8599-7940-A29C-814036A1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9A869-D8D0-364D-A8B7-7CDB1F45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67495-EF8D-1346-BF43-C012CB0D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8548-FC37-C54E-AB8C-9CBD827B6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15C6-3927-6843-A654-1F70CDF8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B8D-BBEB-8444-AD44-7420F3F39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99D99-B53F-3842-8D40-000DCEC4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D10A-E460-4041-8B3D-CC1649C7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A0519-4920-6E4F-A2FF-8F0F5DFE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3571-02AE-F240-9825-9A735170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7D818-A747-6B49-A90C-0D4E7B2FB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7E475-6CDC-214C-942D-6B5005FA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AEE1B-BB9B-564F-8186-C0451905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5C17B-EF12-A342-8D57-E91E7D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AAD7-32C6-C349-A237-421AC2FE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B6BFA-38A7-8048-A3E1-E75243EF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3BE4E-ED14-5749-8D88-537A31273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BF69C-A106-4A45-BFAD-4B322C76B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ACF6-F81B-844D-96AE-68A7B55E5AF9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D8D9-4800-7A45-9D05-867B73091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D26A0-0C32-6742-BF81-E232D837C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1849C-887C-A94D-B0F2-584533EE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A9473-92A2-1A40-BBD8-ABA82B25FC3A}"/>
              </a:ext>
            </a:extLst>
          </p:cNvPr>
          <p:cNvSpPr txBox="1"/>
          <p:nvPr/>
        </p:nvSpPr>
        <p:spPr>
          <a:xfrm>
            <a:off x="2717442" y="914400"/>
            <a:ext cx="584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Section I. What is the RNA World?</a:t>
            </a:r>
          </a:p>
        </p:txBody>
      </p:sp>
    </p:spTree>
    <p:extLst>
      <p:ext uri="{BB962C8B-B14F-4D97-AF65-F5344CB8AC3E}">
        <p14:creationId xmlns:p14="http://schemas.microsoft.com/office/powerpoint/2010/main" val="137485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B19A7-2EAA-9544-9850-8DEBD6A7A217}"/>
              </a:ext>
            </a:extLst>
          </p:cNvPr>
          <p:cNvSpPr/>
          <p:nvPr/>
        </p:nvSpPr>
        <p:spPr>
          <a:xfrm>
            <a:off x="626772" y="468421"/>
            <a:ext cx="103202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Leslie Orgel</a:t>
            </a:r>
          </a:p>
          <a:p>
            <a:endParaRPr lang="en-US" sz="2400" dirty="0"/>
          </a:p>
          <a:p>
            <a:r>
              <a:rPr lang="en-US" sz="2400" dirty="0"/>
              <a:t>If RNA was not the first genetic material, biochemistry might provide no clues to the origins of life….</a:t>
            </a:r>
          </a:p>
          <a:p>
            <a:endParaRPr lang="en-US" sz="2400" dirty="0"/>
          </a:p>
          <a:p>
            <a:r>
              <a:rPr lang="en-US" sz="2400" dirty="0"/>
              <a:t>However, if there were two or more worlds before the RNA world, the original chemistry might have left no trace in contemporary biochemistry. … This gloomy prospect has not prevented discussion of alternative genetic systems. 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The only potentially informational systems, other than nucleic acids, that have been discovered are closely related to nucleic acids. </a:t>
            </a:r>
          </a:p>
        </p:txBody>
      </p:sp>
    </p:spTree>
    <p:extLst>
      <p:ext uri="{BB962C8B-B14F-4D97-AF65-F5344CB8AC3E}">
        <p14:creationId xmlns:p14="http://schemas.microsoft.com/office/powerpoint/2010/main" val="306515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D346A8-5A73-114A-A29B-F1F3A502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5" y="0"/>
            <a:ext cx="5991985" cy="3587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06F5-9DE0-AB49-A2A1-7EFF1A70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02" y="3425088"/>
            <a:ext cx="6306021" cy="3432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5A7268-62FA-2A4D-AC02-A52EB26F560E}"/>
              </a:ext>
            </a:extLst>
          </p:cNvPr>
          <p:cNvSpPr txBox="1"/>
          <p:nvPr/>
        </p:nvSpPr>
        <p:spPr>
          <a:xfrm>
            <a:off x="5911402" y="658223"/>
            <a:ext cx="6176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RNA is enzymatic and informational:</a:t>
            </a:r>
          </a:p>
          <a:p>
            <a:pPr algn="ctr"/>
            <a:r>
              <a:rPr lang="en-US" sz="2800" dirty="0"/>
              <a:t>enzymes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23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5F216B-EBE1-7B44-82A8-6ED1E7B9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74" y="3175707"/>
            <a:ext cx="5776264" cy="2959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9F8D15-C43C-934A-B65A-98DDE5AC5AA4}"/>
              </a:ext>
            </a:extLst>
          </p:cNvPr>
          <p:cNvSpPr txBox="1"/>
          <p:nvPr/>
        </p:nvSpPr>
        <p:spPr>
          <a:xfrm>
            <a:off x="5911402" y="658223"/>
            <a:ext cx="6176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RNA is enzymatic and informational:</a:t>
            </a:r>
          </a:p>
          <a:p>
            <a:pPr algn="ctr"/>
            <a:r>
              <a:rPr lang="en-US" sz="2800" dirty="0"/>
              <a:t>information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1853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0227FB-4C0E-604D-A949-66C8CC3FF1C2}"/>
              </a:ext>
            </a:extLst>
          </p:cNvPr>
          <p:cNvSpPr txBox="1"/>
          <p:nvPr/>
        </p:nvSpPr>
        <p:spPr>
          <a:xfrm>
            <a:off x="4963196" y="521732"/>
            <a:ext cx="6993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RNA sequences can be selected in vitro:</a:t>
            </a:r>
          </a:p>
          <a:p>
            <a:endParaRPr lang="en-US" sz="2800" dirty="0"/>
          </a:p>
          <a:p>
            <a:r>
              <a:rPr lang="en-US" sz="2800" dirty="0"/>
              <a:t>to produce a variety of enzymatic activities and binding functions.</a:t>
            </a:r>
          </a:p>
          <a:p>
            <a:endParaRPr lang="en-US" sz="2800" dirty="0"/>
          </a:p>
          <a:p>
            <a:r>
              <a:rPr lang="en-US" sz="2800" dirty="0"/>
              <a:t>(including a lame, semi-functional RNA polymerase)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F2CA3-3138-3B46-9114-BC910DF3F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06" y="4917443"/>
            <a:ext cx="7215924" cy="1620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3E074-652F-ED44-8D6E-C3F2C9293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0" y="449241"/>
            <a:ext cx="4494726" cy="476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A0A48D-C672-4E41-B303-E4FBC0E10C3F}"/>
              </a:ext>
            </a:extLst>
          </p:cNvPr>
          <p:cNvSpPr txBox="1"/>
          <p:nvPr/>
        </p:nvSpPr>
        <p:spPr>
          <a:xfrm>
            <a:off x="5520744" y="539067"/>
            <a:ext cx="667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Metabolites indicate the importance of RNA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6648F-976E-2E4B-A938-4F7E24A50B39}"/>
              </a:ext>
            </a:extLst>
          </p:cNvPr>
          <p:cNvSpPr/>
          <p:nvPr/>
        </p:nvSpPr>
        <p:spPr>
          <a:xfrm>
            <a:off x="377066" y="1493174"/>
            <a:ext cx="4774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incorporation of nucleotides into universal metabolic cofactors suggests that extant metabolism originated in a system where RNA especially significant</a:t>
            </a:r>
          </a:p>
        </p:txBody>
      </p:sp>
      <p:pic>
        <p:nvPicPr>
          <p:cNvPr id="1026" name="Picture 2" descr="FIG. 1. ">
            <a:extLst>
              <a:ext uri="{FF2B5EF4-FFF2-40B4-BE49-F238E27FC236}">
                <a16:creationId xmlns:a16="http://schemas.microsoft.com/office/drawing/2014/main" id="{DC075B10-E4E5-0C4E-88A1-513928C3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09" y="2693503"/>
            <a:ext cx="6350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FA09A2-4808-7E49-A0B3-AB7E7077E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6" y="5104824"/>
            <a:ext cx="5035639" cy="11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1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3DF59B-9006-CE4D-B970-9158903ECCF5}"/>
              </a:ext>
            </a:extLst>
          </p:cNvPr>
          <p:cNvSpPr txBox="1"/>
          <p:nvPr/>
        </p:nvSpPr>
        <p:spPr>
          <a:xfrm>
            <a:off x="5520744" y="539067"/>
            <a:ext cx="667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ribosome is a ribozyme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36B5B-C201-BD4C-B844-AB869BF5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1" y="783328"/>
            <a:ext cx="5678583" cy="5678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5D555-94B7-5B42-B8D1-BB297B77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17" y="800677"/>
            <a:ext cx="5678583" cy="56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38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A0A48D-C672-4E41-B303-E4FBC0E10C3F}"/>
              </a:ext>
            </a:extLst>
          </p:cNvPr>
          <p:cNvSpPr txBox="1"/>
          <p:nvPr/>
        </p:nvSpPr>
        <p:spPr>
          <a:xfrm>
            <a:off x="5151551" y="671101"/>
            <a:ext cx="667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RNA solves the chicken and egg dilemma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6648F-976E-2E4B-A938-4F7E24A50B39}"/>
              </a:ext>
            </a:extLst>
          </p:cNvPr>
          <p:cNvSpPr/>
          <p:nvPr/>
        </p:nvSpPr>
        <p:spPr>
          <a:xfrm>
            <a:off x="575257" y="1951672"/>
            <a:ext cx="10938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[The RNA world] ... solves the double improbability that multiple biopolymers would have coincidentally emerged already prepared to interact in an encoder-encoded relationship.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61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A9473-92A2-1A40-BBD8-ABA82B25FC3A}"/>
              </a:ext>
            </a:extLst>
          </p:cNvPr>
          <p:cNvSpPr txBox="1"/>
          <p:nvPr/>
        </p:nvSpPr>
        <p:spPr>
          <a:xfrm>
            <a:off x="2717442" y="914400"/>
            <a:ext cx="5787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Section III. Issues with RNA World</a:t>
            </a:r>
          </a:p>
        </p:txBody>
      </p:sp>
    </p:spTree>
    <p:extLst>
      <p:ext uri="{BB962C8B-B14F-4D97-AF65-F5344CB8AC3E}">
        <p14:creationId xmlns:p14="http://schemas.microsoft.com/office/powerpoint/2010/main" val="2876831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604111-172F-BC40-9311-BD52605E56EC}"/>
              </a:ext>
            </a:extLst>
          </p:cNvPr>
          <p:cNvSpPr txBox="1"/>
          <p:nvPr/>
        </p:nvSpPr>
        <p:spPr>
          <a:xfrm>
            <a:off x="166491" y="4817425"/>
            <a:ext cx="11894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If RNA was not the first genetic material,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biochemistry might provide no clues to the origins of life (Orgel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354A6909-4047-8A48-AD34-5B3A1140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529"/>
            <a:ext cx="5545554" cy="31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4EBA8-F9E8-2D4C-8F10-101D8A24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66" y="957529"/>
            <a:ext cx="7106334" cy="28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C3EF94B-9BDF-0B4C-A469-593B810D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7950"/>
            <a:ext cx="71628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3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AE186-4441-ED40-BD25-91514BC3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946577"/>
            <a:ext cx="11774557" cy="2611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7CC2F7-2D49-A946-9623-0417C4E0C168}"/>
              </a:ext>
            </a:extLst>
          </p:cNvPr>
          <p:cNvSpPr/>
          <p:nvPr/>
        </p:nvSpPr>
        <p:spPr>
          <a:xfrm>
            <a:off x="7698487" y="1828819"/>
            <a:ext cx="4015408" cy="1729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2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F7D460-3CE5-7D4F-8D0D-355939C8F281}"/>
              </a:ext>
            </a:extLst>
          </p:cNvPr>
          <p:cNvSpPr txBox="1"/>
          <p:nvPr/>
        </p:nvSpPr>
        <p:spPr>
          <a:xfrm>
            <a:off x="1210615" y="798490"/>
            <a:ext cx="101356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RNA World is anti-evolutionary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the RNA World – Biology self-invents. There was no evolution </a:t>
            </a:r>
          </a:p>
          <a:p>
            <a:r>
              <a:rPr lang="en-US" sz="2400" dirty="0"/>
              <a:t>	before Darwinian evolution.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RNA World represents lack of imagination – relies on known biological processes to invent biology.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Religious God of the Gaps – If we don’t understand it, God did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RNA World God of the Gaps – If we don’t understand it, Darwin did it</a:t>
            </a:r>
          </a:p>
          <a:p>
            <a:r>
              <a:rPr lang="en-US" sz="2400" dirty="0"/>
              <a:t>	 		(please note the irony).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535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22B738-1ACA-1846-82CA-E9E54436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80" y="296214"/>
            <a:ext cx="8134708" cy="36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59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59A28D-8D6D-2441-9BB4-71DE0A15E9D8}"/>
              </a:ext>
            </a:extLst>
          </p:cNvPr>
          <p:cNvSpPr/>
          <p:nvPr/>
        </p:nvSpPr>
        <p:spPr>
          <a:xfrm>
            <a:off x="77273" y="0"/>
            <a:ext cx="12037454" cy="669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“…natural selection through replication and mutation was the only mechanism for evolving complex biochemical systems from simpler ones.” - Orgel (2004)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(Orgel LE (2004) Prebiotic Chemistry and the Origin of the RNA World. Crit Rev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Biochem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Mol Biol 39(2):99-123.)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“Eventually every polymer, no matter how  stable,  would  have  succumbed to degradation. A special class of polymers are those that are capable of self-replication.” - Joyce (2002) 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(Joyce GF (2002) The Antiquity of RNA-Based Evolution. Nature 418(6894):214.)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"The theory of evolution by cumulative natural selection is the only theory we know of that is in principle capable of explaining the existence of organized complexity." – Dawkins (1996)  (78)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(Dawkins R (1996) The Blind Watchmaker: Why the Evidence of Evolution Reveals a Universe without Design (WW Norton &amp; Company).)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“Even if prebiotic processes replenishing [other polymers] are postulated, in the absence of hereditary mechanisms ensuring their production and diversification, sooner or later they would be exhausted.” –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Lazcano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(2018)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(Vázquez-Salazar A &amp;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Lazcano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A (2018) Early Life: Embracing the RNA World.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Curr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Biol 28(5):R220-R222)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2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F7D460-3CE5-7D4F-8D0D-355939C8F281}"/>
              </a:ext>
            </a:extLst>
          </p:cNvPr>
          <p:cNvSpPr txBox="1"/>
          <p:nvPr/>
        </p:nvSpPr>
        <p:spPr>
          <a:xfrm>
            <a:off x="1841679" y="875763"/>
            <a:ext cx="85354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RNA World: Genetic systems arose by non-evolutionary processes</a:t>
            </a:r>
          </a:p>
          <a:p>
            <a:endParaRPr lang="en-US" sz="2400" dirty="0"/>
          </a:p>
          <a:p>
            <a:r>
              <a:rPr lang="en-US" sz="2400" dirty="0"/>
              <a:t>	Genes</a:t>
            </a:r>
          </a:p>
          <a:p>
            <a:r>
              <a:rPr lang="en-US" sz="2400" dirty="0"/>
              <a:t>	polymerases</a:t>
            </a:r>
          </a:p>
          <a:p>
            <a:r>
              <a:rPr lang="en-US" sz="2400" dirty="0"/>
              <a:t>	energy transduction</a:t>
            </a:r>
          </a:p>
          <a:p>
            <a:r>
              <a:rPr lang="en-US" sz="2400" dirty="0"/>
              <a:t>		arose spontaneously</a:t>
            </a:r>
          </a:p>
        </p:txBody>
      </p:sp>
    </p:spTree>
    <p:extLst>
      <p:ext uri="{BB962C8B-B14F-4D97-AF65-F5344CB8AC3E}">
        <p14:creationId xmlns:p14="http://schemas.microsoft.com/office/powerpoint/2010/main" val="419566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4646D-D52F-B743-A424-061BB91053BF}"/>
              </a:ext>
            </a:extLst>
          </p:cNvPr>
          <p:cNvSpPr txBox="1"/>
          <p:nvPr/>
        </p:nvSpPr>
        <p:spPr>
          <a:xfrm>
            <a:off x="345077" y="87338"/>
            <a:ext cx="11129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How does evolution actually work?</a:t>
            </a:r>
          </a:p>
          <a:p>
            <a:endParaRPr lang="en-US" dirty="0"/>
          </a:p>
          <a:p>
            <a:r>
              <a:rPr lang="en-US" dirty="0"/>
              <a:t>	Evolution is outrageously creative and non-linear.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Extant function cannot be used to explain evolutionary history (1982: Gould and Vrba)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The fish fin is the ancestor of the elephant leg. </a:t>
            </a:r>
          </a:p>
          <a:p>
            <a:r>
              <a:rPr lang="en-US" dirty="0"/>
              <a:t>	The function of an elephant leg is fundamentally different from the function of a fish fin.</a:t>
            </a:r>
          </a:p>
          <a:p>
            <a:r>
              <a:rPr lang="en-US" dirty="0"/>
              <a:t>	If your only source of information was an extant elephant leg, would you be able to predict the fin of a fish?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1026" name="Picture 2" descr="Elephant Leg Skeleton">
            <a:extLst>
              <a:ext uri="{FF2B5EF4-FFF2-40B4-BE49-F238E27FC236}">
                <a16:creationId xmlns:a16="http://schemas.microsoft.com/office/drawing/2014/main" id="{1976A7B0-6339-204F-BEE9-F69A66C71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56" y="3420949"/>
            <a:ext cx="40028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gerres plumieri (striped mojarra) from the X-Ray Vision exhibition">
            <a:extLst>
              <a:ext uri="{FF2B5EF4-FFF2-40B4-BE49-F238E27FC236}">
                <a16:creationId xmlns:a16="http://schemas.microsoft.com/office/drawing/2014/main" id="{B957FCFE-1B84-A448-846A-E5A2921E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38" y="3420949"/>
            <a:ext cx="7156361" cy="35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8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B19A7-2EAA-9544-9850-8DEBD6A7A217}"/>
              </a:ext>
            </a:extLst>
          </p:cNvPr>
          <p:cNvSpPr/>
          <p:nvPr/>
        </p:nvSpPr>
        <p:spPr>
          <a:xfrm>
            <a:off x="626772" y="468421"/>
            <a:ext cx="103202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Leslie Orgel</a:t>
            </a:r>
          </a:p>
          <a:p>
            <a:endParaRPr lang="en-US" sz="2400" dirty="0"/>
          </a:p>
          <a:p>
            <a:r>
              <a:rPr lang="en-US" sz="2400" dirty="0"/>
              <a:t>If RNA was not the first genetic material, biochemistry might provide no clues to the origins of life….</a:t>
            </a:r>
          </a:p>
          <a:p>
            <a:endParaRPr lang="en-US" sz="2400" dirty="0"/>
          </a:p>
          <a:p>
            <a:r>
              <a:rPr lang="en-US" sz="2400" dirty="0"/>
              <a:t>However, if there were two or more worlds before the RNA world, the original chemistry might have left no trace in contemporary biochemistry. … This gloomy prospect has not prevented discussion of alternative genetic systems. 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The only potentially informational systems, other than nucleic acids, that have been discovered are closely related to nucleic acids. </a:t>
            </a:r>
          </a:p>
        </p:txBody>
      </p:sp>
    </p:spTree>
    <p:extLst>
      <p:ext uri="{BB962C8B-B14F-4D97-AF65-F5344CB8AC3E}">
        <p14:creationId xmlns:p14="http://schemas.microsoft.com/office/powerpoint/2010/main" val="1454880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B19A7-2EAA-9544-9850-8DEBD6A7A217}"/>
              </a:ext>
            </a:extLst>
          </p:cNvPr>
          <p:cNvSpPr/>
          <p:nvPr/>
        </p:nvSpPr>
        <p:spPr>
          <a:xfrm>
            <a:off x="626772" y="468421"/>
            <a:ext cx="103202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Applying the logic of the RNA World to real biology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elephant legs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were not the first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locomoting device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biology might provide no clues to the origins of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locomotion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…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However, if there were two or more worlds before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elephants walked on land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the original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locomoting device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might have left no trace in contemporary biology. … This gloomy prospect has not prevented discussion of alternative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locomoting devices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only potentially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locomoting devices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other than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elephant legs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that have been discovered are closely related to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elephant legs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20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AAAF-E8CE-0744-A4D1-CD17A068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789BD-AFEC-D145-83A9-982F055F2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6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B5DC5B-AA41-914A-8812-238529B1F584}"/>
              </a:ext>
            </a:extLst>
          </p:cNvPr>
          <p:cNvSpPr txBox="1"/>
          <p:nvPr/>
        </p:nvSpPr>
        <p:spPr>
          <a:xfrm>
            <a:off x="831232" y="324919"/>
            <a:ext cx="101190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real evolutionary systems there are no Chicken and Egg Questions</a:t>
            </a:r>
          </a:p>
          <a:p>
            <a:pPr algn="ctr"/>
            <a:r>
              <a:rPr lang="en-US" sz="2800" dirty="0"/>
              <a:t>complex systems co-evolve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9B973-D543-6742-B485-CBF6CF988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62" y="1465602"/>
            <a:ext cx="3619667" cy="53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1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braska Cornfield - AdvanSix">
            <a:extLst>
              <a:ext uri="{FF2B5EF4-FFF2-40B4-BE49-F238E27FC236}">
                <a16:creationId xmlns:a16="http://schemas.microsoft.com/office/drawing/2014/main" id="{454C01CF-3271-9147-9F21-BFD5A23C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9041" cy="37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 rainforest ability to soak up carbon dioxide is falling | Science |  AAAS">
            <a:extLst>
              <a:ext uri="{FF2B5EF4-FFF2-40B4-BE49-F238E27FC236}">
                <a16:creationId xmlns:a16="http://schemas.microsoft.com/office/drawing/2014/main" id="{71C6E87A-D20B-424B-8DF0-FBA00BA4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02" y="3154986"/>
            <a:ext cx="6573398" cy="370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10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E1C2D-A3F1-D94F-A41D-1533138F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414" y="3700156"/>
            <a:ext cx="4664586" cy="3157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BCB97-71EF-944D-BDD2-7967C141CFC3}"/>
              </a:ext>
            </a:extLst>
          </p:cNvPr>
          <p:cNvSpPr txBox="1"/>
          <p:nvPr/>
        </p:nvSpPr>
        <p:spPr>
          <a:xfrm>
            <a:off x="416883" y="295935"/>
            <a:ext cx="7258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Stage 1</a:t>
            </a:r>
          </a:p>
          <a:p>
            <a:endParaRPr lang="en-US" sz="2400" dirty="0"/>
          </a:p>
          <a:p>
            <a:r>
              <a:rPr lang="en-US" sz="2400" dirty="0"/>
              <a:t>RNA is formed via abiotic processes</a:t>
            </a:r>
          </a:p>
          <a:p>
            <a:endParaRPr lang="en-US" sz="2400" dirty="0"/>
          </a:p>
          <a:p>
            <a:r>
              <a:rPr lang="en-US" sz="2400" dirty="0"/>
              <a:t>RNA catalytically self-polymerizes</a:t>
            </a:r>
          </a:p>
          <a:p>
            <a:endParaRPr lang="en-US" sz="2400" dirty="0"/>
          </a:p>
          <a:p>
            <a:r>
              <a:rPr lang="en-US" sz="2400" dirty="0"/>
              <a:t>RNA initiates self-replication</a:t>
            </a:r>
          </a:p>
          <a:p>
            <a:endParaRPr lang="en-US" sz="2400" dirty="0"/>
          </a:p>
          <a:p>
            <a:r>
              <a:rPr lang="en-US" sz="2400" dirty="0"/>
              <a:t>RNA initiates natural selection and Darwinian Evolution</a:t>
            </a:r>
          </a:p>
          <a:p>
            <a:r>
              <a:rPr lang="en-US" sz="2400" dirty="0"/>
              <a:t>	(replication and selection)</a:t>
            </a:r>
          </a:p>
        </p:txBody>
      </p:sp>
    </p:spTree>
    <p:extLst>
      <p:ext uri="{BB962C8B-B14F-4D97-AF65-F5344CB8AC3E}">
        <p14:creationId xmlns:p14="http://schemas.microsoft.com/office/powerpoint/2010/main" val="285582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CB649E-0B60-1B4A-8396-6DD914B914A1}"/>
              </a:ext>
            </a:extLst>
          </p:cNvPr>
          <p:cNvSpPr txBox="1"/>
          <p:nvPr/>
        </p:nvSpPr>
        <p:spPr>
          <a:xfrm>
            <a:off x="1236372" y="394692"/>
            <a:ext cx="104447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Focus on Evolution:</a:t>
            </a:r>
          </a:p>
          <a:p>
            <a:r>
              <a:rPr lang="en-US" sz="2000" dirty="0"/>
              <a:t>	What specifically does it mean to Integrate and generalize evolutionary principles?</a:t>
            </a:r>
          </a:p>
          <a:p>
            <a:r>
              <a:rPr lang="en-US" sz="2000" dirty="0"/>
              <a:t>		Break down various models by the evolutionary trajectory</a:t>
            </a:r>
          </a:p>
          <a:p>
            <a:endParaRPr lang="en-US" sz="2000" dirty="0"/>
          </a:p>
          <a:p>
            <a:r>
              <a:rPr lang="en-US" sz="2000" dirty="0"/>
              <a:t>Standard Model of the Origin of Life </a:t>
            </a:r>
          </a:p>
          <a:p>
            <a:r>
              <a:rPr lang="en-US" sz="2000" dirty="0"/>
              <a:t>	Genetics/heredity is the only system of memory,</a:t>
            </a:r>
          </a:p>
          <a:p>
            <a:r>
              <a:rPr lang="en-US" sz="2000" dirty="0"/>
              <a:t>	Genetics/heredity requires sophisticated polymers,</a:t>
            </a:r>
          </a:p>
          <a:p>
            <a:r>
              <a:rPr lang="en-US" sz="2000" dirty="0"/>
              <a:t>	Genetics/heredity is necessary for evolution, </a:t>
            </a:r>
          </a:p>
          <a:p>
            <a:r>
              <a:rPr lang="en-US" sz="2000" dirty="0"/>
              <a:t>	Evolution requires replication</a:t>
            </a:r>
          </a:p>
          <a:p>
            <a:endParaRPr lang="en-US" sz="2000" dirty="0"/>
          </a:p>
          <a:p>
            <a:r>
              <a:rPr lang="en-US" sz="2000" dirty="0"/>
              <a:t>	 Therefore, </a:t>
            </a:r>
          </a:p>
          <a:p>
            <a:r>
              <a:rPr lang="en-US" sz="2000" dirty="0"/>
              <a:t>		Evolution is late (post polymer)</a:t>
            </a:r>
          </a:p>
          <a:p>
            <a:r>
              <a:rPr lang="en-US" sz="2000" dirty="0"/>
              <a:t>		Non-evolutionary processes produced the initial genetic system.</a:t>
            </a:r>
          </a:p>
          <a:p>
            <a:r>
              <a:rPr lang="en-US" sz="2000" dirty="0"/>
              <a:t>		Non-evolutionary processes produced sophisticated biopolymers.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9107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CB649E-0B60-1B4A-8396-6DD914B914A1}"/>
              </a:ext>
            </a:extLst>
          </p:cNvPr>
          <p:cNvSpPr txBox="1"/>
          <p:nvPr/>
        </p:nvSpPr>
        <p:spPr>
          <a:xfrm>
            <a:off x="873617" y="103372"/>
            <a:ext cx="104447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(evolutionary) model of the Origin of Life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Genetics is an example of a system of memory,</a:t>
            </a:r>
          </a:p>
          <a:p>
            <a:r>
              <a:rPr lang="en-US" dirty="0"/>
              <a:t>	Non-genetic systems can exhibit memory </a:t>
            </a:r>
          </a:p>
          <a:p>
            <a:r>
              <a:rPr lang="en-US" dirty="0"/>
              <a:t>		Prions, epigenetics,</a:t>
            </a:r>
          </a:p>
          <a:p>
            <a:r>
              <a:rPr lang="en-US" dirty="0"/>
              <a:t>		The state of any evolving system is contingent on history</a:t>
            </a:r>
          </a:p>
          <a:p>
            <a:r>
              <a:rPr lang="en-US" dirty="0"/>
              <a:t>	Selection can occurs in non-genetic systems,</a:t>
            </a:r>
          </a:p>
          <a:p>
            <a:r>
              <a:rPr lang="en-US" dirty="0"/>
              <a:t>	Non-genetic systems can evolve,</a:t>
            </a:r>
          </a:p>
          <a:p>
            <a:r>
              <a:rPr lang="en-US" dirty="0"/>
              <a:t>	In the OOL, evolution was early (pre-polymer),</a:t>
            </a:r>
          </a:p>
          <a:p>
            <a:r>
              <a:rPr lang="en-US" dirty="0"/>
              <a:t>	Evolution does not require polymers,</a:t>
            </a:r>
          </a:p>
          <a:p>
            <a:r>
              <a:rPr lang="en-US" dirty="0"/>
              <a:t>	Polymers have been exapted </a:t>
            </a:r>
          </a:p>
          <a:p>
            <a:r>
              <a:rPr lang="en-US" dirty="0"/>
              <a:t>		original selected function are not the same as extant functions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14B8C-E24A-C647-A60A-331CC2D9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1" y="4510216"/>
            <a:ext cx="4338707" cy="2023741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3DCAA830-647F-0D4B-AC85-186D5F8B8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0672" y="4510216"/>
            <a:ext cx="3915888" cy="224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029D5-5010-6C48-A407-C160CCD53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264" y="3565228"/>
            <a:ext cx="3467735" cy="31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2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0F8A0-5339-7F46-AEC2-F66AB0E8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412" y="3188305"/>
            <a:ext cx="5951492" cy="1517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FA28E-8CFE-CF4E-A73B-F6C2705CE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412" y="4705582"/>
            <a:ext cx="6045588" cy="2152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8AEE5-1475-E34F-98DD-F5F4AAF13D32}"/>
              </a:ext>
            </a:extLst>
          </p:cNvPr>
          <p:cNvSpPr txBox="1"/>
          <p:nvPr/>
        </p:nvSpPr>
        <p:spPr>
          <a:xfrm>
            <a:off x="634718" y="643664"/>
            <a:ext cx="7594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Stage 2</a:t>
            </a:r>
          </a:p>
          <a:p>
            <a:endParaRPr lang="en-US" sz="2400" dirty="0"/>
          </a:p>
          <a:p>
            <a:r>
              <a:rPr lang="en-US" sz="2400" dirty="0"/>
              <a:t>RNA invents the ribosome and coded proteins</a:t>
            </a:r>
          </a:p>
          <a:p>
            <a:r>
              <a:rPr lang="en-US" sz="2400" dirty="0"/>
              <a:t> 	(because proteins are better enzymes than RNA).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3204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6D06A-1943-A143-A7F8-414E77F0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837" y="4163418"/>
            <a:ext cx="4726346" cy="2520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D7A03-C111-CF4B-95DC-BC96D398F27B}"/>
              </a:ext>
            </a:extLst>
          </p:cNvPr>
          <p:cNvSpPr txBox="1"/>
          <p:nvPr/>
        </p:nvSpPr>
        <p:spPr>
          <a:xfrm>
            <a:off x="700219" y="553511"/>
            <a:ext cx="9164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Stage 3</a:t>
            </a:r>
          </a:p>
          <a:p>
            <a:endParaRPr lang="en-US" sz="2400" dirty="0"/>
          </a:p>
          <a:p>
            <a:r>
              <a:rPr lang="en-US" sz="2400" dirty="0"/>
              <a:t>RNA and protein invent DNA</a:t>
            </a:r>
          </a:p>
          <a:p>
            <a:r>
              <a:rPr lang="en-US" sz="2400" dirty="0"/>
              <a:t>	DNA is a better genomic material because it is </a:t>
            </a:r>
          </a:p>
          <a:p>
            <a:r>
              <a:rPr lang="en-US" sz="2400" dirty="0"/>
              <a:t>	chemically more persistent than RNA, is double-stranded, </a:t>
            </a:r>
            <a:r>
              <a:rPr lang="en-US" sz="2400" dirty="0" err="1"/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92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044D49-25B7-114A-81A0-87B62401BBA9}"/>
              </a:ext>
            </a:extLst>
          </p:cNvPr>
          <p:cNvSpPr/>
          <p:nvPr/>
        </p:nvSpPr>
        <p:spPr>
          <a:xfrm>
            <a:off x="678285" y="3766975"/>
            <a:ext cx="92384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RNA World hypotheses include three basic assumptions: </a:t>
            </a:r>
          </a:p>
          <a:p>
            <a:endParaRPr lang="en-US" dirty="0"/>
          </a:p>
          <a:p>
            <a:r>
              <a:rPr lang="en-US" dirty="0"/>
              <a:t>At some time in the evolution of life, genetic continuity was assured by self-replication of RNA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An RNA-based polymerase replicated RNA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Watson-Crick base-pairing was the key to replication; </a:t>
            </a:r>
          </a:p>
          <a:p>
            <a:endParaRPr lang="en-US" dirty="0"/>
          </a:p>
          <a:p>
            <a:r>
              <a:rPr lang="en-US" dirty="0"/>
              <a:t>During the RNA-World, genetically encoded proteins were not involved as catalysts.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Ribozymes preceded protein-based enzymes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2080E-B69D-C345-8E71-EC57C1B4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8" y="0"/>
            <a:ext cx="8623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4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A9473-92A2-1A40-BBD8-ABA82B25FC3A}"/>
              </a:ext>
            </a:extLst>
          </p:cNvPr>
          <p:cNvSpPr txBox="1"/>
          <p:nvPr/>
        </p:nvSpPr>
        <p:spPr>
          <a:xfrm>
            <a:off x="2717442" y="914400"/>
            <a:ext cx="6829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Section II. Rationale for the RNA World</a:t>
            </a:r>
          </a:p>
        </p:txBody>
      </p:sp>
    </p:spTree>
    <p:extLst>
      <p:ext uri="{BB962C8B-B14F-4D97-AF65-F5344CB8AC3E}">
        <p14:creationId xmlns:p14="http://schemas.microsoft.com/office/powerpoint/2010/main" val="275106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604111-172F-BC40-9311-BD52605E56EC}"/>
              </a:ext>
            </a:extLst>
          </p:cNvPr>
          <p:cNvSpPr txBox="1"/>
          <p:nvPr/>
        </p:nvSpPr>
        <p:spPr>
          <a:xfrm>
            <a:off x="284991" y="168149"/>
            <a:ext cx="118941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Streetlight effect: we have to look where we can see.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“If RNA was not the first genetic material,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biochemistry might provide no clues to the origins of life.” (Orgel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B1377-9207-3440-8BD9-FC0D0FCD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42" y="3204385"/>
            <a:ext cx="7044744" cy="33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1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B19A7-2EAA-9544-9850-8DEBD6A7A217}"/>
              </a:ext>
            </a:extLst>
          </p:cNvPr>
          <p:cNvSpPr/>
          <p:nvPr/>
        </p:nvSpPr>
        <p:spPr>
          <a:xfrm>
            <a:off x="626772" y="468421"/>
            <a:ext cx="103202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Leslie Orgel</a:t>
            </a:r>
          </a:p>
          <a:p>
            <a:endParaRPr lang="en-US" sz="2400" dirty="0"/>
          </a:p>
          <a:p>
            <a:r>
              <a:rPr lang="en-US" sz="2400" dirty="0"/>
              <a:t>If RNA was not the first genetic material, biochemistry might provide no clues to the origins of life….</a:t>
            </a:r>
          </a:p>
          <a:p>
            <a:endParaRPr lang="en-US" sz="2400" dirty="0"/>
          </a:p>
          <a:p>
            <a:r>
              <a:rPr lang="en-US" sz="2400" dirty="0"/>
              <a:t>However, if there were two or more worlds before the RNA world, the original chemistry might have left no trace in contemporary biochemistry. …. 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The only potentially informational systems, other than nucleic acids, that have been discovered are closely related to nucleic acids. </a:t>
            </a:r>
          </a:p>
        </p:txBody>
      </p:sp>
    </p:spTree>
    <p:extLst>
      <p:ext uri="{BB962C8B-B14F-4D97-AF65-F5344CB8AC3E}">
        <p14:creationId xmlns:p14="http://schemas.microsoft.com/office/powerpoint/2010/main" val="2946369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1283</Words>
  <Application>Microsoft Macintosh PowerPoint</Application>
  <PresentationFormat>Widescreen</PresentationFormat>
  <Paragraphs>154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Justin's Dad</cp:lastModifiedBy>
  <cp:revision>32</cp:revision>
  <dcterms:created xsi:type="dcterms:W3CDTF">2020-10-28T14:18:11Z</dcterms:created>
  <dcterms:modified xsi:type="dcterms:W3CDTF">2021-11-12T15:57:21Z</dcterms:modified>
</cp:coreProperties>
</file>