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5" r:id="rId1"/>
    <p:sldMasterId id="2147483666" r:id="rId2"/>
  </p:sldMasterIdLst>
  <p:notesMasterIdLst>
    <p:notesMasterId r:id="rId35"/>
  </p:notesMasterIdLst>
  <p:sldIdLst>
    <p:sldId id="256" r:id="rId3"/>
    <p:sldId id="396" r:id="rId4"/>
    <p:sldId id="258" r:id="rId5"/>
    <p:sldId id="259" r:id="rId6"/>
    <p:sldId id="260" r:id="rId7"/>
    <p:sldId id="401" r:id="rId8"/>
    <p:sldId id="264" r:id="rId9"/>
    <p:sldId id="423" r:id="rId10"/>
    <p:sldId id="266" r:id="rId11"/>
    <p:sldId id="417" r:id="rId12"/>
    <p:sldId id="418" r:id="rId13"/>
    <p:sldId id="421" r:id="rId14"/>
    <p:sldId id="422" r:id="rId15"/>
    <p:sldId id="420" r:id="rId16"/>
    <p:sldId id="419" r:id="rId17"/>
    <p:sldId id="268" r:id="rId18"/>
    <p:sldId id="402" r:id="rId19"/>
    <p:sldId id="400" r:id="rId20"/>
    <p:sldId id="411" r:id="rId21"/>
    <p:sldId id="404" r:id="rId22"/>
    <p:sldId id="405" r:id="rId23"/>
    <p:sldId id="406" r:id="rId24"/>
    <p:sldId id="398" r:id="rId25"/>
    <p:sldId id="412" r:id="rId26"/>
    <p:sldId id="407" r:id="rId27"/>
    <p:sldId id="414" r:id="rId28"/>
    <p:sldId id="307" r:id="rId29"/>
    <p:sldId id="415" r:id="rId30"/>
    <p:sldId id="323" r:id="rId31"/>
    <p:sldId id="324" r:id="rId32"/>
    <p:sldId id="416" r:id="rId33"/>
    <p:sldId id="308" r:id="rId34"/>
  </p:sldIdLst>
  <p:sldSz cx="9144000" cy="5143500" type="screen16x9"/>
  <p:notesSz cx="6858000" cy="9144000"/>
  <p:embeddedFontLst>
    <p:embeddedFont>
      <p:font typeface="Bahnschrift SemiBold" panose="020B0502040204020203" pitchFamily="34" charset="0"/>
      <p:bold r:id="rId36"/>
    </p:embeddedFont>
    <p:embeddedFont>
      <p:font typeface="Roboto" panose="02000000000000000000" pitchFamily="2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807770"/>
    <a:srgbClr val="DAA100"/>
    <a:srgbClr val="05530E"/>
    <a:srgbClr val="F1F1E1"/>
    <a:srgbClr val="FFFF66"/>
    <a:srgbClr val="B3A369"/>
    <a:srgbClr val="F0EDE1"/>
    <a:srgbClr val="D5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91" autoAdjust="0"/>
    <p:restoredTop sz="74902" autoAdjust="0"/>
  </p:normalViewPr>
  <p:slideViewPr>
    <p:cSldViewPr snapToGrid="0">
      <p:cViewPr varScale="1">
        <p:scale>
          <a:sx n="82" d="100"/>
          <a:sy n="82" d="100"/>
        </p:scale>
        <p:origin x="1613" y="58"/>
      </p:cViewPr>
      <p:guideLst>
        <p:guide orient="horz" pos="162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sca_esv=539c00fc8c0dc83a&amp;rlz=1C1RXQR_enUS1073US1073&amp;sxsrf=ANbL-n6tPmxeXzNwbsxllB8KpOyxKxJF5g%3A1774290859485&amp;q=Jason+Kelce&amp;source=lnms&amp;fbs=ADc_l-aHJKCxetkbp8HihrVlWP2E1iNtw1c6Bqm2EL8gFYaWSYxrIPO0Uw9d1XjTJ7RJppJ4S3sTm2_NMP0rEHzmSr_-Is39HMOnZbYGcZtCSVjOWEQiRLxA37DHyKvdjTWHPwjXo2-jiCvZ8kSQF_Zv-dFa2tFhBuw1LGRQAXSiRdTtl_tt7J8A3m0Z4Dqb1hKDtHwBaomODx3tYiHXATT5hwgc5BEkvQwbjuxvfZlJoG0BWvZ3Hc4&amp;sa=X&amp;ved=2ahUKEwiwoenE1LaTAxV4lokEHTXqJ_wQgK4QegYIAQgAEAQ&amp;biw=1707&amp;bih=772&amp;dpr=1.13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478828f733_0_4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GM, thank 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</a:t>
            </a:r>
            <a:r>
              <a:rPr lang="en-US" dirty="0"/>
              <a:t>k</a:t>
            </a:r>
            <a:r>
              <a:rPr lang="en" dirty="0"/>
              <a:t>ip to outline quickly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16s</a:t>
            </a:r>
            <a:endParaRPr dirty="0"/>
          </a:p>
        </p:txBody>
      </p:sp>
      <p:sp>
        <p:nvSpPr>
          <p:cNvPr id="104" name="Google Shape;104;g3478828f733_0_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478828f733_0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24" name="Google Shape;224;g3478828f733_0_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expmntl evidnce to supprt + undrstand CE is ongoing and illuminating in adjusting the model. </a:t>
            </a: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 will be brief for the sake of this presentation, but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Several studies have allowed for the identification of three key phenomena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figure show the results of a 15 cycle wet-dry cycling experiment of a prebiotic soup from red to blue analyzed by High-performance liquid chromatagraphy or HPLC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(CLICK)</a:t>
            </a: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>
          <a:extLst>
            <a:ext uri="{FF2B5EF4-FFF2-40B4-BE49-F238E27FC236}">
              <a16:creationId xmlns:a16="http://schemas.microsoft.com/office/drawing/2014/main" id="{A275EF11-DFBF-782C-04D2-4FD95E47F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478828f733_0_295:notes">
            <a:extLst>
              <a:ext uri="{FF2B5EF4-FFF2-40B4-BE49-F238E27FC236}">
                <a16:creationId xmlns:a16="http://schemas.microsoft.com/office/drawing/2014/main" id="{232332E4-B570-E0EF-22B6-E9F14A3C3A5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24" name="Google Shape;224;g3478828f733_0_295:notes">
            <a:extLst>
              <a:ext uri="{FF2B5EF4-FFF2-40B4-BE49-F238E27FC236}">
                <a16:creationId xmlns:a16="http://schemas.microsoft.com/office/drawing/2014/main" id="{AEBA77EE-FE29-1607-BDD0-651B6DA906C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(CLICK, CLICK) Briefly, HPLC works by separating compounds by size, shape, and polarity by how fast they can travel through or ‘be retained by’ a specialized column.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detector shown in orange records how long it takes a particular compound to travel through the column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Which I have animated here (CLICK)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From this type of analysis, shown on the left…</a:t>
            </a:r>
          </a:p>
        </p:txBody>
      </p:sp>
    </p:spTree>
    <p:extLst>
      <p:ext uri="{BB962C8B-B14F-4D97-AF65-F5344CB8AC3E}">
        <p14:creationId xmlns:p14="http://schemas.microsoft.com/office/powerpoint/2010/main" val="28277730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>
          <a:extLst>
            <a:ext uri="{FF2B5EF4-FFF2-40B4-BE49-F238E27FC236}">
              <a16:creationId xmlns:a16="http://schemas.microsoft.com/office/drawing/2014/main" id="{D639E332-716C-539C-0338-68870327B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478828f733_0_295:notes">
            <a:extLst>
              <a:ext uri="{FF2B5EF4-FFF2-40B4-BE49-F238E27FC236}">
                <a16:creationId xmlns:a16="http://schemas.microsoft.com/office/drawing/2014/main" id="{6EFF734F-8DAA-6215-065B-88AD575142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24" name="Google Shape;224;g3478828f733_0_295:notes">
            <a:extLst>
              <a:ext uri="{FF2B5EF4-FFF2-40B4-BE49-F238E27FC236}">
                <a16:creationId xmlns:a16="http://schemas.microsoft.com/office/drawing/2014/main" id="{098E4201-8854-13E4-ADC1-870F29FC8A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expmntl evidnce to supprt + undrstand CE is ongoing and illuminating in adjusting the model. </a:t>
            </a: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 will be brief for the sake of this presentation, but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Several studies have allowed for the identification of three key phenomena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figure show the results of a 15 cycle wet-dry cycling experiment of a prebiotic soup from red to blue analyzed by High-performance liquid chromatagraphy or HPLC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(CLICK)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have identified that in CE we have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1)</a:t>
            </a:r>
            <a:r>
              <a:rPr lang="en-US" sz="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</a:t>
            </a:r>
            <a:r>
              <a:rPr lang="en-US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Continuous Chemical Change –The system avoids chemical equilibrium, continuously transforming.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480705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where increasing the number of reactants leads to an </a:t>
            </a:r>
            <a:r>
              <a:rPr lang="en-US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explo</a:t>
            </a:r>
            <a:r>
              <a:rPr lang="en-US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 molecular diversity this system exhibits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constraint-driven selection. 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899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Rather than evolving independently, essembles of molecular  species display synchronized population dynamics.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1869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>
          <a:extLst>
            <a:ext uri="{FF2B5EF4-FFF2-40B4-BE49-F238E27FC236}">
              <a16:creationId xmlns:a16="http://schemas.microsoft.com/office/drawing/2014/main" id="{359B55C6-AC98-08BA-513A-FC669DF21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478828f733_0_295:notes">
            <a:extLst>
              <a:ext uri="{FF2B5EF4-FFF2-40B4-BE49-F238E27FC236}">
                <a16:creationId xmlns:a16="http://schemas.microsoft.com/office/drawing/2014/main" id="{2268F33B-03E1-2A1F-8F8D-9F74BBCE92F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24" name="Google Shape;224;g3478828f733_0_295:notes">
            <a:extLst>
              <a:ext uri="{FF2B5EF4-FFF2-40B4-BE49-F238E27FC236}">
                <a16:creationId xmlns:a16="http://schemas.microsoft.com/office/drawing/2014/main" id="{A1F62AFB-3167-13AA-4F0D-4C45FEA69A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(CLICK) This has columinated so far in our current working definition for chemical evolution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However, this definition and these key characterisitcs are the conclusions of relatively short term experimentation (CLICK)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Robust data with a complex system is limited to at most 20 cycles 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If we are to posit CE by hundreds of thousands of wet-dry cycles to be a model ………</a:t>
            </a:r>
            <a:endParaRPr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042464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478828f733_0_3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6:30  So we then conducteded  LT wd cycling experimentation</a:t>
            </a:r>
            <a:endParaRPr dirty="0"/>
          </a:p>
        </p:txBody>
      </p:sp>
      <p:sp>
        <p:nvSpPr>
          <p:cNvPr id="234" name="Google Shape;234;g3478828f733_0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>
          <a:extLst>
            <a:ext uri="{FF2B5EF4-FFF2-40B4-BE49-F238E27FC236}">
              <a16:creationId xmlns:a16="http://schemas.microsoft.com/office/drawing/2014/main" id="{80C67D73-E9FC-728D-AD4B-00F83CB7E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478828f733_0_628:notes">
            <a:extLst>
              <a:ext uri="{FF2B5EF4-FFF2-40B4-BE49-F238E27FC236}">
                <a16:creationId xmlns:a16="http://schemas.microsoft.com/office/drawing/2014/main" id="{20ED8885-05B0-131A-324C-70C0E3E4326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409" name="Google Shape;409;g3478828f733_0_628:notes">
            <a:extLst>
              <a:ext uri="{FF2B5EF4-FFF2-40B4-BE49-F238E27FC236}">
                <a16:creationId xmlns:a16="http://schemas.microsoft.com/office/drawing/2014/main" id="{F0115FB7-496C-78C7-CC8B-3C9B968EF86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 dirty="0">
                <a:solidFill>
                  <a:srgbClr val="001D35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 quickly wanted to touch on the methods of our wet lab work, even though it is quite simple.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 dirty="0">
                <a:solidFill>
                  <a:srgbClr val="001D35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We start with aq sample which is inherently in the wet state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dirty="0">
                <a:solidFill>
                  <a:srgbClr val="001D35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O</a:t>
            </a:r>
            <a:r>
              <a:rPr lang="en" sz="1350" dirty="0">
                <a:solidFill>
                  <a:srgbClr val="001D35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ver the cycling period, which in our case was 6h, water wil evaporate out leaving a dry state.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350" dirty="0">
              <a:solidFill>
                <a:srgbClr val="001D35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 dirty="0">
                <a:solidFill>
                  <a:srgbClr val="001D35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Samples are then rehydrated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 dirty="0">
                <a:solidFill>
                  <a:srgbClr val="001D35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to initiate the next cycle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 dirty="0">
                <a:solidFill>
                  <a:srgbClr val="001D35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 was so pleasantly surprised that biorender had an exact replica of opentrons ot-2 the robot we use for this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 dirty="0">
                <a:solidFill>
                  <a:srgbClr val="001D35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In our sample our starting material was a nine comp complex mix of ‘prebiotically relevant’ components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 dirty="0">
                <a:solidFill>
                  <a:srgbClr val="001D35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All aliquots were analyzed by HPLC and visualized with UV-Vis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 dirty="0">
                <a:solidFill>
                  <a:srgbClr val="001D35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------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dirty="0">
                <a:solidFill>
                  <a:srgbClr val="001D35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, and the planned protocol was written in python using the </a:t>
            </a:r>
            <a:r>
              <a:rPr lang="en-US" sz="1350" dirty="0" err="1">
                <a:solidFill>
                  <a:srgbClr val="001D35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OpenTrons</a:t>
            </a:r>
            <a:r>
              <a:rPr lang="en-US" sz="1350" dirty="0">
                <a:solidFill>
                  <a:srgbClr val="001D35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API such that experiments were autonomous except to removal of the pre-allocated aliquots.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350" dirty="0">
              <a:solidFill>
                <a:srgbClr val="001D35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350" dirty="0">
              <a:solidFill>
                <a:srgbClr val="001D35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3367290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we have the first 100 cycle wet dry experiment of this nature </a:t>
            </a:r>
          </a:p>
          <a:p>
            <a:r>
              <a:rPr lang="en-US" dirty="0"/>
              <a:t>You can follow the chromatogram on the left from bottom to top where the bottom is….</a:t>
            </a:r>
          </a:p>
          <a:p>
            <a:r>
              <a:rPr lang="en-US" dirty="0"/>
              <a:t>Across the X axis represents a compounds retention time and peak heigh represents the compounds absorbance at 210nm.</a:t>
            </a:r>
          </a:p>
          <a:p>
            <a:r>
              <a:rPr lang="en-US" dirty="0"/>
              <a:t>What I want you to appreciate here is in the first 40 cycles….</a:t>
            </a:r>
          </a:p>
          <a:p>
            <a:r>
              <a:rPr lang="en-US" dirty="0"/>
              <a:t>However past this point, the peak distribution appears to stagnate</a:t>
            </a:r>
          </a:p>
          <a:p>
            <a:r>
              <a:rPr lang="en-US" dirty="0"/>
              <a:t>I have visualized the same data here on the right, and you see a bit more clearly how the </a:t>
            </a:r>
            <a:r>
              <a:rPr lang="en-US" dirty="0" err="1"/>
              <a:t>the</a:t>
            </a:r>
            <a:r>
              <a:rPr lang="en-US" dirty="0"/>
              <a:t> abs across the all retention times plateaus </a:t>
            </a:r>
          </a:p>
        </p:txBody>
      </p:sp>
    </p:spTree>
    <p:extLst>
      <p:ext uri="{BB962C8B-B14F-4D97-AF65-F5344CB8AC3E}">
        <p14:creationId xmlns:p14="http://schemas.microsoft.com/office/powerpoint/2010/main" val="36592019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>
          <a:extLst>
            <a:ext uri="{FF2B5EF4-FFF2-40B4-BE49-F238E27FC236}">
              <a16:creationId xmlns:a16="http://schemas.microsoft.com/office/drawing/2014/main" id="{5355B162-4B16-9F8D-75C9-CFFBD666D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478828f733_0_359:notes">
            <a:extLst>
              <a:ext uri="{FF2B5EF4-FFF2-40B4-BE49-F238E27FC236}">
                <a16:creationId xmlns:a16="http://schemas.microsoft.com/office/drawing/2014/main" id="{6B487DE4-746E-D149-BFA0-FDEA650B7B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8:15 min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So in this context our approach to facilitate CE fails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Is there a logical manner </a:t>
            </a:r>
            <a:r>
              <a:rPr lang="en" dirty="0"/>
              <a:t>we overcome these limitations</a:t>
            </a:r>
            <a:endParaRPr dirty="0"/>
          </a:p>
        </p:txBody>
      </p:sp>
      <p:sp>
        <p:nvSpPr>
          <p:cNvPr id="234" name="Google Shape;234;g3478828f733_0_359:notes">
            <a:extLst>
              <a:ext uri="{FF2B5EF4-FFF2-40B4-BE49-F238E27FC236}">
                <a16:creationId xmlns:a16="http://schemas.microsoft.com/office/drawing/2014/main" id="{9948D2E9-B806-9732-D63B-6789B721E0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737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4300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The hypothesis we arrived at was feeding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Here on the right we have the same format of chromatogram 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However what is unique is that at cycle 52, approximately halfway through the experiment</a:t>
            </a:r>
          </a:p>
          <a:p>
            <a:pPr marL="158750" indent="0">
              <a:buNone/>
            </a:pPr>
            <a:r>
              <a:rPr lang="en-US" dirty="0"/>
              <a:t>we replenished or ‘fed’ the system with the same nine-component starting solution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In this case it was only 25% of the number of moles the system started with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After feeding, the system explodes and the key elements are rescued. 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Again I think this can be better appreciated in the heatmap in the center…..</a:t>
            </a:r>
          </a:p>
          <a:p>
            <a:pPr marL="158750" indent="0">
              <a:buNone/>
            </a:pPr>
            <a:r>
              <a:rPr lang="en-US" dirty="0"/>
              <a:t>Where you can see abs change and an overall heating up after feeding, signally a wide variety of products eluting at the same time. 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Now to bring your attention all the way to the right, I have pull out some individual peaks to display that after feeding we continue to see synchronous changes in the population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2217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What all of this discussion of the continuation of the key elements of chemical evolution really means is that the system does not reach equilibrium. 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When we reach equilibrium, It means were dead, and the same goes for our system. I think these correlation matrices do a very good job of displaying this where essentially the darker red signifies higher similarity. 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With Traditional WD….Every cycle become essentially identical to the next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4019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10.5min 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Finally this is what I found the most interesting and think you should pay the most attention to. 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I think it is not very surprise that feeding a depleted system revived chemical evolution.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However we observe a variety…..</a:t>
            </a:r>
          </a:p>
          <a:p>
            <a:pPr marL="158750" indent="0">
              <a:buNone/>
            </a:pPr>
            <a:r>
              <a:rPr lang="en-US" dirty="0"/>
              <a:t>The figures here show a colored trace of The subtraction of,</a:t>
            </a:r>
          </a:p>
          <a:p>
            <a:pPr marL="158750" indent="0">
              <a:buNone/>
            </a:pPr>
            <a:r>
              <a:rPr lang="en-US" dirty="0"/>
              <a:t>the cycle right before feeding from a cycle near the end of the experiment </a:t>
            </a:r>
          </a:p>
          <a:p>
            <a:pPr marL="158750" indent="0">
              <a:buNone/>
            </a:pPr>
            <a:r>
              <a:rPr lang="en-US" dirty="0"/>
              <a:t>This should in principle show us the peaks that arose only due to the feeding, while filtering what was already in the system at that point </a:t>
            </a:r>
          </a:p>
          <a:p>
            <a:pPr marL="158750" indent="0">
              <a:buNone/>
            </a:pPr>
            <a:r>
              <a:rPr lang="en-US" dirty="0"/>
              <a:t>The top, red shows the 55 case and lower, blue shows the 45 case 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What we see is an accumulation….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And we see this at both 45C and 55C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Finally, and this is it, There seems to be a greater….</a:t>
            </a:r>
          </a:p>
          <a:p>
            <a:pPr marL="158750" indent="0">
              <a:buNone/>
            </a:pPr>
            <a:r>
              <a:rPr lang="en-US" dirty="0"/>
              <a:t>You can see in the figure I have also include the cycle 48 trace, the cycle right before feeding. </a:t>
            </a:r>
          </a:p>
          <a:p>
            <a:pPr marL="158750" indent="0">
              <a:buNone/>
            </a:pPr>
            <a:r>
              <a:rPr lang="en-US" dirty="0"/>
              <a:t>These are the products and abundances the system could produce in 48 cycles.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After feeding with just 25% of the starting material, the products and abundances the system could produce in 48 cycles is notably higher.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Suggest the efficiency of conversion of </a:t>
            </a:r>
            <a:r>
              <a:rPr lang="en-US" dirty="0" err="1"/>
              <a:t>rctant</a:t>
            </a:r>
            <a:r>
              <a:rPr lang="en-US" dirty="0"/>
              <a:t> to products is higher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dirty="0"/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2177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In this vein I want to take a quick aside to this motivational phrase.  Which helps describe our system(read) </a:t>
            </a:r>
          </a:p>
          <a:p>
            <a:pPr marL="158750" indent="0">
              <a:buNone/>
            </a:pPr>
            <a:r>
              <a:rPr lang="en-US" dirty="0"/>
              <a:t>It was popularized by NFL player </a:t>
            </a:r>
            <a:r>
              <a:rPr lang="en-US" dirty="0">
                <a:effectLst/>
                <a:hlinkClick r:id="rId3"/>
              </a:rPr>
              <a:t>Jason Kelce</a:t>
            </a:r>
            <a:r>
              <a:rPr lang="en-US" dirty="0">
                <a:effectLst/>
              </a:rPr>
              <a:t>,, </a:t>
            </a:r>
            <a:r>
              <a:rPr lang="en-US" b="1" dirty="0">
                <a:effectLst/>
              </a:rPr>
              <a:t>center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 for the Philadelphia Eagles</a:t>
            </a:r>
            <a:r>
              <a:rPr lang="en-US" dirty="0">
                <a:effectLst/>
              </a:rPr>
              <a:t> during the 2017-2018 season which culminated in their first </a:t>
            </a:r>
            <a:r>
              <a:rPr lang="en-US" dirty="0" err="1">
                <a:effectLst/>
              </a:rPr>
              <a:t>superbowl</a:t>
            </a:r>
            <a:r>
              <a:rPr lang="en-US" dirty="0">
                <a:effectLst/>
              </a:rPr>
              <a:t> win in franchise history. Go Birds.</a:t>
            </a:r>
          </a:p>
          <a:p>
            <a:pPr marL="158750" indent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The phrase represents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that underdogs with an intense desire for success work harder and achieve more.</a:t>
            </a:r>
          </a:p>
          <a:p>
            <a:pPr marL="158750" indent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I have included this phrase because our starved CE systems, in a manner actually behave much like hungry dogs </a:t>
            </a:r>
          </a:p>
          <a:p>
            <a:pPr marL="158750" indent="0">
              <a:buNone/>
            </a:pP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cs typeface="Arial"/>
              <a:sym typeface="Arial"/>
            </a:endParaRPr>
          </a:p>
          <a:p>
            <a:pPr marL="158750" indent="0"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cs typeface="Arial"/>
                <a:sym typeface="Arial"/>
              </a:rPr>
              <a:t>Converting reactants they do get to products more efficiently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43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>
          <a:extLst>
            <a:ext uri="{FF2B5EF4-FFF2-40B4-BE49-F238E27FC236}">
              <a16:creationId xmlns:a16="http://schemas.microsoft.com/office/drawing/2014/main" id="{91A9DD5E-6B70-7A28-E875-E8FD9C65E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478828f733_0_359:notes">
            <a:extLst>
              <a:ext uri="{FF2B5EF4-FFF2-40B4-BE49-F238E27FC236}">
                <a16:creationId xmlns:a16="http://schemas.microsoft.com/office/drawing/2014/main" id="{23702B39-C1A8-61E1-7D6E-75EBE158452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13 min</a:t>
            </a:r>
            <a:endParaRPr dirty="0"/>
          </a:p>
        </p:txBody>
      </p:sp>
      <p:sp>
        <p:nvSpPr>
          <p:cNvPr id="234" name="Google Shape;234;g3478828f733_0_359:notes">
            <a:extLst>
              <a:ext uri="{FF2B5EF4-FFF2-40B4-BE49-F238E27FC236}">
                <a16:creationId xmlns:a16="http://schemas.microsoft.com/office/drawing/2014/main" id="{9F50437E-39F7-F378-1EA6-7A441EFC082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9274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I’m going to speed through this a bit but </a:t>
            </a:r>
          </a:p>
          <a:p>
            <a:endParaRPr lang="en-US" dirty="0"/>
          </a:p>
          <a:p>
            <a:pPr marL="158750" indent="0">
              <a:buNone/>
            </a:pPr>
            <a:r>
              <a:rPr lang="en-US" dirty="0"/>
              <a:t>Implementing </a:t>
            </a:r>
          </a:p>
          <a:p>
            <a:r>
              <a:rPr lang="en-US" dirty="0"/>
              <a:t> (read) which could push CE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….Arbitrary and gives us a narrow view of CE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…..Ratcheting the “hungry dog” phenomenon 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6948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SO in conclusion</a:t>
            </a:r>
          </a:p>
          <a:p>
            <a:r>
              <a:rPr lang="en-US" dirty="0"/>
              <a:t>Why care</a:t>
            </a:r>
          </a:p>
          <a:p>
            <a:pPr marL="158750" indent="0">
              <a:buNone/>
            </a:pPr>
            <a:r>
              <a:rPr lang="en-US" dirty="0"/>
              <a:t>Still a completely Open question after over 80 years of dedicated research </a:t>
            </a:r>
          </a:p>
          <a:p>
            <a:pPr marL="158750" indent="0">
              <a:buNone/>
            </a:pPr>
            <a:r>
              <a:rPr lang="en-US" dirty="0"/>
              <a:t>On a human level, Understanding this inspires…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If </a:t>
            </a:r>
            <a:r>
              <a:rPr lang="en-US" dirty="0" err="1"/>
              <a:t>youre</a:t>
            </a:r>
            <a:r>
              <a:rPr lang="en-US" dirty="0"/>
              <a:t> not into all of that gushy stuff…</a:t>
            </a:r>
          </a:p>
          <a:p>
            <a:pPr marL="158750" indent="0">
              <a:buNone/>
            </a:pPr>
            <a:endParaRPr lang="en-US" dirty="0"/>
          </a:p>
          <a:p>
            <a:pPr marL="158750" indent="0">
              <a:buNone/>
            </a:pPr>
            <a:r>
              <a:rPr lang="en-US" dirty="0"/>
              <a:t>CE poses a very lucrative and novel approach to directed synthesis. Evolution has produced molecule that are unimaginable that we could never create </a:t>
            </a:r>
            <a:r>
              <a:rPr lang="en-US" dirty="0" err="1"/>
              <a:t>denovo</a:t>
            </a:r>
            <a:r>
              <a:rPr lang="en-US" dirty="0"/>
              <a:t>. Harnessing that process would be indispensable . </a:t>
            </a:r>
          </a:p>
        </p:txBody>
      </p:sp>
    </p:spTree>
    <p:extLst>
      <p:ext uri="{BB962C8B-B14F-4D97-AF65-F5344CB8AC3E}">
        <p14:creationId xmlns:p14="http://schemas.microsoft.com/office/powerpoint/2010/main" val="15625927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2fd753716f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675" name="Google Shape;675;g2fd753716f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So, with that I would like to acknowledge the funding that has allowed me to conduct this work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Also my advisor </a:t>
            </a:r>
            <a:r>
              <a:rPr lang="en-US" dirty="0" err="1"/>
              <a:t>loren</a:t>
            </a:r>
            <a:r>
              <a:rPr lang="en-US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All of the advice and inspiration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As well as our collaborators and fellow members of the lab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Thank you 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2fc28398052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2fc28398052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g349dc68729e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9" name="Google Shape;849;g349dc68729e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Such that total HA to AA is 5:1 optimal, identified in Moran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478828f733_0_3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g3478828f733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220925216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697" name="Google Shape;697;g220925216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20925216d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23" name="Google Shape;123;g220925216d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My work is in within the relm of the origins of life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 I aptly like to start my talk with this mural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origin of life on Earth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</a:t>
            </a:r>
            <a:r>
              <a:rPr lang="en" dirty="0"/>
              <a:t>anging in…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Visualization of that trans prebiotic world to present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….but what I want you to focus on is this area right here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45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20925216de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33" name="Google Shape;133;g220925216de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origin of life is somewhere here…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Left, F</a:t>
            </a:r>
            <a:r>
              <a:rPr lang="en" dirty="0"/>
              <a:t>eedstocks of small molecules forming larger compunds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Operating under the principles of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Right, S</a:t>
            </a:r>
            <a:r>
              <a:rPr lang="en" dirty="0"/>
              <a:t>ingle celled organisms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B</a:t>
            </a:r>
            <a:r>
              <a:rPr lang="en" dirty="0"/>
              <a:t>ut what about the trans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answer to that is blurry at best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>
          <a:extLst>
            <a:ext uri="{FF2B5EF4-FFF2-40B4-BE49-F238E27FC236}">
              <a16:creationId xmlns:a16="http://schemas.microsoft.com/office/drawing/2014/main" id="{C1E234EF-8B2B-2A52-DE1E-9BAECA122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20925216de_0_12:notes">
            <a:extLst>
              <a:ext uri="{FF2B5EF4-FFF2-40B4-BE49-F238E27FC236}">
                <a16:creationId xmlns:a16="http://schemas.microsoft.com/office/drawing/2014/main" id="{74FA0174-F5C3-76DE-7D21-36239148E17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33" name="Google Shape;133;g220925216de_0_12:notes">
            <a:extLst>
              <a:ext uri="{FF2B5EF4-FFF2-40B4-BE49-F238E27FC236}">
                <a16:creationId xmlns:a16="http://schemas.microsoft.com/office/drawing/2014/main" id="{6038E0F4-33F8-DF50-6F70-0F18ECE2BFD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Under the prevailing models for the origin of life, there is a discrete transition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 great deal of orgins of life research is target directed synthesis,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which attempts to generate the biopolymers and machinery of extant, current life.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RNA world, which you may have heard of, is one such theory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But these biopolymers are so complex and so fragile, that proposed targeted synthesis often require a series umprobable events and conditions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If there no force or system or machinery driving the formation of these building blocks, why would they do anything except decay and degrade?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 these prevailing model, That blurry transition remains unaccounted for </a:t>
            </a:r>
          </a:p>
        </p:txBody>
      </p:sp>
    </p:spTree>
    <p:extLst>
      <p:ext uri="{BB962C8B-B14F-4D97-AF65-F5344CB8AC3E}">
        <p14:creationId xmlns:p14="http://schemas.microsoft.com/office/powerpoint/2010/main" val="3369976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fd753716f5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83" name="Google Shape;183;g2fd753716f5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" dirty="0"/>
              <a:t>Incontrast to the existing paradigm, our model of </a:t>
            </a: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Chemical evolution is a continuous and non-teleological process</a:t>
            </a: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Our model posits that continuous forms of evolution …..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Here Evolutionary phenomena account for </a:t>
            </a:r>
            <a:r>
              <a:rPr lang="en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gradual transformation from chemistry to biology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fd753716f5_0_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198" name="Google Shape;198;g2fd753716f5_0_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(CLICK) In our model, this transition takes place at the ensemble level where the entire chemical landscaped progressively decreased in entropy (or disorder) instead one single molecule.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Now I am going to walk through this figure, but you can follow along the numbers if you would like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(CLICK) As CE progresses, Emergent forms of order  are driven by emergent forms for selection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The metric of selection changes, in theory, starting with selection by what can dissolve (CLOCK), then condense (CLOCK), perform exchange reactions  (CLOCK,CLICK), assemble (CLOCK, and then perform autocatalysis(CLICK)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This is the same as what constitutes ‘fitness’ in darwinian evolution, and it changes with increased order….</a:t>
            </a:r>
            <a:r>
              <a:rPr lang="en-US" dirty="0">
                <a:solidFill>
                  <a:schemeClr val="dk1"/>
                </a:solidFill>
              </a:rPr>
              <a:t>W</a:t>
            </a:r>
            <a:r>
              <a:rPr lang="en" dirty="0">
                <a:solidFill>
                  <a:schemeClr val="dk1"/>
                </a:solidFill>
              </a:rPr>
              <a:t>e see this in biolgy as well, What fitness is selecting for in a Bird with courting ritual vs bacteria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>
              <a:solidFill>
                <a:schemeClr val="dk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>
                <a:solidFill>
                  <a:schemeClr val="dk1"/>
                </a:solidFill>
              </a:rPr>
              <a:t>(CLICK 2)Moving to the lower part, These processes of selection are additive and recursive and,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>
                <a:solidFill>
                  <a:schemeClr val="dk1"/>
                </a:solidFill>
              </a:rPr>
              <a:t>in the aimless characteristic for persistent molecules and networks to accumulate,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>
                <a:solidFill>
                  <a:schemeClr val="dk1"/>
                </a:solidFill>
              </a:rPr>
              <a:t>we end up with ensembles including primitive versions of all universal biopolymers.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This process is in no way a linear march of progress, and led to many extinctions and dead ends but did culminate in one winner ensemble, which encompassed the central dogma we know today.</a:t>
            </a:r>
            <a:endParaRPr lang="en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----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C</a:t>
            </a:r>
            <a:r>
              <a:rPr lang="en" dirty="0">
                <a:solidFill>
                  <a:schemeClr val="dk1"/>
                </a:solidFill>
              </a:rPr>
              <a:t>hem rxn network, all mol catalyze each others formation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dk1"/>
                </a:solidFill>
              </a:rPr>
              <a:t>A</a:t>
            </a:r>
            <a:r>
              <a:rPr lang="en" dirty="0">
                <a:solidFill>
                  <a:schemeClr val="dk1"/>
                </a:solidFill>
              </a:rPr>
              <a:t>utocst, williamson, 2024, hordjik 2019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fd753716f5_0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213" name="Google Shape;213;g2fd753716f5_0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lies at the heart of chemical evolutions is water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key here is that….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And  thermodynamic favorability of which will dominate can be controlled by ossications in water activity driven by wet dry cycling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You are familiar with wet/dry cycling if you’ve ever…. Seen dew when you leave the house in the morning and this same process was feasible on the early earth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The final key real linchpin in the functionality of chemical evolution is that… “breakdown IN WATER”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______________________________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It’s inherent H-bonding capabilities along with a large dipole moment and high dielectric </a:t>
            </a:r>
            <a:endParaRPr sz="1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is what allows extant biomolecules to spontaneously overcome transitions to lower entropy states and maintain the highly the ordered and patterned conformations </a:t>
            </a:r>
            <a:endParaRPr sz="1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However, in a more active role, water's character as a reactive nucleophile drives numerous reactions such as</a:t>
            </a:r>
            <a:endParaRPr sz="1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hydrolysis and condensation (ex.biopolymer formation, metabolism)</a:t>
            </a:r>
            <a:endParaRPr sz="1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generation of protons, hydroxide, carbon dioxide, peroxide, and other substances that trigger subsequent chemical reactions in water(ex. photosynthesis, proton pumping in electron transport chains),</a:t>
            </a:r>
            <a:endParaRPr sz="1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changes in metal coordination that release or absorb water (Zn²⁺ coordination, Fe²⁺ coordination) </a:t>
            </a: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" sz="1200" dirty="0">
              <a:solidFill>
                <a:schemeClr val="dk1"/>
              </a:solidFill>
              <a:latin typeface="Times New Roman"/>
              <a:cs typeface="Times New Roman"/>
              <a:sym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Stability-based sorting: Jan Toman (2017)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285751" y="342900"/>
            <a:ext cx="29496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7934B"/>
              </a:buClr>
              <a:buSzPts val="2400"/>
              <a:buFont typeface="Roboto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1" hasCustomPrompt="1"/>
          </p:nvPr>
        </p:nvSpPr>
        <p:spPr>
          <a:xfrm>
            <a:off x="3481754" y="342901"/>
            <a:ext cx="5376600" cy="40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3057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057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057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057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057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r>
              <a:rPr lang="en-US" dirty="0"/>
              <a:t>D</a:t>
            </a:r>
          </a:p>
          <a:p>
            <a:pPr lvl="1"/>
            <a:r>
              <a:rPr lang="en-US" dirty="0"/>
              <a:t>d</a:t>
            </a:r>
            <a:endParaRPr dirty="0"/>
          </a:p>
        </p:txBody>
      </p:sp>
      <p:sp>
        <p:nvSpPr>
          <p:cNvPr id="18" name="Google Shape;18;p3"/>
          <p:cNvSpPr txBox="1">
            <a:spLocks noGrp="1"/>
          </p:cNvSpPr>
          <p:nvPr>
            <p:ph type="body" idx="2"/>
          </p:nvPr>
        </p:nvSpPr>
        <p:spPr>
          <a:xfrm>
            <a:off x="285751" y="1706137"/>
            <a:ext cx="2949600" cy="26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3057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057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057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057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057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dt" idx="10"/>
          </p:nvPr>
        </p:nvSpPr>
        <p:spPr>
          <a:xfrm>
            <a:off x="1056247" y="4636905"/>
            <a:ext cx="1160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285750" y="4636905"/>
            <a:ext cx="687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4"/>
          <p:cNvSpPr txBox="1">
            <a:spLocks noGrp="1"/>
          </p:cNvSpPr>
          <p:nvPr>
            <p:ph type="title"/>
          </p:nvPr>
        </p:nvSpPr>
        <p:spPr>
          <a:xfrm>
            <a:off x="1835331" y="1384663"/>
            <a:ext cx="6680100" cy="19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body" idx="1"/>
          </p:nvPr>
        </p:nvSpPr>
        <p:spPr>
          <a:xfrm>
            <a:off x="1835331" y="3331028"/>
            <a:ext cx="66801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Clr>
                <a:srgbClr val="B3A369"/>
              </a:buClr>
              <a:buSzPts val="1400"/>
              <a:buNone/>
              <a:defRPr/>
            </a:lvl1pPr>
            <a:lvl2pPr marL="914400" lvl="1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marL="1371600" lvl="2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marL="2286000" lvl="4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Tech Tower">
  <p:cSld name="Title - Tech Tow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/>
          <p:cNvSpPr txBox="1">
            <a:spLocks noGrp="1"/>
          </p:cNvSpPr>
          <p:nvPr>
            <p:ph type="title"/>
          </p:nvPr>
        </p:nvSpPr>
        <p:spPr>
          <a:xfrm>
            <a:off x="1835331" y="1384663"/>
            <a:ext cx="6680100" cy="19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body" idx="1"/>
          </p:nvPr>
        </p:nvSpPr>
        <p:spPr>
          <a:xfrm>
            <a:off x="1835331" y="3331028"/>
            <a:ext cx="66801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marL="914400" lvl="1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marL="1371600" lvl="2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marL="2286000" lvl="4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dk1"/>
                </a:solidFill>
              </a:defRPr>
            </a:lvl1pPr>
            <a:lvl2pPr lvl="1">
              <a:buNone/>
              <a:defRPr>
                <a:solidFill>
                  <a:schemeClr val="dk1"/>
                </a:solidFill>
              </a:defRPr>
            </a:lvl2pPr>
            <a:lvl3pPr lvl="2">
              <a:buNone/>
              <a:defRPr>
                <a:solidFill>
                  <a:schemeClr val="dk1"/>
                </a:solidFill>
              </a:defRPr>
            </a:lvl3pPr>
            <a:lvl4pPr lvl="3">
              <a:buNone/>
              <a:defRPr>
                <a:solidFill>
                  <a:schemeClr val="dk1"/>
                </a:solidFill>
              </a:defRPr>
            </a:lvl4pPr>
            <a:lvl5pPr lvl="4">
              <a:buNone/>
              <a:defRPr>
                <a:solidFill>
                  <a:schemeClr val="dk1"/>
                </a:solidFill>
              </a:defRPr>
            </a:lvl5pPr>
            <a:lvl6pPr lvl="5">
              <a:buNone/>
              <a:defRPr>
                <a:solidFill>
                  <a:schemeClr val="dk1"/>
                </a:solidFill>
              </a:defRPr>
            </a:lvl6pPr>
            <a:lvl7pPr lvl="6">
              <a:buNone/>
              <a:defRPr>
                <a:solidFill>
                  <a:schemeClr val="dk1"/>
                </a:solidFill>
              </a:defRPr>
            </a:lvl7pPr>
            <a:lvl8pPr lvl="7">
              <a:buNone/>
              <a:defRPr>
                <a:solidFill>
                  <a:schemeClr val="dk1"/>
                </a:solidFill>
              </a:defRPr>
            </a:lvl8pPr>
            <a:lvl9pPr lvl="8">
              <a:buNone/>
              <a:defRPr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Full Photo">
  <p:cSld name="Title - Full Photo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1835331" y="1384663"/>
            <a:ext cx="6680100" cy="19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Roboto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body" idx="1"/>
          </p:nvPr>
        </p:nvSpPr>
        <p:spPr>
          <a:xfrm>
            <a:off x="1835331" y="3331028"/>
            <a:ext cx="66801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marL="914400" lvl="1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marL="1371600" lvl="2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marL="2286000" lvl="4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88" name="Google Shape;88;p16"/>
          <p:cNvPicPr preferRelativeResize="0"/>
          <p:nvPr/>
        </p:nvPicPr>
        <p:blipFill rotWithShape="1">
          <a:blip r:embed="rId3">
            <a:alphaModFix/>
          </a:blip>
          <a:srcRect t="73769"/>
          <a:stretch/>
        </p:blipFill>
        <p:spPr>
          <a:xfrm>
            <a:off x="1" y="3794384"/>
            <a:ext cx="9144000" cy="1349117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Plain">
  <p:cSld name="Title - Plai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>
            <a:spLocks noGrp="1"/>
          </p:cNvSpPr>
          <p:nvPr>
            <p:ph type="title"/>
          </p:nvPr>
        </p:nvSpPr>
        <p:spPr>
          <a:xfrm>
            <a:off x="1835331" y="1384663"/>
            <a:ext cx="6680100" cy="19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body" idx="1"/>
          </p:nvPr>
        </p:nvSpPr>
        <p:spPr>
          <a:xfrm>
            <a:off x="1835331" y="3331028"/>
            <a:ext cx="66801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marL="914400" lvl="1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marL="1371600" lvl="2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marL="2286000" lvl="4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dk1"/>
                </a:solidFill>
              </a:defRPr>
            </a:lvl1pPr>
            <a:lvl2pPr lvl="1">
              <a:buNone/>
              <a:defRPr>
                <a:solidFill>
                  <a:schemeClr val="dk1"/>
                </a:solidFill>
              </a:defRPr>
            </a:lvl2pPr>
            <a:lvl3pPr lvl="2">
              <a:buNone/>
              <a:defRPr>
                <a:solidFill>
                  <a:schemeClr val="dk1"/>
                </a:solidFill>
              </a:defRPr>
            </a:lvl3pPr>
            <a:lvl4pPr lvl="3">
              <a:buNone/>
              <a:defRPr>
                <a:solidFill>
                  <a:schemeClr val="dk1"/>
                </a:solidFill>
              </a:defRPr>
            </a:lvl4pPr>
            <a:lvl5pPr lvl="4">
              <a:buNone/>
              <a:defRPr>
                <a:solidFill>
                  <a:schemeClr val="dk1"/>
                </a:solidFill>
              </a:defRPr>
            </a:lvl5pPr>
            <a:lvl6pPr lvl="5">
              <a:buNone/>
              <a:defRPr>
                <a:solidFill>
                  <a:schemeClr val="dk1"/>
                </a:solidFill>
              </a:defRPr>
            </a:lvl6pPr>
            <a:lvl7pPr lvl="6">
              <a:buNone/>
              <a:defRPr>
                <a:solidFill>
                  <a:schemeClr val="dk1"/>
                </a:solidFill>
              </a:defRPr>
            </a:lvl7pPr>
            <a:lvl8pPr lvl="7">
              <a:buNone/>
              <a:defRPr>
                <a:solidFill>
                  <a:schemeClr val="dk1"/>
                </a:solidFill>
              </a:defRPr>
            </a:lvl8pPr>
            <a:lvl9pPr lvl="8">
              <a:buNone/>
              <a:defRPr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Kendeda">
  <p:cSld name="Title - Kended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>
            <a:spLocks noGrp="1"/>
          </p:cNvSpPr>
          <p:nvPr>
            <p:ph type="title"/>
          </p:nvPr>
        </p:nvSpPr>
        <p:spPr>
          <a:xfrm>
            <a:off x="1835331" y="1384663"/>
            <a:ext cx="6680100" cy="19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body" idx="1"/>
          </p:nvPr>
        </p:nvSpPr>
        <p:spPr>
          <a:xfrm>
            <a:off x="1835331" y="3331028"/>
            <a:ext cx="66801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marL="914400" lvl="1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marL="1371600" lvl="2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marL="2286000" lvl="4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dk1"/>
                </a:solidFill>
              </a:defRPr>
            </a:lvl1pPr>
            <a:lvl2pPr lvl="1">
              <a:buNone/>
              <a:defRPr>
                <a:solidFill>
                  <a:schemeClr val="dk1"/>
                </a:solidFill>
              </a:defRPr>
            </a:lvl2pPr>
            <a:lvl3pPr lvl="2">
              <a:buNone/>
              <a:defRPr>
                <a:solidFill>
                  <a:schemeClr val="dk1"/>
                </a:solidFill>
              </a:defRPr>
            </a:lvl3pPr>
            <a:lvl4pPr lvl="3">
              <a:buNone/>
              <a:defRPr>
                <a:solidFill>
                  <a:schemeClr val="dk1"/>
                </a:solidFill>
              </a:defRPr>
            </a:lvl4pPr>
            <a:lvl5pPr lvl="4">
              <a:buNone/>
              <a:defRPr>
                <a:solidFill>
                  <a:schemeClr val="dk1"/>
                </a:solidFill>
              </a:defRPr>
            </a:lvl5pPr>
            <a:lvl6pPr lvl="5">
              <a:buNone/>
              <a:defRPr>
                <a:solidFill>
                  <a:schemeClr val="dk1"/>
                </a:solidFill>
              </a:defRPr>
            </a:lvl6pPr>
            <a:lvl7pPr lvl="6">
              <a:buNone/>
              <a:defRPr>
                <a:solidFill>
                  <a:schemeClr val="dk1"/>
                </a:solidFill>
              </a:defRPr>
            </a:lvl7pPr>
            <a:lvl8pPr lvl="7">
              <a:buNone/>
              <a:defRPr>
                <a:solidFill>
                  <a:schemeClr val="dk1"/>
                </a:solidFill>
              </a:defRPr>
            </a:lvl8pPr>
            <a:lvl9pPr lvl="8">
              <a:buNone/>
              <a:defRPr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Wreck">
  <p:cSld name="TItle - Wrec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>
            <a:spLocks noGrp="1"/>
          </p:cNvSpPr>
          <p:nvPr>
            <p:ph type="title"/>
          </p:nvPr>
        </p:nvSpPr>
        <p:spPr>
          <a:xfrm>
            <a:off x="1835331" y="1384663"/>
            <a:ext cx="6680100" cy="19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body" idx="1"/>
          </p:nvPr>
        </p:nvSpPr>
        <p:spPr>
          <a:xfrm>
            <a:off x="1835331" y="3331028"/>
            <a:ext cx="66801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marL="914400" lvl="1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marL="1371600" lvl="2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marL="2286000" lvl="4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dk1"/>
                </a:solidFill>
              </a:defRPr>
            </a:lvl1pPr>
            <a:lvl2pPr lvl="1">
              <a:buNone/>
              <a:defRPr>
                <a:solidFill>
                  <a:schemeClr val="dk1"/>
                </a:solidFill>
              </a:defRPr>
            </a:lvl2pPr>
            <a:lvl3pPr lvl="2">
              <a:buNone/>
              <a:defRPr>
                <a:solidFill>
                  <a:schemeClr val="dk1"/>
                </a:solidFill>
              </a:defRPr>
            </a:lvl3pPr>
            <a:lvl4pPr lvl="3">
              <a:buNone/>
              <a:defRPr>
                <a:solidFill>
                  <a:schemeClr val="dk1"/>
                </a:solidFill>
              </a:defRPr>
            </a:lvl4pPr>
            <a:lvl5pPr lvl="4">
              <a:buNone/>
              <a:defRPr>
                <a:solidFill>
                  <a:schemeClr val="dk1"/>
                </a:solidFill>
              </a:defRPr>
            </a:lvl5pPr>
            <a:lvl6pPr lvl="5">
              <a:buNone/>
              <a:defRPr>
                <a:solidFill>
                  <a:schemeClr val="dk1"/>
                </a:solidFill>
              </a:defRPr>
            </a:lvl6pPr>
            <a:lvl7pPr lvl="6">
              <a:buNone/>
              <a:defRPr>
                <a:solidFill>
                  <a:schemeClr val="dk1"/>
                </a:solidFill>
              </a:defRPr>
            </a:lvl7pPr>
            <a:lvl8pPr lvl="7">
              <a:buNone/>
              <a:defRPr>
                <a:solidFill>
                  <a:schemeClr val="dk1"/>
                </a:solidFill>
              </a:defRPr>
            </a:lvl8pPr>
            <a:lvl9pPr lvl="8">
              <a:buNone/>
              <a:defRPr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s">
  <p:cSld name="Chart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285750" y="150541"/>
            <a:ext cx="8572500" cy="7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7934B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dt" idx="10"/>
          </p:nvPr>
        </p:nvSpPr>
        <p:spPr>
          <a:xfrm>
            <a:off x="1056247" y="4636905"/>
            <a:ext cx="1160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285750" y="4636905"/>
            <a:ext cx="687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" name="Google Shape;28;p5"/>
          <p:cNvSpPr>
            <a:spLocks noGrp="1"/>
          </p:cNvSpPr>
          <p:nvPr>
            <p:ph type="chart" idx="2"/>
          </p:nvPr>
        </p:nvSpPr>
        <p:spPr>
          <a:xfrm>
            <a:off x="285750" y="1076325"/>
            <a:ext cx="56328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305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305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057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03057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057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3057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057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003057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057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rgbClr val="003057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6087666" y="1076325"/>
            <a:ext cx="2770500" cy="25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3057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057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057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057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057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285751" y="926335"/>
            <a:ext cx="4213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3057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057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057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057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057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2"/>
          </p:nvPr>
        </p:nvSpPr>
        <p:spPr>
          <a:xfrm>
            <a:off x="285751" y="1558993"/>
            <a:ext cx="4213200" cy="25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3057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057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057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057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057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3"/>
          </p:nvPr>
        </p:nvSpPr>
        <p:spPr>
          <a:xfrm>
            <a:off x="4629150" y="926335"/>
            <a:ext cx="42291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3057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057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057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057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057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4"/>
          </p:nvPr>
        </p:nvSpPr>
        <p:spPr>
          <a:xfrm>
            <a:off x="4629150" y="1558993"/>
            <a:ext cx="4229100" cy="25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3057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057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057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057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057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dt" idx="10"/>
          </p:nvPr>
        </p:nvSpPr>
        <p:spPr>
          <a:xfrm>
            <a:off x="1056247" y="4636905"/>
            <a:ext cx="1160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sldNum" idx="12"/>
          </p:nvPr>
        </p:nvSpPr>
        <p:spPr>
          <a:xfrm>
            <a:off x="285750" y="4636905"/>
            <a:ext cx="687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285750" y="150541"/>
            <a:ext cx="8572500" cy="7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7934B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285750" y="150541"/>
            <a:ext cx="8572500" cy="7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7934B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284286" y="911612"/>
            <a:ext cx="4211400" cy="3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3057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057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057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057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057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2"/>
          </p:nvPr>
        </p:nvSpPr>
        <p:spPr>
          <a:xfrm>
            <a:off x="4648200" y="911612"/>
            <a:ext cx="4210200" cy="3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3057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057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057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057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057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dt" idx="10"/>
          </p:nvPr>
        </p:nvSpPr>
        <p:spPr>
          <a:xfrm>
            <a:off x="1056247" y="4636905"/>
            <a:ext cx="1160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285750" y="4636905"/>
            <a:ext cx="687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allery">
  <p:cSld name="Galler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>
            <a:spLocks noGrp="1"/>
          </p:cNvSpPr>
          <p:nvPr>
            <p:ph type="dt" idx="10"/>
          </p:nvPr>
        </p:nvSpPr>
        <p:spPr>
          <a:xfrm>
            <a:off x="1056247" y="4636905"/>
            <a:ext cx="1160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sldNum" idx="12"/>
          </p:nvPr>
        </p:nvSpPr>
        <p:spPr>
          <a:xfrm>
            <a:off x="285750" y="4636905"/>
            <a:ext cx="687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285750" y="150541"/>
            <a:ext cx="8572500" cy="7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7934B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>
            <a:spLocks noGrp="1"/>
          </p:cNvSpPr>
          <p:nvPr>
            <p:ph type="pic" idx="2"/>
          </p:nvPr>
        </p:nvSpPr>
        <p:spPr>
          <a:xfrm>
            <a:off x="285750" y="1069052"/>
            <a:ext cx="2305800" cy="15615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9" name="Google Shape;49;p8"/>
          <p:cNvSpPr>
            <a:spLocks noGrp="1"/>
          </p:cNvSpPr>
          <p:nvPr>
            <p:ph type="pic" idx="3"/>
          </p:nvPr>
        </p:nvSpPr>
        <p:spPr>
          <a:xfrm>
            <a:off x="2828546" y="1069052"/>
            <a:ext cx="2305800" cy="15615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0" name="Google Shape;50;p8"/>
          <p:cNvSpPr>
            <a:spLocks noGrp="1"/>
          </p:cNvSpPr>
          <p:nvPr>
            <p:ph type="pic" idx="4"/>
          </p:nvPr>
        </p:nvSpPr>
        <p:spPr>
          <a:xfrm>
            <a:off x="5383605" y="1069052"/>
            <a:ext cx="2305800" cy="15615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" name="Google Shape;51;p8"/>
          <p:cNvSpPr>
            <a:spLocks noGrp="1"/>
          </p:cNvSpPr>
          <p:nvPr>
            <p:ph type="pic" idx="5"/>
          </p:nvPr>
        </p:nvSpPr>
        <p:spPr>
          <a:xfrm>
            <a:off x="285750" y="2829069"/>
            <a:ext cx="2305800" cy="15615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2" name="Google Shape;52;p8"/>
          <p:cNvSpPr>
            <a:spLocks noGrp="1"/>
          </p:cNvSpPr>
          <p:nvPr>
            <p:ph type="pic" idx="6"/>
          </p:nvPr>
        </p:nvSpPr>
        <p:spPr>
          <a:xfrm>
            <a:off x="2828546" y="2829069"/>
            <a:ext cx="2305800" cy="15615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3" name="Google Shape;53;p8"/>
          <p:cNvSpPr>
            <a:spLocks noGrp="1"/>
          </p:cNvSpPr>
          <p:nvPr>
            <p:ph type="pic" idx="7"/>
          </p:nvPr>
        </p:nvSpPr>
        <p:spPr>
          <a:xfrm>
            <a:off x="5383605" y="2829069"/>
            <a:ext cx="2305800" cy="15615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85751" y="342900"/>
            <a:ext cx="29496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7934B"/>
              </a:buClr>
              <a:buSzPts val="2400"/>
              <a:buFont typeface="Roboto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>
            <a:spLocks noGrp="1"/>
          </p:cNvSpPr>
          <p:nvPr>
            <p:ph type="pic" idx="2"/>
          </p:nvPr>
        </p:nvSpPr>
        <p:spPr>
          <a:xfrm>
            <a:off x="3460652" y="342901"/>
            <a:ext cx="5397600" cy="3738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1"/>
          </p:nvPr>
        </p:nvSpPr>
        <p:spPr>
          <a:xfrm>
            <a:off x="285751" y="1706138"/>
            <a:ext cx="2949600" cy="23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3057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057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057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057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057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1056247" y="4636905"/>
            <a:ext cx="1160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285750" y="4636905"/>
            <a:ext cx="687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>
            <a:spLocks noGrp="1"/>
          </p:cNvSpPr>
          <p:nvPr>
            <p:ph type="title"/>
          </p:nvPr>
        </p:nvSpPr>
        <p:spPr>
          <a:xfrm>
            <a:off x="1835331" y="1384663"/>
            <a:ext cx="6680100" cy="19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0"/>
          <p:cNvSpPr txBox="1">
            <a:spLocks noGrp="1"/>
          </p:cNvSpPr>
          <p:nvPr>
            <p:ph type="body" idx="1"/>
          </p:nvPr>
        </p:nvSpPr>
        <p:spPr>
          <a:xfrm>
            <a:off x="1835331" y="3331028"/>
            <a:ext cx="66801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spcBef>
                <a:spcPts val="300"/>
              </a:spcBef>
              <a:spcAft>
                <a:spcPts val="0"/>
              </a:spcAft>
              <a:buClr>
                <a:srgbClr val="B3A369"/>
              </a:buClr>
              <a:buSzPts val="1400"/>
              <a:buChar char="•"/>
              <a:defRPr/>
            </a:lvl1pPr>
            <a:lvl2pPr marL="914400" lvl="1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r">
              <a:buNone/>
              <a:defRPr sz="1300">
                <a:solidFill>
                  <a:srgbClr val="003057"/>
                </a:solidFill>
              </a:defRPr>
            </a:lvl1pPr>
            <a:lvl2pPr lvl="1" algn="r">
              <a:buNone/>
              <a:defRPr sz="1300">
                <a:solidFill>
                  <a:srgbClr val="003057"/>
                </a:solidFill>
              </a:defRPr>
            </a:lvl2pPr>
            <a:lvl3pPr lvl="2" algn="r">
              <a:buNone/>
              <a:defRPr sz="1300">
                <a:solidFill>
                  <a:srgbClr val="003057"/>
                </a:solidFill>
              </a:defRPr>
            </a:lvl3pPr>
            <a:lvl4pPr lvl="3" algn="r">
              <a:buNone/>
              <a:defRPr sz="1300">
                <a:solidFill>
                  <a:srgbClr val="003057"/>
                </a:solidFill>
              </a:defRPr>
            </a:lvl4pPr>
            <a:lvl5pPr lvl="4" algn="r">
              <a:buNone/>
              <a:defRPr sz="1300">
                <a:solidFill>
                  <a:srgbClr val="003057"/>
                </a:solidFill>
              </a:defRPr>
            </a:lvl5pPr>
            <a:lvl6pPr lvl="5" algn="r">
              <a:buNone/>
              <a:defRPr sz="1300">
                <a:solidFill>
                  <a:srgbClr val="003057"/>
                </a:solidFill>
              </a:defRPr>
            </a:lvl6pPr>
            <a:lvl7pPr lvl="6" algn="r">
              <a:buNone/>
              <a:defRPr sz="1300">
                <a:solidFill>
                  <a:srgbClr val="003057"/>
                </a:solidFill>
              </a:defRPr>
            </a:lvl7pPr>
            <a:lvl8pPr lvl="7" algn="r">
              <a:buNone/>
              <a:defRPr sz="1300">
                <a:solidFill>
                  <a:srgbClr val="003057"/>
                </a:solidFill>
              </a:defRPr>
            </a:lvl8pPr>
            <a:lvl9pPr lvl="8" algn="r">
              <a:buNone/>
              <a:defRPr sz="1300">
                <a:solidFill>
                  <a:srgbClr val="003057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body" idx="1" hasCustomPrompt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2385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2pPr>
            <a:lvl3pPr marL="1371600" lvl="2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298450">
              <a:spcBef>
                <a:spcPts val="400"/>
              </a:spcBef>
              <a:spcAft>
                <a:spcPts val="0"/>
              </a:spcAft>
              <a:buSzPts val="1100"/>
              <a:buChar char="•"/>
              <a:defRPr/>
            </a:lvl4pPr>
            <a:lvl5pPr marL="2286000" lvl="4" indent="-279400">
              <a:spcBef>
                <a:spcPts val="400"/>
              </a:spcBef>
              <a:spcAft>
                <a:spcPts val="0"/>
              </a:spcAft>
              <a:buSzPts val="800"/>
              <a:buChar char="•"/>
              <a:defRPr/>
            </a:lvl5pPr>
            <a:lvl6pPr marL="2743200" lvl="5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r>
              <a:rPr lang="en-US" dirty="0"/>
              <a:t>D </a:t>
            </a:r>
          </a:p>
          <a:p>
            <a:pPr lvl="1"/>
            <a:r>
              <a:rPr lang="en-US" dirty="0"/>
              <a:t>ss</a:t>
            </a:r>
            <a:endParaRPr dirty="0"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Plain">
  <p:cSld name="Title - Plai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1835331" y="1384663"/>
            <a:ext cx="6680100" cy="19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 hasCustomPrompt="1"/>
          </p:nvPr>
        </p:nvSpPr>
        <p:spPr>
          <a:xfrm>
            <a:off x="1835331" y="3331028"/>
            <a:ext cx="66801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</a:defRPr>
            </a:lvl1pPr>
            <a:lvl2pPr marL="914400" lvl="1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r>
              <a:rPr lang="en-US" dirty="0"/>
              <a:t>D </a:t>
            </a:r>
          </a:p>
          <a:p>
            <a:pPr lvl="1"/>
            <a:r>
              <a:rPr lang="en-US" dirty="0"/>
              <a:t>s</a:t>
            </a:r>
            <a:endParaRPr dirty="0"/>
          </a:p>
        </p:txBody>
      </p:sp>
      <p:sp>
        <p:nvSpPr>
          <p:cNvPr id="71" name="Google Shape;71;p1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</a:defRPr>
            </a:lvl1pPr>
            <a:lvl2pPr lvl="1" algn="r">
              <a:buNone/>
              <a:defRPr sz="1300">
                <a:solidFill>
                  <a:schemeClr val="dk1"/>
                </a:solidFill>
              </a:defRPr>
            </a:lvl2pPr>
            <a:lvl3pPr lvl="2" algn="r">
              <a:buNone/>
              <a:defRPr sz="1300">
                <a:solidFill>
                  <a:schemeClr val="dk1"/>
                </a:solidFill>
              </a:defRPr>
            </a:lvl3pPr>
            <a:lvl4pPr lvl="3" algn="r">
              <a:buNone/>
              <a:defRPr sz="1300">
                <a:solidFill>
                  <a:schemeClr val="dk1"/>
                </a:solidFill>
              </a:defRPr>
            </a:lvl4pPr>
            <a:lvl5pPr lvl="4" algn="r">
              <a:buNone/>
              <a:defRPr sz="1300">
                <a:solidFill>
                  <a:schemeClr val="dk1"/>
                </a:solidFill>
              </a:defRPr>
            </a:lvl5pPr>
            <a:lvl6pPr lvl="5" algn="r">
              <a:buNone/>
              <a:defRPr sz="1300">
                <a:solidFill>
                  <a:schemeClr val="dk1"/>
                </a:solidFill>
              </a:defRPr>
            </a:lvl6pPr>
            <a:lvl7pPr lvl="6" algn="r">
              <a:buNone/>
              <a:defRPr sz="1300">
                <a:solidFill>
                  <a:schemeClr val="dk1"/>
                </a:solidFill>
              </a:defRPr>
            </a:lvl7pPr>
            <a:lvl8pPr lvl="7" algn="r">
              <a:buNone/>
              <a:defRPr sz="1300">
                <a:solidFill>
                  <a:schemeClr val="dk1"/>
                </a:solidFill>
              </a:defRPr>
            </a:lvl8pPr>
            <a:lvl9pPr lvl="8" algn="r">
              <a:buNone/>
              <a:defRPr sz="13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85750" y="150541"/>
            <a:ext cx="8572500" cy="7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7934B"/>
              </a:buClr>
              <a:buSzPts val="2700"/>
              <a:buFont typeface="Roboto"/>
              <a:buNone/>
              <a:defRPr sz="2700" b="1" i="0" u="none" strike="noStrike" cap="none">
                <a:solidFill>
                  <a:srgbClr val="A7934B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85750" y="911614"/>
            <a:ext cx="8572500" cy="3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305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305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057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03057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057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3057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057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003057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2794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057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rgbClr val="003057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D</a:t>
            </a:r>
          </a:p>
          <a:p>
            <a:pPr lvl="1"/>
            <a:r>
              <a:rPr lang="en-US" dirty="0"/>
              <a:t>d</a:t>
            </a:r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1056247" y="4636905"/>
            <a:ext cx="1160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C9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285750" y="4636905"/>
            <a:ext cx="6873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C9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C9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C9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C9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C9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C9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C9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C9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C9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3"/>
          <p:cNvSpPr txBox="1"/>
          <p:nvPr/>
        </p:nvSpPr>
        <p:spPr>
          <a:xfrm>
            <a:off x="1835331" y="1260565"/>
            <a:ext cx="6511800" cy="20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SzPts val="4500"/>
              <a:buFont typeface="Roboto"/>
              <a:buNone/>
            </a:pPr>
            <a:endParaRPr sz="4500" b="1" i="0" u="none" strike="noStrike" cap="none">
              <a:solidFill>
                <a:srgbClr val="00305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/>
          </p:nvPr>
        </p:nvSpPr>
        <p:spPr>
          <a:xfrm>
            <a:off x="1835331" y="1384663"/>
            <a:ext cx="6680100" cy="19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Roboto"/>
              <a:buNone/>
              <a:defRPr sz="45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body" idx="1"/>
          </p:nvPr>
        </p:nvSpPr>
        <p:spPr>
          <a:xfrm>
            <a:off x="1835331" y="3331028"/>
            <a:ext cx="66801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228600" algn="l">
              <a:spcBef>
                <a:spcPts val="300"/>
              </a:spcBef>
              <a:spcAft>
                <a:spcPts val="0"/>
              </a:spcAft>
              <a:buClr>
                <a:srgbClr val="B3A369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B3A36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rgbClr val="B3A369"/>
                </a:solidFill>
              </a:defRPr>
            </a:lvl1pPr>
            <a:lvl2pPr lvl="1" algn="r">
              <a:buNone/>
              <a:defRPr sz="1300">
                <a:solidFill>
                  <a:srgbClr val="B3A369"/>
                </a:solidFill>
              </a:defRPr>
            </a:lvl2pPr>
            <a:lvl3pPr lvl="2" algn="r">
              <a:buNone/>
              <a:defRPr sz="1300">
                <a:solidFill>
                  <a:srgbClr val="B3A369"/>
                </a:solidFill>
              </a:defRPr>
            </a:lvl3pPr>
            <a:lvl4pPr lvl="3" algn="r">
              <a:buNone/>
              <a:defRPr sz="1300">
                <a:solidFill>
                  <a:srgbClr val="B3A369"/>
                </a:solidFill>
              </a:defRPr>
            </a:lvl4pPr>
            <a:lvl5pPr lvl="4" algn="r">
              <a:buNone/>
              <a:defRPr sz="1300">
                <a:solidFill>
                  <a:srgbClr val="B3A369"/>
                </a:solidFill>
              </a:defRPr>
            </a:lvl5pPr>
            <a:lvl6pPr lvl="5" algn="r">
              <a:buNone/>
              <a:defRPr sz="1300">
                <a:solidFill>
                  <a:srgbClr val="B3A369"/>
                </a:solidFill>
              </a:defRPr>
            </a:lvl6pPr>
            <a:lvl7pPr lvl="6" algn="r">
              <a:buNone/>
              <a:defRPr sz="1300">
                <a:solidFill>
                  <a:srgbClr val="B3A369"/>
                </a:solidFill>
              </a:defRPr>
            </a:lvl7pPr>
            <a:lvl8pPr lvl="7" algn="r">
              <a:buNone/>
              <a:defRPr sz="1300">
                <a:solidFill>
                  <a:srgbClr val="B3A369"/>
                </a:solidFill>
              </a:defRPr>
            </a:lvl8pPr>
            <a:lvl9pPr lvl="8" algn="r">
              <a:buNone/>
              <a:defRPr sz="1300">
                <a:solidFill>
                  <a:srgbClr val="B3A36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png"/><Relationship Id="rId5" Type="http://schemas.openxmlformats.org/officeDocument/2006/relationships/image" Target="../media/image13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jpg"/><Relationship Id="rId12" Type="http://schemas.openxmlformats.org/officeDocument/2006/relationships/image" Target="../media/image6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jpg"/><Relationship Id="rId10" Type="http://schemas.openxmlformats.org/officeDocument/2006/relationships/image" Target="../media/image59.jpg"/><Relationship Id="rId4" Type="http://schemas.openxmlformats.org/officeDocument/2006/relationships/image" Target="../media/image53.png"/><Relationship Id="rId9" Type="http://schemas.openxmlformats.org/officeDocument/2006/relationships/image" Target="../media/image58.jpg"/><Relationship Id="rId14" Type="http://schemas.openxmlformats.org/officeDocument/2006/relationships/image" Target="../media/image63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90/life11111142" TargetMode="External"/><Relationship Id="rId7" Type="http://schemas.openxmlformats.org/officeDocument/2006/relationships/hyperlink" Target="https://doi.org/10.1038/nchem.1894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doi.org/10.1016/j.icarus.2020.113956" TargetMode="External"/><Relationship Id="rId5" Type="http://schemas.openxmlformats.org/officeDocument/2006/relationships/hyperlink" Target="https://doi.org/10.1038/s41467-017-02639-1" TargetMode="External"/><Relationship Id="rId4" Type="http://schemas.openxmlformats.org/officeDocument/2006/relationships/hyperlink" Target="https://doi.org/10.1039/d3sc00838j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>
            <a:spLocks noGrp="1"/>
          </p:cNvSpPr>
          <p:nvPr>
            <p:ph type="title"/>
          </p:nvPr>
        </p:nvSpPr>
        <p:spPr>
          <a:xfrm>
            <a:off x="1927549" y="1115197"/>
            <a:ext cx="6881881" cy="19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Roboto"/>
              <a:buNone/>
            </a:pPr>
            <a:r>
              <a:rPr lang="en" sz="2800" dirty="0"/>
              <a:t>4/6/26: Chemical Evolution as a Model for the Origin of Life on Earth </a:t>
            </a:r>
            <a:endParaRPr sz="2800" dirty="0"/>
          </a:p>
        </p:txBody>
      </p:sp>
      <p:sp>
        <p:nvSpPr>
          <p:cNvPr id="107" name="Google Shape;107;p20"/>
          <p:cNvSpPr txBox="1">
            <a:spLocks noGrp="1"/>
          </p:cNvSpPr>
          <p:nvPr>
            <p:ph type="body" idx="1"/>
          </p:nvPr>
        </p:nvSpPr>
        <p:spPr>
          <a:xfrm>
            <a:off x="741680" y="2552850"/>
            <a:ext cx="8199120" cy="18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3A369"/>
              </a:buClr>
              <a:buSzPts val="1400"/>
              <a:buNone/>
            </a:pPr>
            <a:endParaRPr lang="en" dirty="0">
              <a:solidFill>
                <a:srgbClr val="00305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 algn="ctr">
              <a:spcBef>
                <a:spcPts val="0"/>
              </a:spcBef>
            </a:pPr>
            <a:r>
              <a:rPr lang="en-US" b="1" dirty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Juliana DiGiacomo</a:t>
            </a:r>
            <a:r>
              <a:rPr lang="en-US" b="1" baseline="30000" dirty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1,2</a:t>
            </a:r>
            <a:r>
              <a:rPr lang="en-US" dirty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dirty="0" err="1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Vahab</a:t>
            </a:r>
            <a:r>
              <a:rPr lang="en-US" dirty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Rajaei</a:t>
            </a:r>
            <a:r>
              <a:rPr lang="en-US" baseline="30000" dirty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1,2</a:t>
            </a:r>
            <a:r>
              <a:rPr lang="en-US" dirty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Pau Capera-Aragonès</a:t>
            </a:r>
            <a:r>
              <a:rPr lang="en-US" baseline="30000" dirty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1,2</a:t>
            </a:r>
            <a:r>
              <a:rPr lang="en-US" dirty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Vedika Agarwal</a:t>
            </a:r>
            <a:r>
              <a:rPr lang="en-US" baseline="30000" dirty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1,2</a:t>
            </a:r>
            <a:r>
              <a:rPr lang="en-US" dirty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</a:t>
            </a:r>
          </a:p>
          <a:p>
            <a:pPr marL="0" lvl="0" indent="0" algn="ctr">
              <a:spcBef>
                <a:spcPts val="0"/>
              </a:spcBef>
            </a:pPr>
            <a:r>
              <a:rPr lang="en-US" dirty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Alex Deans-Rowe</a:t>
            </a:r>
            <a:r>
              <a:rPr lang="en-US" baseline="30000" dirty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1,2</a:t>
            </a:r>
            <a:r>
              <a:rPr lang="en-US" dirty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Loren Dean Williams*</a:t>
            </a:r>
            <a:r>
              <a:rPr lang="en-US" baseline="30000" dirty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1,2</a:t>
            </a:r>
          </a:p>
          <a:p>
            <a:pPr marL="0" lvl="0" indent="0" algn="ctr">
              <a:spcBef>
                <a:spcPts val="0"/>
              </a:spcBef>
            </a:pPr>
            <a:endParaRPr lang="en-US" baseline="30000" dirty="0">
              <a:solidFill>
                <a:srgbClr val="00305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3A369"/>
              </a:buClr>
              <a:buSzPts val="1400"/>
              <a:buNone/>
            </a:pPr>
            <a:r>
              <a:rPr lang="en-US" sz="1000" baseline="30000" dirty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</a:t>
            </a:r>
            <a:r>
              <a:rPr lang="en-US" sz="1000" dirty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NASA Center for Integration of the Origins of Life (</a:t>
            </a:r>
            <a:r>
              <a:rPr lang="en-US" sz="1000" dirty="0" err="1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iCOOL</a:t>
            </a:r>
            <a:r>
              <a:rPr lang="en-US" sz="1000" dirty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)</a:t>
            </a:r>
            <a:br>
              <a:rPr lang="en-US" sz="1000" dirty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US" sz="1000" baseline="30000" dirty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  <a:r>
              <a:rPr lang="en-US" sz="1000" dirty="0">
                <a:solidFill>
                  <a:srgbClr val="00305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School of Chemistry and Biochemistry, Georgia Institute of Technology, Atlanta, GA 30332 USA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3A369"/>
              </a:buClr>
              <a:buSzPts val="1400"/>
              <a:buNone/>
            </a:pPr>
            <a:endParaRPr dirty="0">
              <a:solidFill>
                <a:srgbClr val="00305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B3A369"/>
              </a:buClr>
              <a:buSzPts val="1400"/>
              <a:buNone/>
            </a:pPr>
            <a:endParaRPr dirty="0">
              <a:solidFill>
                <a:srgbClr val="003057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AutoShape 2" descr="Logo">
            <a:extLst>
              <a:ext uri="{FF2B5EF4-FFF2-40B4-BE49-F238E27FC236}">
                <a16:creationId xmlns:a16="http://schemas.microsoft.com/office/drawing/2014/main" id="{B7F8A3F6-337E-EB57-B551-14A06A3887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649A2B-9F21-1888-465F-AF8056605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0576" y="4086077"/>
            <a:ext cx="2143424" cy="1057423"/>
          </a:xfrm>
          <a:prstGeom prst="rect">
            <a:avLst/>
          </a:prstGeom>
        </p:spPr>
      </p:pic>
      <p:pic>
        <p:nvPicPr>
          <p:cNvPr id="5" name="Picture 4" descr="A logo with blue text&#10;&#10;Description automatically generated">
            <a:extLst>
              <a:ext uri="{FF2B5EF4-FFF2-40B4-BE49-F238E27FC236}">
                <a16:creationId xmlns:a16="http://schemas.microsoft.com/office/drawing/2014/main" id="{6ED1817D-89E0-29D2-DEC5-231B0AAC2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052" y="778050"/>
            <a:ext cx="2325871" cy="820274"/>
          </a:xfrm>
          <a:prstGeom prst="rect">
            <a:avLst/>
          </a:prstGeom>
        </p:spPr>
      </p:pic>
      <p:pic>
        <p:nvPicPr>
          <p:cNvPr id="8" name="Picture 7" descr="A blue dna strand with orange dots&#10;&#10;Description automatically generated">
            <a:extLst>
              <a:ext uri="{FF2B5EF4-FFF2-40B4-BE49-F238E27FC236}">
                <a16:creationId xmlns:a16="http://schemas.microsoft.com/office/drawing/2014/main" id="{1F4BEFF6-3D1E-2EE8-B99B-F1CF7A230D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" t="4855" r="2259" b="5188"/>
          <a:stretch/>
        </p:blipFill>
        <p:spPr>
          <a:xfrm>
            <a:off x="6217923" y="3802380"/>
            <a:ext cx="2824477" cy="1255183"/>
          </a:xfrm>
          <a:prstGeom prst="rect">
            <a:avLst/>
          </a:prstGeom>
        </p:spPr>
      </p:pic>
      <p:pic>
        <p:nvPicPr>
          <p:cNvPr id="9" name="Picture 8" descr="A logo with a red swoosh and white text&#10;&#10;Description automatically generated">
            <a:extLst>
              <a:ext uri="{FF2B5EF4-FFF2-40B4-BE49-F238E27FC236}">
                <a16:creationId xmlns:a16="http://schemas.microsoft.com/office/drawing/2014/main" id="{53555395-3898-0418-1417-CB713E4C4E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78" y="3697508"/>
            <a:ext cx="1605510" cy="133588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Chemical Evolution Thus Far (2024/2025)</a:t>
            </a:r>
            <a:endParaRPr dirty="0"/>
          </a:p>
        </p:txBody>
      </p:sp>
      <p:sp>
        <p:nvSpPr>
          <p:cNvPr id="229" name="Google Shape;229;p31"/>
          <p:cNvSpPr txBox="1"/>
          <p:nvPr/>
        </p:nvSpPr>
        <p:spPr>
          <a:xfrm>
            <a:off x="5789192" y="1621795"/>
            <a:ext cx="3475800" cy="20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003057"/>
                </a:solidFill>
                <a:latin typeface="Roboto"/>
                <a:ea typeface="Roboto"/>
                <a:cs typeface="Roboto"/>
                <a:sym typeface="Roboto"/>
              </a:rPr>
              <a:t>Key characteristics</a:t>
            </a:r>
            <a:endParaRPr sz="1800" dirty="0">
              <a:solidFill>
                <a:srgbClr val="00305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SzPts val="1600"/>
              <a:buFont typeface="Wingdings" panose="05000000000000000000" pitchFamily="2" charset="2"/>
              <a:buChar char="§"/>
            </a:pPr>
            <a:r>
              <a:rPr lang="en" sz="1600" dirty="0">
                <a:solidFill>
                  <a:srgbClr val="003057"/>
                </a:solidFill>
                <a:latin typeface="Roboto"/>
                <a:ea typeface="Roboto"/>
                <a:cs typeface="Roboto"/>
                <a:sym typeface="Roboto"/>
              </a:rPr>
              <a:t>Continuous Chemical Change</a:t>
            </a:r>
            <a:endParaRPr sz="1600" dirty="0">
              <a:solidFill>
                <a:srgbClr val="00305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SzPts val="1600"/>
              <a:buFont typeface="Wingdings" panose="05000000000000000000" pitchFamily="2" charset="2"/>
              <a:buChar char="§"/>
            </a:pPr>
            <a:r>
              <a:rPr lang="en" sz="1600" dirty="0">
                <a:solidFill>
                  <a:srgbClr val="003057"/>
                </a:solidFill>
                <a:latin typeface="Roboto"/>
                <a:ea typeface="Roboto"/>
                <a:cs typeface="Roboto"/>
                <a:sym typeface="Roboto"/>
              </a:rPr>
              <a:t>Combinatorial Compression</a:t>
            </a:r>
            <a:endParaRPr sz="1600" dirty="0">
              <a:solidFill>
                <a:srgbClr val="00305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SzPts val="1600"/>
              <a:buFont typeface="Wingdings" panose="05000000000000000000" pitchFamily="2" charset="2"/>
              <a:buChar char="§"/>
            </a:pPr>
            <a:r>
              <a:rPr lang="en" sz="1600" dirty="0">
                <a:solidFill>
                  <a:srgbClr val="003057"/>
                </a:solidFill>
                <a:latin typeface="Roboto"/>
                <a:ea typeface="Roboto"/>
                <a:cs typeface="Roboto"/>
                <a:sym typeface="Roboto"/>
              </a:rPr>
              <a:t>Population Synchronicity</a:t>
            </a:r>
            <a:endParaRPr sz="1600" dirty="0">
              <a:solidFill>
                <a:srgbClr val="00305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00305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0" name="Google Shape;230;p31"/>
          <p:cNvSpPr txBox="1">
            <a:spLocks noGrp="1"/>
          </p:cNvSpPr>
          <p:nvPr>
            <p:ph type="sldNum" idx="12"/>
          </p:nvPr>
        </p:nvSpPr>
        <p:spPr>
          <a:xfrm>
            <a:off x="8832308" y="4731317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231" name="Google Shape;231;p31"/>
          <p:cNvSpPr txBox="1"/>
          <p:nvPr/>
        </p:nvSpPr>
        <p:spPr>
          <a:xfrm>
            <a:off x="0" y="4712125"/>
            <a:ext cx="32709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3057"/>
                </a:solidFill>
                <a:latin typeface="Roboto"/>
                <a:ea typeface="Roboto"/>
                <a:cs typeface="Roboto"/>
                <a:sym typeface="Roboto"/>
              </a:rPr>
              <a:t>(Matange et al. 2025)</a:t>
            </a:r>
            <a:endParaRPr sz="1200">
              <a:solidFill>
                <a:srgbClr val="00305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55F090-7BB4-C8DF-8430-C454217A3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566" y="1171484"/>
            <a:ext cx="6005613" cy="3178355"/>
          </a:xfrm>
          <a:prstGeom prst="rect">
            <a:avLst/>
          </a:prstGeom>
        </p:spPr>
      </p:pic>
      <p:pic>
        <p:nvPicPr>
          <p:cNvPr id="203" name="Picture 202">
            <a:extLst>
              <a:ext uri="{FF2B5EF4-FFF2-40B4-BE49-F238E27FC236}">
                <a16:creationId xmlns:a16="http://schemas.microsoft.com/office/drawing/2014/main" id="{6C733375-08E1-60F8-E7E9-6F8D15FD35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3475" y="2624695"/>
            <a:ext cx="475411" cy="58110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>
          <a:extLst>
            <a:ext uri="{FF2B5EF4-FFF2-40B4-BE49-F238E27FC236}">
              <a16:creationId xmlns:a16="http://schemas.microsoft.com/office/drawing/2014/main" id="{DB3584F8-AD7A-1487-A316-6CF63C266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1">
            <a:extLst>
              <a:ext uri="{FF2B5EF4-FFF2-40B4-BE49-F238E27FC236}">
                <a16:creationId xmlns:a16="http://schemas.microsoft.com/office/drawing/2014/main" id="{7E6EB03A-E7B6-9ABC-4609-8F7050DC8A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Chemical Evolution Thus Far (2024/2025)</a:t>
            </a:r>
            <a:endParaRPr dirty="0"/>
          </a:p>
        </p:txBody>
      </p:sp>
      <p:sp>
        <p:nvSpPr>
          <p:cNvPr id="230" name="Google Shape;230;p31">
            <a:extLst>
              <a:ext uri="{FF2B5EF4-FFF2-40B4-BE49-F238E27FC236}">
                <a16:creationId xmlns:a16="http://schemas.microsoft.com/office/drawing/2014/main" id="{6E2CA072-BBED-A120-B177-D92DE8DDA39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832308" y="4731317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231" name="Google Shape;231;p31">
            <a:extLst>
              <a:ext uri="{FF2B5EF4-FFF2-40B4-BE49-F238E27FC236}">
                <a16:creationId xmlns:a16="http://schemas.microsoft.com/office/drawing/2014/main" id="{E2FF2F39-F6F7-2CD2-CC23-984DCFAFB543}"/>
              </a:ext>
            </a:extLst>
          </p:cNvPr>
          <p:cNvSpPr txBox="1"/>
          <p:nvPr/>
        </p:nvSpPr>
        <p:spPr>
          <a:xfrm>
            <a:off x="0" y="4712125"/>
            <a:ext cx="32709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3057"/>
                </a:solidFill>
                <a:latin typeface="Roboto"/>
                <a:ea typeface="Roboto"/>
                <a:cs typeface="Roboto"/>
                <a:sym typeface="Roboto"/>
              </a:rPr>
              <a:t>(Matange et al. 2025)</a:t>
            </a:r>
            <a:endParaRPr sz="1200">
              <a:solidFill>
                <a:srgbClr val="00305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9C651F-DC76-6414-ECC3-168270B3A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566" y="1171484"/>
            <a:ext cx="6005613" cy="3178355"/>
          </a:xfrm>
          <a:prstGeom prst="rect">
            <a:avLst/>
          </a:prstGeom>
        </p:spPr>
      </p:pic>
      <p:pic>
        <p:nvPicPr>
          <p:cNvPr id="41" name="Content Placeholder 4" descr="A diagram of a test&#10;&#10;Description automatically generated">
            <a:extLst>
              <a:ext uri="{FF2B5EF4-FFF2-40B4-BE49-F238E27FC236}">
                <a16:creationId xmlns:a16="http://schemas.microsoft.com/office/drawing/2014/main" id="{B9DA00E6-0F25-1C1D-D7A9-E6C3AFDD17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517" r="22751" b="46851"/>
          <a:stretch>
            <a:fillRect/>
          </a:stretch>
        </p:blipFill>
        <p:spPr>
          <a:xfrm>
            <a:off x="5934685" y="2267545"/>
            <a:ext cx="2973482" cy="17021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5B9BB717-7C69-1A57-A55C-967EDE8B8380}"/>
              </a:ext>
            </a:extLst>
          </p:cNvPr>
          <p:cNvGrpSpPr/>
          <p:nvPr/>
        </p:nvGrpSpPr>
        <p:grpSpPr>
          <a:xfrm>
            <a:off x="6080410" y="988434"/>
            <a:ext cx="2802260" cy="1248203"/>
            <a:chOff x="6978316" y="1306286"/>
            <a:chExt cx="1607648" cy="783771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71959F5-33B0-115C-7620-506F344DDBF4}"/>
                </a:ext>
              </a:extLst>
            </p:cNvPr>
            <p:cNvCxnSpPr/>
            <p:nvPr/>
          </p:nvCxnSpPr>
          <p:spPr>
            <a:xfrm>
              <a:off x="6978316" y="1306286"/>
              <a:ext cx="0" cy="783771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6C8E2F6-DFFE-A79E-C9CF-9EFBF584FC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78316" y="2090057"/>
              <a:ext cx="1607648" cy="0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4F84BE6-2047-990E-055C-E2A0396171ED}"/>
              </a:ext>
            </a:extLst>
          </p:cNvPr>
          <p:cNvCxnSpPr/>
          <p:nvPr/>
        </p:nvCxnSpPr>
        <p:spPr>
          <a:xfrm>
            <a:off x="6080411" y="2008628"/>
            <a:ext cx="342173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B87BB18A-6F7F-17B4-9D87-E8EA2F910BB0}"/>
              </a:ext>
            </a:extLst>
          </p:cNvPr>
          <p:cNvCxnSpPr>
            <a:cxnSpLocks/>
          </p:cNvCxnSpPr>
          <p:nvPr/>
        </p:nvCxnSpPr>
        <p:spPr>
          <a:xfrm flipV="1">
            <a:off x="6422584" y="1399011"/>
            <a:ext cx="37682" cy="6096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6122AD7-5C13-A186-7623-6099801E0F6F}"/>
              </a:ext>
            </a:extLst>
          </p:cNvPr>
          <p:cNvCxnSpPr>
            <a:cxnSpLocks/>
          </p:cNvCxnSpPr>
          <p:nvPr/>
        </p:nvCxnSpPr>
        <p:spPr>
          <a:xfrm>
            <a:off x="6460265" y="1399010"/>
            <a:ext cx="45218" cy="6096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8EE52AB-82F4-F856-9CD0-3AFD65721759}"/>
              </a:ext>
            </a:extLst>
          </p:cNvPr>
          <p:cNvCxnSpPr/>
          <p:nvPr/>
        </p:nvCxnSpPr>
        <p:spPr>
          <a:xfrm>
            <a:off x="6505483" y="2008628"/>
            <a:ext cx="248696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F303E45D-B184-7CE4-040F-0ED7375E5069}"/>
              </a:ext>
            </a:extLst>
          </p:cNvPr>
          <p:cNvCxnSpPr/>
          <p:nvPr/>
        </p:nvCxnSpPr>
        <p:spPr>
          <a:xfrm>
            <a:off x="6587142" y="2008627"/>
            <a:ext cx="342173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4F4D98B5-75C9-1F4A-A217-076D4BDFB39B}"/>
              </a:ext>
            </a:extLst>
          </p:cNvPr>
          <p:cNvCxnSpPr>
            <a:cxnSpLocks/>
          </p:cNvCxnSpPr>
          <p:nvPr/>
        </p:nvCxnSpPr>
        <p:spPr>
          <a:xfrm flipV="1">
            <a:off x="6929315" y="1399010"/>
            <a:ext cx="37682" cy="609617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5454B06-29AE-AA4C-A8DE-B68ECD093D94}"/>
              </a:ext>
            </a:extLst>
          </p:cNvPr>
          <p:cNvCxnSpPr>
            <a:cxnSpLocks/>
          </p:cNvCxnSpPr>
          <p:nvPr/>
        </p:nvCxnSpPr>
        <p:spPr>
          <a:xfrm>
            <a:off x="6966996" y="1399009"/>
            <a:ext cx="45218" cy="609617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2F8E861-74FF-FBB7-9E25-1EC8C849FC4E}"/>
              </a:ext>
            </a:extLst>
          </p:cNvPr>
          <p:cNvCxnSpPr/>
          <p:nvPr/>
        </p:nvCxnSpPr>
        <p:spPr>
          <a:xfrm>
            <a:off x="7012214" y="2008627"/>
            <a:ext cx="248696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831F7F1-1D44-87A9-DC5C-44E1313C9AFE}"/>
              </a:ext>
            </a:extLst>
          </p:cNvPr>
          <p:cNvCxnSpPr/>
          <p:nvPr/>
        </p:nvCxnSpPr>
        <p:spPr>
          <a:xfrm>
            <a:off x="7104450" y="2008628"/>
            <a:ext cx="342173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BC8DE57-A7EF-3E9C-52F7-789596FFBE71}"/>
              </a:ext>
            </a:extLst>
          </p:cNvPr>
          <p:cNvCxnSpPr>
            <a:cxnSpLocks/>
          </p:cNvCxnSpPr>
          <p:nvPr/>
        </p:nvCxnSpPr>
        <p:spPr>
          <a:xfrm flipV="1">
            <a:off x="7446623" y="1399011"/>
            <a:ext cx="37682" cy="60961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4CE2E4D-AAAB-C5BF-8E8D-25C176967274}"/>
              </a:ext>
            </a:extLst>
          </p:cNvPr>
          <p:cNvCxnSpPr>
            <a:cxnSpLocks/>
          </p:cNvCxnSpPr>
          <p:nvPr/>
        </p:nvCxnSpPr>
        <p:spPr>
          <a:xfrm>
            <a:off x="7484304" y="1399010"/>
            <a:ext cx="45218" cy="60961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AF735A8-8E25-F6AE-7F0F-D1D476D81489}"/>
              </a:ext>
            </a:extLst>
          </p:cNvPr>
          <p:cNvCxnSpPr/>
          <p:nvPr/>
        </p:nvCxnSpPr>
        <p:spPr>
          <a:xfrm>
            <a:off x="7529522" y="2008628"/>
            <a:ext cx="248696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23EC9C8-DD0C-561C-D091-625BD30D34C4}"/>
              </a:ext>
            </a:extLst>
          </p:cNvPr>
          <p:cNvCxnSpPr/>
          <p:nvPr/>
        </p:nvCxnSpPr>
        <p:spPr>
          <a:xfrm>
            <a:off x="7640763" y="2008629"/>
            <a:ext cx="342173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1302D27-5A19-E2C5-BA3F-9D633ABB1BFE}"/>
              </a:ext>
            </a:extLst>
          </p:cNvPr>
          <p:cNvCxnSpPr>
            <a:cxnSpLocks/>
          </p:cNvCxnSpPr>
          <p:nvPr/>
        </p:nvCxnSpPr>
        <p:spPr>
          <a:xfrm flipV="1">
            <a:off x="7982936" y="1399012"/>
            <a:ext cx="37682" cy="609617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9B31CC1-CE5F-530E-3BB7-7CB1F9690C12}"/>
              </a:ext>
            </a:extLst>
          </p:cNvPr>
          <p:cNvCxnSpPr>
            <a:cxnSpLocks/>
          </p:cNvCxnSpPr>
          <p:nvPr/>
        </p:nvCxnSpPr>
        <p:spPr>
          <a:xfrm>
            <a:off x="8020617" y="1399011"/>
            <a:ext cx="45218" cy="609617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D207B26-7368-0CE1-8115-3004B5211C84}"/>
              </a:ext>
            </a:extLst>
          </p:cNvPr>
          <p:cNvCxnSpPr/>
          <p:nvPr/>
        </p:nvCxnSpPr>
        <p:spPr>
          <a:xfrm>
            <a:off x="8065835" y="2008629"/>
            <a:ext cx="248696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1B77D8C-90DD-50BA-4A06-E1F1BDBE7957}"/>
              </a:ext>
            </a:extLst>
          </p:cNvPr>
          <p:cNvCxnSpPr/>
          <p:nvPr/>
        </p:nvCxnSpPr>
        <p:spPr>
          <a:xfrm>
            <a:off x="8152781" y="2008626"/>
            <a:ext cx="342173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3AA6C2C-C8D4-1251-7801-890630FE5B84}"/>
              </a:ext>
            </a:extLst>
          </p:cNvPr>
          <p:cNvCxnSpPr>
            <a:cxnSpLocks/>
          </p:cNvCxnSpPr>
          <p:nvPr/>
        </p:nvCxnSpPr>
        <p:spPr>
          <a:xfrm flipV="1">
            <a:off x="8494954" y="1399009"/>
            <a:ext cx="37682" cy="609617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F125504-0F26-6B9F-A120-E451F5C3A629}"/>
              </a:ext>
            </a:extLst>
          </p:cNvPr>
          <p:cNvCxnSpPr>
            <a:cxnSpLocks/>
          </p:cNvCxnSpPr>
          <p:nvPr/>
        </p:nvCxnSpPr>
        <p:spPr>
          <a:xfrm>
            <a:off x="8532635" y="1399008"/>
            <a:ext cx="45218" cy="609617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07BC0BFE-6FCC-D5F7-5B7F-ACE8D0964682}"/>
              </a:ext>
            </a:extLst>
          </p:cNvPr>
          <p:cNvCxnSpPr/>
          <p:nvPr/>
        </p:nvCxnSpPr>
        <p:spPr>
          <a:xfrm>
            <a:off x="8577853" y="2008626"/>
            <a:ext cx="248696" cy="0"/>
          </a:xfrm>
          <a:prstGeom prst="line">
            <a:avLst/>
          </a:prstGeom>
          <a:ln w="3810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TextBox 192">
            <a:extLst>
              <a:ext uri="{FF2B5EF4-FFF2-40B4-BE49-F238E27FC236}">
                <a16:creationId xmlns:a16="http://schemas.microsoft.com/office/drawing/2014/main" id="{8E09774A-26C8-23AA-F3B9-D3430CCE4226}"/>
              </a:ext>
            </a:extLst>
          </p:cNvPr>
          <p:cNvSpPr txBox="1"/>
          <p:nvPr/>
        </p:nvSpPr>
        <p:spPr>
          <a:xfrm>
            <a:off x="6979364" y="2246793"/>
            <a:ext cx="105509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Retention time</a:t>
            </a:r>
          </a:p>
        </p:txBody>
      </p:sp>
      <p:sp>
        <p:nvSpPr>
          <p:cNvPr id="194" name="Right Bracket 193">
            <a:extLst>
              <a:ext uri="{FF2B5EF4-FFF2-40B4-BE49-F238E27FC236}">
                <a16:creationId xmlns:a16="http://schemas.microsoft.com/office/drawing/2014/main" id="{9B878C66-DAAB-CCA0-13E7-5779CCEA5400}"/>
              </a:ext>
            </a:extLst>
          </p:cNvPr>
          <p:cNvSpPr/>
          <p:nvPr/>
        </p:nvSpPr>
        <p:spPr>
          <a:xfrm rot="5400000">
            <a:off x="8477081" y="4079576"/>
            <a:ext cx="710438" cy="392694"/>
          </a:xfrm>
          <a:prstGeom prst="rightBracke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5" name="Picture 194">
            <a:extLst>
              <a:ext uri="{FF2B5EF4-FFF2-40B4-BE49-F238E27FC236}">
                <a16:creationId xmlns:a16="http://schemas.microsoft.com/office/drawing/2014/main" id="{E4AA7967-BD95-941D-AACC-C68F3DF550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0410" y="2534151"/>
            <a:ext cx="2741899" cy="466167"/>
          </a:xfrm>
          <a:prstGeom prst="rect">
            <a:avLst/>
          </a:prstGeom>
        </p:spPr>
      </p:pic>
      <p:pic>
        <p:nvPicPr>
          <p:cNvPr id="196" name="Picture 195">
            <a:extLst>
              <a:ext uri="{FF2B5EF4-FFF2-40B4-BE49-F238E27FC236}">
                <a16:creationId xmlns:a16="http://schemas.microsoft.com/office/drawing/2014/main" id="{05187CCE-4ECB-F8A7-0B00-646CE9D77C3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9687" b="35074"/>
          <a:stretch>
            <a:fillRect/>
          </a:stretch>
        </p:blipFill>
        <p:spPr>
          <a:xfrm>
            <a:off x="6248612" y="2721182"/>
            <a:ext cx="2289852" cy="575163"/>
          </a:xfrm>
          <a:prstGeom prst="rect">
            <a:avLst/>
          </a:prstGeom>
        </p:spPr>
      </p:pic>
      <p:sp>
        <p:nvSpPr>
          <p:cNvPr id="197" name="Pentagon 196">
            <a:extLst>
              <a:ext uri="{FF2B5EF4-FFF2-40B4-BE49-F238E27FC236}">
                <a16:creationId xmlns:a16="http://schemas.microsoft.com/office/drawing/2014/main" id="{817B4FA7-2C03-1FC1-452F-EB8CE67ADF1D}"/>
              </a:ext>
            </a:extLst>
          </p:cNvPr>
          <p:cNvSpPr/>
          <p:nvPr/>
        </p:nvSpPr>
        <p:spPr>
          <a:xfrm>
            <a:off x="5874126" y="4194199"/>
            <a:ext cx="218514" cy="201706"/>
          </a:xfrm>
          <a:prstGeom prst="pentagon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98" name="Pentagon 197">
            <a:extLst>
              <a:ext uri="{FF2B5EF4-FFF2-40B4-BE49-F238E27FC236}">
                <a16:creationId xmlns:a16="http://schemas.microsoft.com/office/drawing/2014/main" id="{97272B26-3E38-B16D-BC3C-92DBD115DFAB}"/>
              </a:ext>
            </a:extLst>
          </p:cNvPr>
          <p:cNvSpPr/>
          <p:nvPr/>
        </p:nvSpPr>
        <p:spPr>
          <a:xfrm>
            <a:off x="5874126" y="4295052"/>
            <a:ext cx="218514" cy="201706"/>
          </a:xfrm>
          <a:prstGeom prst="pentagon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99" name="Pentagon 198">
            <a:extLst>
              <a:ext uri="{FF2B5EF4-FFF2-40B4-BE49-F238E27FC236}">
                <a16:creationId xmlns:a16="http://schemas.microsoft.com/office/drawing/2014/main" id="{BE0472B8-47D8-A20A-A8A8-3251F4EAF89B}"/>
              </a:ext>
            </a:extLst>
          </p:cNvPr>
          <p:cNvSpPr/>
          <p:nvPr/>
        </p:nvSpPr>
        <p:spPr>
          <a:xfrm>
            <a:off x="5874125" y="4395905"/>
            <a:ext cx="218514" cy="201706"/>
          </a:xfrm>
          <a:prstGeom prst="pentagon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200" name="Pentagon 199">
            <a:extLst>
              <a:ext uri="{FF2B5EF4-FFF2-40B4-BE49-F238E27FC236}">
                <a16:creationId xmlns:a16="http://schemas.microsoft.com/office/drawing/2014/main" id="{DC57861B-6226-8A3F-25F9-3634C19A366B}"/>
              </a:ext>
            </a:extLst>
          </p:cNvPr>
          <p:cNvSpPr/>
          <p:nvPr/>
        </p:nvSpPr>
        <p:spPr>
          <a:xfrm>
            <a:off x="5758940" y="4295050"/>
            <a:ext cx="218514" cy="201706"/>
          </a:xfrm>
          <a:prstGeom prst="pentagon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201" name="Pentagon 200">
            <a:extLst>
              <a:ext uri="{FF2B5EF4-FFF2-40B4-BE49-F238E27FC236}">
                <a16:creationId xmlns:a16="http://schemas.microsoft.com/office/drawing/2014/main" id="{B4C430D1-85D8-BB04-461C-EBD045241FA6}"/>
              </a:ext>
            </a:extLst>
          </p:cNvPr>
          <p:cNvSpPr/>
          <p:nvPr/>
        </p:nvSpPr>
        <p:spPr>
          <a:xfrm>
            <a:off x="5767669" y="4395904"/>
            <a:ext cx="218514" cy="201706"/>
          </a:xfrm>
          <a:prstGeom prst="pentagon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202" name="Right Bracket 201">
            <a:extLst>
              <a:ext uri="{FF2B5EF4-FFF2-40B4-BE49-F238E27FC236}">
                <a16:creationId xmlns:a16="http://schemas.microsoft.com/office/drawing/2014/main" id="{B05F65BD-09B4-E06D-F108-5850FB6BFED2}"/>
              </a:ext>
            </a:extLst>
          </p:cNvPr>
          <p:cNvSpPr/>
          <p:nvPr/>
        </p:nvSpPr>
        <p:spPr>
          <a:xfrm rot="5400000">
            <a:off x="5590675" y="4090027"/>
            <a:ext cx="710438" cy="407702"/>
          </a:xfrm>
          <a:prstGeom prst="rightBracke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3" name="Picture 202">
            <a:extLst>
              <a:ext uri="{FF2B5EF4-FFF2-40B4-BE49-F238E27FC236}">
                <a16:creationId xmlns:a16="http://schemas.microsoft.com/office/drawing/2014/main" id="{D17B6E10-7EE3-89DC-AFF3-C64EB3C425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3475" y="2624695"/>
            <a:ext cx="475411" cy="581106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2D534C-CB0D-8D7C-B253-9833EE475C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16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42 -0.04228 L 0.00642 -0.04198 C 0.00677 -0.05 0.00711 -0.05741 0.00746 -0.06512 C 0.00764 -0.06759 0.00764 -0.07037 0.00798 -0.07284 C 0.0085 -0.07654 0.0092 -0.07809 0.01024 -0.08086 C 0.01163 -0.09352 0.00972 -0.07994 0.0118 -0.08889 C 0.01389 -0.09753 0.01041 -0.08796 0.01406 -0.09661 C 0.01423 -0.09784 0.01458 -0.09938 0.01458 -0.10062 C 0.01493 -0.10401 0.01475 -0.10741 0.01527 -0.11049 C 0.01545 -0.11173 0.01597 -0.11235 0.01632 -0.11358 C 0.01649 -0.11512 0.01649 -0.11698 0.01684 -0.11852 C 0.01736 -0.12068 0.01875 -0.12222 0.01909 -0.12438 C 0.01961 -0.12716 0.02031 -0.13025 0.02083 -0.13333 C 0.021 -0.13457 0.021 -0.13611 0.02135 -0.13704 C 0.02187 -0.13889 0.02291 -0.14043 0.02361 -0.14198 C 0.0243 -0.14383 0.02465 -0.14599 0.02517 -0.14815 C 0.02569 -0.14938 0.02639 -0.15062 0.02691 -0.15185 C 0.02743 -0.1534 0.0276 -0.15525 0.02795 -0.15679 C 0.03281 -0.17407 0.02673 -0.15093 0.03125 -0.16574 C 0.03177 -0.16728 0.03177 -0.16944 0.03246 -0.17068 C 0.03333 -0.17284 0.03472 -0.17407 0.03576 -0.17562 C 0.03906 -0.18735 0.0342 -0.17099 0.03906 -0.18364 C 0.03975 -0.18549 0.04027 -0.18735 0.0408 -0.18951 C 0.04097 -0.19043 0.04097 -0.19167 0.04132 -0.19259 C 0.04184 -0.19352 0.04236 -0.19444 0.04305 -0.19537 C 0.04375 -0.19661 0.04757 -0.20062 0.04861 -0.20247 C 0.04965 -0.20401 0.05034 -0.20648 0.05139 -0.20833 C 0.05208 -0.20957 0.05295 -0.2108 0.05347 -0.21235 C 0.05399 -0.21296 0.05416 -0.21451 0.05468 -0.21512 C 0.05573 -0.21667 0.05694 -0.21759 0.05798 -0.21914 C 0.06041 -0.22253 0.05885 -0.2213 0.06076 -0.225 C 0.06146 -0.22654 0.06215 -0.22778 0.06302 -0.22901 C 0.06354 -0.22963 0.06406 -0.22963 0.06458 -0.22994 C 0.0658 -0.2321 0.06666 -0.23426 0.06805 -0.2358 L 0.07135 -0.23982 C 0.07222 -0.24259 0.07309 -0.24506 0.07413 -0.24784 C 0.07465 -0.24907 0.07517 -0.25062 0.07569 -0.25185 C 0.07691 -0.2537 0.07777 -0.25401 0.07916 -0.25463 C 0.08038 -0.25679 0.08142 -0.25895 0.08298 -0.26049 C 0.08628 -0.26389 0.08993 -0.26358 0.09357 -0.26451 C 0.09461 -0.26482 0.09583 -0.26512 0.09687 -0.26543 C 0.10121 -0.26512 0.10538 -0.26512 0.10972 -0.26451 C 0.11041 -0.26451 0.11111 -0.26389 0.1118 -0.26358 C 0.11458 -0.26265 0.11736 -0.26235 0.12014 -0.26173 C 0.13107 -0.26235 0.14218 -0.26111 0.15295 -0.26358 C 0.15451 -0.26389 0.1559 -0.26451 0.15746 -0.26451 C 0.16267 -0.26512 0.19027 -0.26636 0.19409 -0.26636 L 0.2085 -0.26543 C 0.23507 -0.26358 0.22569 -0.26512 0.23958 -0.26265 C 0.24045 -0.26235 0.24114 -0.26173 0.24184 -0.26173 C 0.24444 -0.2608 0.24705 -0.2608 0.24965 -0.25957 C 0.25104 -0.25895 0.25225 -0.25772 0.25347 -0.25679 C 0.25399 -0.25556 0.25451 -0.25432 0.25521 -0.2537 C 0.25625 -0.25247 0.25764 -0.25216 0.2585 -0.25062 C 0.25955 -0.24907 0.25955 -0.24599 0.26076 -0.24475 L 0.26232 -0.2429 C 0.2625 -0.24198 0.2625 -0.24074 0.26302 -0.23982 C 0.26371 -0.23858 0.26475 -0.23796 0.2658 -0.23704 C 0.26632 -0.23611 0.26684 -0.23549 0.26736 -0.23488 C 0.26823 -0.23395 0.26892 -0.23272 0.26961 -0.2321 C 0.27048 -0.23086 0.27152 -0.23025 0.27239 -0.22901 C 0.27309 -0.22809 0.27343 -0.22685 0.27413 -0.22593 C 0.27517 -0.22438 0.27656 -0.22315 0.27795 -0.22222 C 0.27916 -0.21914 0.28055 -0.21636 0.28177 -0.21327 C 0.28229 -0.21204 0.28246 -0.21049 0.28298 -0.20926 C 0.28437 -0.20494 0.2842 -0.20556 0.28628 -0.2034 C 0.28698 -0.2 0.2868 -0.19938 0.28854 -0.1963 C 0.28906 -0.19568 0.28958 -0.19506 0.2901 -0.19444 C 0.29062 -0.19352 0.29097 -0.19259 0.29132 -0.19136 C 0.29184 -0.18951 0.29218 -0.18735 0.29288 -0.18549 C 0.2934 -0.18426 0.29409 -0.18364 0.29461 -0.18272 C 0.29531 -0.18086 0.29566 -0.1784 0.29635 -0.17654 C 0.29757 -0.17284 0.29948 -0.16975 0.30121 -0.16667 C 0.30173 -0.16451 0.30191 -0.16204 0.30243 -0.15988 C 0.3026 -0.15864 0.30312 -0.15803 0.30347 -0.15679 C 0.30399 -0.15525 0.30468 -0.1537 0.30521 -0.15185 C 0.30555 -0.15031 0.30573 -0.14846 0.30625 -0.14691 C 0.30677 -0.14599 0.30746 -0.14506 0.30798 -0.14414 C 0.31059 -0.13796 0.30868 -0.14074 0.31076 -0.13519 C 0.31128 -0.13364 0.3118 -0.13272 0.31232 -0.13117 C 0.31354 -0.1284 0.31458 -0.12531 0.3158 -0.12222 C 0.31614 -0.1213 0.31666 -0.12037 0.31684 -0.11944 C 0.3184 -0.11111 0.31753 -0.11543 0.31961 -0.10648 C 0.31979 -0.10494 0.31996 -0.1034 0.32014 -0.10154 C 0.32031 -0.09877 0.32083 -0.09012 0.32135 -0.08673 C 0.32187 -0.08241 0.32343 -0.0787 0.32465 -0.075 C 0.32482 -0.07346 0.32482 -0.07161 0.32517 -0.07006 C 0.32534 -0.06852 0.32621 -0.06759 0.32621 -0.06605 C 0.32639 -0.06389 0.32586 -0.06142 0.32569 -0.05926 C 0.32812 -0.03765 0.32517 -0.06019 0.32899 -0.04136 C 0.32951 -0.03889 0.32968 -0.03611 0.33021 -0.03333 C 0.33038 -0.03179 0.33107 -0.03025 0.33125 -0.0284 C 0.33177 -0.02531 0.33246 -0.01852 0.33246 -0.01821 C 0.33264 -0.01482 0.33264 -0.0108 0.33298 -0.00679 C 0.33298 -0.00525 0.33333 -0.0034 0.3335 -0.00185 C 0.33368 -0.00093 0.33402 3.7037E-7 0.33402 0.00123 C 0.3342 0.00432 0.33402 0.00772 0.33402 0.01111 " pathEditMode="relative" rAng="0" ptsTypes="AAAAAAAAAAAAAAAAAAAAAAAAAAAAAAAAAAAAAAAAAAAAAAAAAAAAAAAAAAAAAAAAAAAAAAAAAAAAAAAAAAAAAAAAAAAAAAAAA">
                                      <p:cBhvr>
                                        <p:cTn id="24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72" y="-854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42 -0.10555 L 0.01042 -0.10524 C 0.01163 -0.11172 0.01285 -0.11821 0.01441 -0.12438 C 0.01493 -0.12685 0.0158 -0.12901 0.01632 -0.13148 C 0.01719 -0.13487 0.01753 -0.13858 0.0184 -0.14228 C 0.01892 -0.14413 0.01962 -0.14598 0.02031 -0.14814 C 0.02309 -0.15586 0.02205 -0.1537 0.025 -0.15864 C 0.02552 -0.16111 0.02552 -0.16388 0.02639 -0.16574 C 0.02726 -0.16821 0.03385 -0.1787 0.03507 -0.18117 C 0.04045 -0.19382 0.03767 -0.18919 0.04305 -0.1966 C 0.04618 -0.21388 0.04219 -0.19537 0.04635 -0.20864 C 0.04722 -0.21111 0.04757 -0.21419 0.04826 -0.21697 C 0.04861 -0.21821 0.0493 -0.21913 0.04965 -0.22037 C 0.05017 -0.22191 0.05017 -0.22407 0.05104 -0.225 C 0.05312 -0.22839 0.06007 -0.23426 0.06232 -0.23703 C 0.06319 -0.23796 0.06354 -0.2395 0.06441 -0.24043 C 0.0651 -0.24197 0.06614 -0.2429 0.06701 -0.24413 C 0.06875 -0.24691 0.07048 -0.25 0.0717 -0.2537 C 0.07222 -0.25493 0.07239 -0.25679 0.07292 -0.25833 C 0.07378 -0.26018 0.075 -0.26111 0.07569 -0.26296 C 0.07691 -0.26635 0.07847 -0.27592 0.08107 -0.27839 C 0.08472 -0.2824 0.08837 -0.28209 0.09236 -0.28333 C 0.09462 -0.28395 0.0967 -0.28487 0.09896 -0.28549 C 0.10885 -0.29629 0.10312 -0.29321 0.11701 -0.29043 C 0.11232 -0.28487 0.11441 -0.28827 0.1243 -0.28672 C 0.12604 -0.28642 0.12795 -0.28611 0.12969 -0.28549 C 0.14375 -0.27716 0.12864 -0.2858 0.16962 -0.28672 C 0.17257 -0.28672 0.17552 -0.28611 0.1783 -0.28549 C 0.18871 -0.28086 0.18194 -0.28364 0.20573 -0.28549 C 0.2066 -0.2858 0.20746 -0.28642 0.20833 -0.28672 C 0.2151 -0.29012 0.21076 -0.28827 0.21632 -0.29043 C 0.2217 -0.28981 0.22708 -0.28981 0.23229 -0.28919 C 0.23351 -0.28888 0.23472 -0.28919 0.23559 -0.28796 C 0.23837 -0.28426 0.2401 -0.27808 0.24305 -0.275 C 0.25694 -0.26018 0.23976 -0.27777 0.24826 -0.27006 C 0.24913 -0.26944 0.24965 -0.26821 0.25035 -0.2679 C 0.25191 -0.26697 0.25347 -0.26697 0.25503 -0.26666 C 0.25607 -0.26574 0.25729 -0.26543 0.25833 -0.26419 C 0.26406 -0.25802 0.25712 -0.26265 0.26232 -0.25956 C 0.26319 -0.25833 0.26423 -0.2574 0.26493 -0.25586 C 0.2658 -0.25463 0.26614 -0.25247 0.26701 -0.25123 C 0.26753 -0.2503 0.2684 -0.25061 0.26892 -0.25 C 0.26979 -0.24938 0.27031 -0.24845 0.27101 -0.24753 C 0.27222 -0.24629 0.27361 -0.24506 0.275 -0.24413 C 0.27691 -0.24259 0.27778 -0.24321 0.27969 -0.24043 C 0.2809 -0.23888 0.28194 -0.23672 0.28298 -0.23456 C 0.28489 -0.22067 0.28333 -0.22808 0.28837 -0.21327 L 0.28837 -0.21296 C 0.28871 -0.21142 0.28923 -0.20926 0.28958 -0.2074 C 0.2901 -0.20493 0.29045 -0.20247 0.29097 -0.2003 C 0.29132 -0.19845 0.29201 -0.19722 0.29236 -0.19537 C 0.29253 -0.19444 0.29253 -0.1929 0.29305 -0.19197 C 0.29479 -0.18827 0.29601 -0.18827 0.29826 -0.18734 C 0.30295 -0.18179 0.29774 -0.18858 0.30173 -0.17993 C 0.30278 -0.17747 0.30434 -0.1753 0.30573 -0.17284 C 0.30677 -0.17067 0.30798 -0.16821 0.30903 -0.16574 C 0.31232 -0.15833 0.31215 -0.15864 0.31441 -0.15277 C 0.3158 -0.14012 0.31371 -0.15277 0.31701 -0.14321 C 0.31771 -0.14166 0.31788 -0.1395 0.3184 -0.13734 C 0.3191 -0.13395 0.3191 -0.13271 0.31962 -0.12901 C 0.31857 -0.12284 0.31892 -0.12808 0.32031 -0.12191 C 0.32257 -0.11296 0.31875 -0.12129 0.32361 -0.11265 C 0.32604 -0.09722 0.32413 -0.11111 0.32569 -0.09598 C 0.32587 -0.09444 0.32604 -0.09259 0.32639 -0.09105 C 0.32673 -0.08888 0.3276 -0.08395 0.3276 -0.08364 C 0.32795 -0.07747 0.32795 -0.07067 0.3283 -0.06388 C 0.32847 -0.0608 0.32899 -0.05771 0.32899 -0.05432 C 0.32917 -0.04413 0.32899 -0.03395 0.32899 -0.02345 L 0.32899 -0.02716 " pathEditMode="relative" rAng="0" ptsTypes="AAAAAAAAAAAAAAAAAAAAAAAAAAAAAAAAAAAAAAAAAAAAAAAAAAAAAAAAAAAAAAAAAAAAA">
                                      <p:cBhvr>
                                        <p:cTn id="26" dur="36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0" y="-527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08 -0.03827 L -0.00608 -0.03796 C -0.0059 -0.0429 -0.00521 -0.0537 -0.00451 -0.05988 C -0.00434 -0.06142 -0.00399 -0.06265 -0.00399 -0.06389 C -0.00365 -0.06636 -0.00382 -0.06852 -0.0033 -0.07099 C -0.00226 -0.07809 -0.00174 -0.07685 -2.77778E-7 -0.08272 C 0.00052 -0.08457 0.00069 -0.08765 0.00104 -0.08982 C 0.00139 -0.09136 0.00174 -0.0929 0.00226 -0.09475 C 0.00365 -0.09969 0.00313 -0.09537 0.00434 -0.10154 C 0.00694 -0.11451 0.00469 -0.10772 0.00712 -0.11451 C 0.00729 -0.11574 0.00747 -0.11698 0.00781 -0.11821 C 0.00799 -0.11944 0.00851 -0.12037 0.00885 -0.1213 C 0.0092 -0.12253 0.00955 -0.12377 0.0099 -0.12531 C 0.01042 -0.12716 0.01076 -0.13056 0.01111 -0.1321 C 0.01129 -0.13395 0.01129 -0.13549 0.01163 -0.13704 C 0.01389 -0.14815 0.0125 -0.1392 0.01441 -0.14599 C 0.01476 -0.14753 0.0151 -0.14938 0.01545 -0.15093 C 0.01597 -0.15278 0.01597 -0.15525 0.01667 -0.15679 C 0.01927 -0.1642 0.01597 -0.15494 0.01892 -0.16389 C 0.0191 -0.16482 0.01962 -0.16574 0.01997 -0.16667 C 0.02014 -0.16852 0.01997 -0.17037 0.02049 -0.17161 C 0.02083 -0.17253 0.02188 -0.17191 0.02222 -0.17253 C 0.02309 -0.17469 0.02326 -0.17747 0.02379 -0.17963 C 0.02448 -0.18179 0.02656 -0.1858 0.02726 -0.18765 C 0.02795 -0.18951 0.02865 -0.19136 0.02934 -0.19352 C 0.03004 -0.19506 0.03038 -0.19691 0.03108 -0.19846 C 0.03177 -0.2 0.03264 -0.20154 0.03333 -0.2034 C 0.03385 -0.20494 0.0342 -0.20679 0.0349 -0.20833 C 0.03629 -0.21111 0.03785 -0.21358 0.03941 -0.21605 C 0.04358 -0.22346 0.03837 -0.21451 0.04323 -0.22222 C 0.04635 -0.22654 0.04358 -0.22377 0.04722 -0.22809 C 0.04861 -0.22963 0.05156 -0.23303 0.05156 -0.23272 C 0.05365 -0.24012 0.05139 -0.23457 0.05556 -0.23889 C 0.0566 -0.24012 0.05747 -0.24136 0.05833 -0.2429 C 0.05885 -0.24383 0.0592 -0.24506 0.0599 -0.24568 C 0.06076 -0.24691 0.06181 -0.24691 0.06267 -0.24784 C 0.06337 -0.24846 0.06372 -0.24938 0.06441 -0.24969 C 0.06615 -0.25123 0.06823 -0.25123 0.06997 -0.25185 C 0.07153 -0.25216 0.07292 -0.2534 0.07448 -0.2537 C 0.08073 -0.25463 0.08698 -0.25432 0.09323 -0.25463 C 0.09635 -0.25556 0.0967 -0.25525 0.09948 -0.25679 C 0.10139 -0.25772 0.1033 -0.25957 0.10556 -0.25957 L 0.12101 -0.26049 C 0.1224 -0.26111 0.12361 -0.26111 0.125 -0.26173 C 0.12569 -0.26173 0.12639 -0.26235 0.12726 -0.26265 C 0.12813 -0.26296 0.12899 -0.26327 0.13004 -0.26358 C 0.1349 -0.26327 0.13993 -0.26265 0.14497 -0.26265 C 0.175 -0.26265 0.16597 -0.25803 0.17882 -0.26543 L 0.2316 -0.26451 C 0.23264 -0.26451 0.23299 -0.26173 0.23385 -0.26049 C 0.23455 -0.25988 0.23542 -0.25957 0.23611 -0.25864 C 0.24184 -0.25216 0.2349 -0.25864 0.24045 -0.2537 C 0.24097 -0.25278 0.24115 -0.25154 0.24167 -0.25062 C 0.24271 -0.24938 0.24479 -0.24877 0.24601 -0.24784 C 0.25295 -0.24259 0.24444 -0.24877 0.25 -0.24383 C 0.25087 -0.2429 0.25191 -0.24259 0.25278 -0.24198 C 0.25451 -0.24043 0.25486 -0.23858 0.2566 -0.23704 C 0.25712 -0.23642 0.25781 -0.23642 0.25833 -0.2358 C 0.25903 -0.23457 0.2599 -0.23333 0.26059 -0.2321 C 0.26094 -0.23117 0.26111 -0.22994 0.26163 -0.22901 C 0.26267 -0.22747 0.26424 -0.22685 0.26493 -0.225 C 0.26632 -0.22222 0.26736 -0.21883 0.26892 -0.21605 C 0.26944 -0.21512 0.26997 -0.2142 0.27049 -0.21327 C 0.27118 -0.21204 0.27205 -0.21142 0.27274 -0.21019 C 0.27361 -0.20833 0.27396 -0.20586 0.275 -0.20432 L 0.27726 -0.20031 C 0.2783 -0.19537 0.27795 -0.1963 0.27934 -0.19259 C 0.28004 -0.19105 0.28038 -0.18951 0.28108 -0.18858 C 0.28663 -0.17994 0.27969 -0.19475 0.28559 -0.18272 C 0.28594 -0.18179 0.28629 -0.18056 0.28663 -0.17963 C 0.28958 -0.17253 0.28715 -0.17901 0.28993 -0.17068 C 0.29045 -0.16636 0.2908 -0.16204 0.29167 -0.15772 C 0.29219 -0.15494 0.29358 -0.15278 0.29444 -0.15 C 0.29497 -0.14815 0.29514 -0.14599 0.29549 -0.14414 C 0.29583 -0.1429 0.29635 -0.14198 0.2967 -0.14105 C 0.29705 -0.13951 0.2974 -0.13765 0.29774 -0.13611 C 0.29792 -0.13519 0.29792 -0.13395 0.29826 -0.13303 C 0.29948 -0.12994 0.30122 -0.12747 0.30226 -0.12438 C 0.3026 -0.12284 0.30295 -0.12161 0.3033 -0.12037 C 0.30399 -0.1179 0.30382 -0.11574 0.30504 -0.11327 C 0.30538 -0.11235 0.30608 -0.11204 0.3066 -0.11142 C 0.30677 -0.10988 0.30694 -0.10803 0.30712 -0.10648 C 0.30729 -0.10556 0.30764 -0.10463 0.30781 -0.1034 C 0.30833 -0.09784 0.30868 -0.09228 0.30938 -0.08673 C 0.31024 -0.08086 0.31181 -0.07562 0.31267 -0.06975 L 0.31389 -0.06296 C 0.31406 -0.06049 0.31406 -0.05772 0.31441 -0.05494 C 0.31476 -0.05309 0.31563 -0.05185 0.31615 -0.05 C 0.31649 -0.04846 0.31701 -0.04691 0.31719 -0.04506 C 0.31736 -0.04383 0.31875 -0.03241 0.31892 -0.02932 C 0.3191 -0.02562 0.3191 -0.02222 0.31944 -0.01852 C 0.31962 -0.01512 0.32049 -0.00864 0.32049 -0.00833 C 0.32118 0.00432 0.32101 -0.00154 0.32101 0.00833 " pathEditMode="relative" rAng="0" ptsTypes="AAAAAAAAAAAAAAAAAAAAAAAAAAAAAAAAAAAAAAAAAAAAAAAAAAAAAAAAAAAAAAAAAAAAAAAAAAAAAAAAAAAAAAAAAAAAA">
                                      <p:cBhvr>
                                        <p:cTn id="28" dur="52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54" y="-904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3 -0.02377 L -0.00503 -0.02346 C -0.00469 -0.03148 -0.00451 -0.03889 -0.00399 -0.04661 C -0.00382 -0.04846 -0.0033 -0.05031 -0.00295 -0.05247 C -0.00208 -0.0571 -0.0026 -0.05648 -0.00121 -0.06142 C -0.00069 -0.06297 -0.00017 -0.06482 0.00052 -0.06636 C 0.00122 -0.06821 0.00208 -0.07007 0.0026 -0.07223 C 0.00295 -0.07377 0.00347 -0.07562 0.00382 -0.07716 C 0.00417 -0.07902 0.00451 -0.08118 0.00486 -0.08303 C 0.00538 -0.08519 0.00608 -0.08704 0.0066 -0.08889 C 0.00712 -0.09198 0.00729 -0.09537 0.00816 -0.09784 C 0.01094 -0.10494 0.00955 -0.10216 0.01215 -0.10679 C 0.01215 -0.1071 0.01267 -0.11605 0.01319 -0.1176 C 0.01354 -0.11883 0.01441 -0.11976 0.01493 -0.12068 C 0.01528 -0.12408 0.0158 -0.12747 0.01649 -0.13056 C 0.01684 -0.13148 0.01736 -0.13241 0.01771 -0.13365 C 0.02222 -0.14784 0.01615 -0.12932 0.01927 -0.14044 C 0.01962 -0.14136 0.02014 -0.14229 0.02049 -0.14352 C 0.02066 -0.14445 0.02066 -0.14537 0.02101 -0.1463 C 0.0224 -0.15031 0.02379 -0.15463 0.02552 -0.15834 C 0.02622 -0.15988 0.02674 -0.16173 0.0276 -0.16328 C 0.0283 -0.1642 0.02917 -0.16451 0.02986 -0.16513 C 0.03247 -0.17655 0.02934 -0.16636 0.03264 -0.17099 C 0.03316 -0.17192 0.03333 -0.17315 0.03385 -0.17408 C 0.0342 -0.175 0.0349 -0.17593 0.03542 -0.17716 C 0.03594 -0.17778 0.03611 -0.17902 0.03663 -0.17994 C 0.03715 -0.18118 0.03767 -0.18272 0.03819 -0.18395 C 0.03872 -0.18488 0.03941 -0.18581 0.03993 -0.18704 C 0.04045 -0.18797 0.04063 -0.18951 0.04097 -0.19074 C 0.04149 -0.19229 0.04219 -0.19352 0.04271 -0.19476 C 0.04323 -0.1963 0.04323 -0.19815 0.04375 -0.19969 C 0.04444 -0.20155 0.04531 -0.20309 0.04601 -0.20463 C 0.04913 -0.21235 0.04375 -0.20155 0.05104 -0.21451 C 0.05174 -0.21605 0.0526 -0.21698 0.0533 -0.21852 C 0.05382 -0.21976 0.05417 -0.2213 0.05486 -0.22253 C 0.0559 -0.22408 0.05712 -0.225 0.05816 -0.22655 C 0.05903 -0.22747 0.05972 -0.2284 0.06042 -0.22932 C 0.06111 -0.23025 0.06198 -0.23056 0.06267 -0.23148 C 0.06354 -0.23241 0.06406 -0.23334 0.06493 -0.23426 C 0.06771 -0.23797 0.06875 -0.24013 0.07153 -0.24136 C 0.075 -0.2429 0.07726 -0.2429 0.08108 -0.24321 C 0.09688 -0.24537 0.08351 -0.24321 0.09601 -0.24537 C 0.11129 -0.25432 0.09896 -0.24784 0.13715 -0.24537 C 0.14306 -0.24476 0.14896 -0.24352 0.15486 -0.24229 C 0.16389 -0.24321 0.16528 -0.2429 0.17326 -0.24414 C 0.17517 -0.24445 0.17691 -0.24476 0.17882 -0.24537 C 0.1816 -0.24599 0.18438 -0.24692 0.18715 -0.24815 C 0.19514 -0.24753 0.19983 -0.24723 0.20764 -0.24537 C 0.20938 -0.24476 0.21111 -0.24383 0.21267 -0.24321 C 0.21424 -0.2429 0.21563 -0.2429 0.21719 -0.24229 C 0.21875 -0.24167 0.22014 -0.24044 0.22153 -0.24044 C 0.22569 -0.23951 0.22969 -0.23951 0.23385 -0.2392 C 0.23472 -0.23828 0.23576 -0.23735 0.23663 -0.23642 C 0.23767 -0.23519 0.23889 -0.23365 0.23993 -0.23241 C 0.24063 -0.23148 0.24149 -0.23118 0.24219 -0.23025 C 0.24254 -0.22932 0.24271 -0.22809 0.24323 -0.22747 C 0.24462 -0.22531 0.2467 -0.22408 0.24826 -0.22253 C 0.25017 -0.22068 0.25174 -0.2179 0.25382 -0.21667 C 0.25434 -0.21636 0.25504 -0.21605 0.25556 -0.21544 C 0.25938 -0.21204 0.25486 -0.21482 0.25938 -0.21266 C 0.2599 -0.21173 0.26042 -0.2105 0.26111 -0.20957 C 0.26181 -0.20865 0.26267 -0.20772 0.26337 -0.20679 C 0.26372 -0.20587 0.26406 -0.20463 0.26441 -0.20371 C 0.26528 -0.20155 0.26615 -0.19969 0.26719 -0.19784 C 0.26806 -0.19599 0.2691 -0.19476 0.26997 -0.1929 C 0.27083 -0.19105 0.27135 -0.18889 0.27222 -0.18704 C 0.27292 -0.1855 0.27379 -0.18426 0.27448 -0.18303 C 0.27552 -0.18056 0.27656 -0.17778 0.27778 -0.175 C 0.2783 -0.17377 0.27882 -0.17223 0.27934 -0.17099 C 0.28004 -0.17007 0.28056 -0.16914 0.28108 -0.16821 C 0.2816 -0.16729 0.28212 -0.16698 0.28281 -0.16605 C 0.28351 -0.16513 0.2842 -0.1642 0.2849 -0.16328 C 0.28576 -0.15803 0.28559 -0.1571 0.28767 -0.15124 C 0.28854 -0.14908 0.28976 -0.14753 0.29045 -0.14537 C 0.2967 -0.12747 0.28785 -0.14784 0.29444 -0.13365 C 0.29479 -0.13148 0.29514 -0.12963 0.29549 -0.12747 C 0.29618 -0.12439 0.2967 -0.12346 0.29774 -0.12068 C 0.29792 -0.11945 0.29792 -0.1179 0.29826 -0.11667 C 0.29861 -0.11574 0.29913 -0.11482 0.29948 -0.11389 C 0.30104 -0.10556 0.29844 -0.11142 0.30156 -0.10587 C 0.30139 -0.10463 0.30069 -0.10309 0.30104 -0.10186 C 0.30191 -0.09846 0.30417 -0.09661 0.30504 -0.0929 C 0.30538 -0.09136 0.30556 -0.08951 0.30608 -0.08797 C 0.30642 -0.08704 0.30677 -0.08611 0.30712 -0.08519 C 0.30903 -0.08056 0.30851 -0.08179 0.31059 -0.07809 C 0.31302 -0.06513 0.31059 -0.07932 0.31215 -0.06636 C 0.3125 -0.06389 0.31302 -0.06173 0.31337 -0.05926 C 0.31354 -0.0571 0.31372 -0.05463 0.31389 -0.05247 C 0.31441 -0.04599 0.31493 -0.03673 0.31545 -0.03056 C 0.3158 -0.0284 0.31632 -0.02624 0.31667 -0.02377 C 0.31684 -0.02037 0.31684 -0.01729 0.31719 -0.01389 C 0.31736 -0.01297 0.31771 -0.01204 0.31771 -0.01081 C 0.31806 -0.00803 0.31806 -0.00494 0.31823 -0.00216 C 0.31892 0.00308 0.31927 0.00339 0.32049 0.00679 C 0.32101 0.01358 0.3217 0.01481 0.31997 0.0216 C 0.31979 0.02222 0.31927 0.02222 0.31892 0.02284 " pathEditMode="relative" rAng="0" ptsTypes="AAAAAAAAAAAAAAAAAAAAAAAAAAAAAAAAAAAAAAAAAAAAAAAAAAAAAAAAAAAAAAAAAAAAAAAAAAAAAAAAAAAAAAAAAAAAAAAA">
                                      <p:cBhvr>
                                        <p:cTn id="30" dur="68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-898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08 -0.06697 L -0.00608 -0.06666 C 0.00087 -0.13179 -0.00486 -0.09321 0.00486 -0.1429 C 0.0059 -0.14814 0.00677 -0.15339 0.00764 -0.15864 C 0.00799 -0.16049 0.00833 -0.16234 0.00885 -0.16358 C 0.0092 -0.1645 0.0099 -0.16512 0.01042 -0.16574 C 0.01076 -0.16697 0.01059 -0.16851 0.01111 -0.16944 C 0.01233 -0.17222 0.01823 -0.18302 0.02101 -0.18642 C 0.0217 -0.18734 0.02257 -0.18765 0.02326 -0.18827 C 0.02396 -0.18919 0.02431 -0.19043 0.025 -0.19135 C 0.02622 -0.19321 0.02778 -0.19382 0.02882 -0.19629 C 0.02969 -0.19814 0.03038 -0.2003 0.03108 -0.20216 C 0.0316 -0.2037 0.03194 -0.20555 0.03264 -0.20709 C 0.03316 -0.20802 0.03385 -0.20833 0.03438 -0.20895 C 0.03472 -0.2108 0.03507 -0.21234 0.03542 -0.21388 C 0.03576 -0.21512 0.03629 -0.21605 0.03663 -0.21697 C 0.03767 -0.21975 0.03889 -0.22222 0.03993 -0.225 L 0.04167 -0.2287 C 0.04271 -0.23456 0.04149 -0.22932 0.04375 -0.2358 C 0.04462 -0.23796 0.04514 -0.24043 0.04601 -0.24259 C 0.04653 -0.24382 0.04722 -0.24444 0.04774 -0.24567 C 0.04809 -0.24629 0.05087 -0.25432 0.05156 -0.25555 C 0.05313 -0.25802 0.05451 -0.26142 0.0566 -0.26234 C 0.05781 -0.26296 0.05938 -0.26358 0.06042 -0.2645 C 0.06129 -0.26512 0.06198 -0.26605 0.06267 -0.26635 C 0.06424 -0.26728 0.06563 -0.26759 0.06719 -0.26821 C 0.06892 -0.2716 0.06858 -0.2716 0.07101 -0.27314 C 0.07222 -0.27407 0.07431 -0.2753 0.07431 -0.275 C 0.07604 -0.27747 0.07951 -0.28209 0.08108 -0.28302 C 0.0816 -0.28364 0.08212 -0.28395 0.08264 -0.28426 C 0.08455 -0.28456 0.08646 -0.28518 0.08819 -0.28518 C 0.09826 -0.2858 0.10833 -0.2858 0.11823 -0.28611 C 0.11927 -0.28642 0.12587 -0.28796 0.12656 -0.28796 L 0.18542 -0.28703 C 0.18715 -0.28672 0.18889 -0.28672 0.19045 -0.28611 C 0.19219 -0.28549 0.19375 -0.28426 0.19549 -0.28426 C 0.2066 -0.28271 0.21771 -0.28209 0.22882 -0.28117 C 0.23177 -0.27808 0.23299 -0.27685 0.23611 -0.27438 C 0.23733 -0.27314 0.23872 -0.27253 0.23993 -0.27129 C 0.24184 -0.26975 0.24358 -0.26759 0.24549 -0.26635 C 0.24601 -0.26605 0.2467 -0.26574 0.24722 -0.26543 C 0.25399 -0.25987 0.24931 -0.26265 0.2533 -0.26049 C 0.25521 -0.25709 0.25486 -0.2574 0.25712 -0.25463 C 0.25833 -0.25308 0.26042 -0.25061 0.26042 -0.2503 C 0.26181 -0.24382 0.26007 -0.25216 0.26267 -0.24351 C 0.26302 -0.2429 0.26285 -0.24135 0.26319 -0.24074 C 0.27031 -0.22808 0.26441 -0.24197 0.26944 -0.23179 C 0.27066 -0.22901 0.2717 -0.22561 0.27326 -0.22284 C 0.28316 -0.20524 0.27222 -0.2253 0.2783 -0.21296 C 0.27899 -0.21172 0.27986 -0.21049 0.28056 -0.20895 C 0.28108 -0.20771 0.28142 -0.20555 0.28212 -0.20401 C 0.2842 -0.2 0.28594 -0.19753 0.28819 -0.19413 C 0.28837 -0.1929 0.28837 -0.19135 0.28889 -0.19043 C 0.29271 -0.18055 0.29149 -0.18858 0.29375 -0.17932 C 0.29774 -0.1645 0.29271 -0.18179 0.29549 -0.16851 C 0.29566 -0.16759 0.29618 -0.16666 0.29653 -0.16574 C 0.29774 -0.15802 0.29635 -0.16543 0.29879 -0.15679 C 0.30035 -0.15092 0.29792 -0.15648 0.30104 -0.15092 C 0.30122 -0.14938 0.30139 -0.14814 0.30156 -0.14691 C 0.30365 -0.13703 0.30191 -0.15 0.30382 -0.13703 C 0.30399 -0.13549 0.30417 -0.13364 0.30434 -0.13209 C 0.30469 -0.13024 0.30521 -0.1287 0.30556 -0.12716 C 0.30573 -0.12592 0.3059 -0.12438 0.30608 -0.12314 C 0.30625 -0.12222 0.30642 -0.12129 0.3066 -0.12006 C 0.30556 -0.11481 0.3059 -0.11851 0.30712 -0.11018 C 0.30781 -0.10648 0.30781 -0.10216 0.30885 -0.09845 C 0.30938 -0.0966 0.31007 -0.09475 0.31042 -0.09259 C 0.31094 -0.09043 0.31129 -0.08796 0.31163 -0.08549 C 0.31181 -0.08426 0.31215 -0.07963 0.31267 -0.07777 C 0.31319 -0.07623 0.31389 -0.075 0.31441 -0.07376 C 0.31458 -0.07284 0.31476 -0.07191 0.31493 -0.07067 C 0.31528 -0.06944 0.3158 -0.06821 0.31597 -0.06697 C 0.31667 -0.06388 0.31771 -0.05802 0.31771 -0.05771 C 0.31788 -0.05493 0.31806 -0.05216 0.31823 -0.04907 C 0.3184 -0.04814 0.31875 -0.04722 0.31875 -0.04598 C 0.31875 -0.03672 0.31892 -0.02685 0.31823 -0.01759 C 0.31823 -0.01635 0.31719 -0.01697 0.31667 -0.01635 " pathEditMode="relative" rAng="0" ptsTypes="AAAAAAAAAAAAAAAAAAAAAAAAAAAAAAAAAAAAAAAAAAAAAAAAAAAAAAAAAAAAAAAAAAAAAAAAAAAAA">
                                      <p:cBhvr>
                                        <p:cTn id="32" dur="76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3" y="-851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0"/>
      <p:bldP spid="194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>
          <a:extLst>
            <a:ext uri="{FF2B5EF4-FFF2-40B4-BE49-F238E27FC236}">
              <a16:creationId xmlns:a16="http://schemas.microsoft.com/office/drawing/2014/main" id="{BD9B53C7-E301-0BBC-B2C9-96D51BDC1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1">
            <a:extLst>
              <a:ext uri="{FF2B5EF4-FFF2-40B4-BE49-F238E27FC236}">
                <a16:creationId xmlns:a16="http://schemas.microsoft.com/office/drawing/2014/main" id="{0989D8C8-3619-B81A-F29F-9D9C97B5FA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Chemical Evolution Thus Far (2024/2025)</a:t>
            </a:r>
            <a:endParaRPr dirty="0"/>
          </a:p>
        </p:txBody>
      </p:sp>
      <p:sp>
        <p:nvSpPr>
          <p:cNvPr id="229" name="Google Shape;229;p31">
            <a:extLst>
              <a:ext uri="{FF2B5EF4-FFF2-40B4-BE49-F238E27FC236}">
                <a16:creationId xmlns:a16="http://schemas.microsoft.com/office/drawing/2014/main" id="{1210B1CE-BAB4-4E47-EE9E-CADED1CCF807}"/>
              </a:ext>
            </a:extLst>
          </p:cNvPr>
          <p:cNvSpPr txBox="1"/>
          <p:nvPr/>
        </p:nvSpPr>
        <p:spPr>
          <a:xfrm>
            <a:off x="5789192" y="1621795"/>
            <a:ext cx="3475800" cy="20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003057"/>
                </a:solidFill>
                <a:latin typeface="Roboto"/>
                <a:ea typeface="Roboto"/>
                <a:cs typeface="Roboto"/>
                <a:sym typeface="Roboto"/>
              </a:rPr>
              <a:t>Key characteristics</a:t>
            </a:r>
            <a:endParaRPr sz="1800" dirty="0">
              <a:solidFill>
                <a:srgbClr val="00305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SzPts val="1600"/>
              <a:buFont typeface="Wingdings" panose="05000000000000000000" pitchFamily="2" charset="2"/>
              <a:buChar char="§"/>
            </a:pPr>
            <a:r>
              <a:rPr lang="en" sz="1600" dirty="0">
                <a:solidFill>
                  <a:srgbClr val="003057"/>
                </a:solidFill>
                <a:latin typeface="Roboto"/>
                <a:ea typeface="Roboto"/>
                <a:cs typeface="Roboto"/>
                <a:sym typeface="Roboto"/>
              </a:rPr>
              <a:t>Continuous Chemical Change</a:t>
            </a:r>
            <a:endParaRPr sz="1600" dirty="0">
              <a:solidFill>
                <a:srgbClr val="00305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SzPts val="1600"/>
              <a:buFont typeface="Wingdings" panose="05000000000000000000" pitchFamily="2" charset="2"/>
              <a:buChar char="§"/>
            </a:pPr>
            <a:r>
              <a:rPr lang="en" sz="1600" dirty="0">
                <a:solidFill>
                  <a:srgbClr val="003057"/>
                </a:solidFill>
                <a:latin typeface="Roboto"/>
                <a:ea typeface="Roboto"/>
                <a:cs typeface="Roboto"/>
                <a:sym typeface="Roboto"/>
              </a:rPr>
              <a:t>Combinatorial Compression</a:t>
            </a:r>
            <a:endParaRPr sz="1600" dirty="0">
              <a:solidFill>
                <a:srgbClr val="00305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SzPts val="1600"/>
              <a:buFont typeface="Wingdings" panose="05000000000000000000" pitchFamily="2" charset="2"/>
              <a:buChar char="§"/>
            </a:pPr>
            <a:r>
              <a:rPr lang="en" sz="1600" dirty="0">
                <a:solidFill>
                  <a:srgbClr val="003057"/>
                </a:solidFill>
                <a:latin typeface="Roboto"/>
                <a:ea typeface="Roboto"/>
                <a:cs typeface="Roboto"/>
                <a:sym typeface="Roboto"/>
              </a:rPr>
              <a:t>Population Synchronicity</a:t>
            </a:r>
            <a:endParaRPr sz="1600" dirty="0">
              <a:solidFill>
                <a:srgbClr val="00305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00305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0" name="Google Shape;230;p31">
            <a:extLst>
              <a:ext uri="{FF2B5EF4-FFF2-40B4-BE49-F238E27FC236}">
                <a16:creationId xmlns:a16="http://schemas.microsoft.com/office/drawing/2014/main" id="{50DC79E6-0308-33C1-4028-748BB31102E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832308" y="4731317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231" name="Google Shape;231;p31">
            <a:extLst>
              <a:ext uri="{FF2B5EF4-FFF2-40B4-BE49-F238E27FC236}">
                <a16:creationId xmlns:a16="http://schemas.microsoft.com/office/drawing/2014/main" id="{EC27868E-5E28-B620-FF8A-27F660176003}"/>
              </a:ext>
            </a:extLst>
          </p:cNvPr>
          <p:cNvSpPr txBox="1"/>
          <p:nvPr/>
        </p:nvSpPr>
        <p:spPr>
          <a:xfrm>
            <a:off x="0" y="4712125"/>
            <a:ext cx="32709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3057"/>
                </a:solidFill>
                <a:latin typeface="Roboto"/>
                <a:ea typeface="Roboto"/>
                <a:cs typeface="Roboto"/>
                <a:sym typeface="Roboto"/>
              </a:rPr>
              <a:t>(Matange et al. 2025)</a:t>
            </a:r>
            <a:endParaRPr sz="1200">
              <a:solidFill>
                <a:srgbClr val="00305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9481CA-AE48-4BD6-02BE-9330407AA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566" y="1171484"/>
            <a:ext cx="6005613" cy="3178355"/>
          </a:xfrm>
          <a:prstGeom prst="rect">
            <a:avLst/>
          </a:prstGeom>
        </p:spPr>
      </p:pic>
      <p:pic>
        <p:nvPicPr>
          <p:cNvPr id="203" name="Picture 202">
            <a:extLst>
              <a:ext uri="{FF2B5EF4-FFF2-40B4-BE49-F238E27FC236}">
                <a16:creationId xmlns:a16="http://schemas.microsoft.com/office/drawing/2014/main" id="{E1D0B133-E9A5-6847-CB51-D3481AAF6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3475" y="2624695"/>
            <a:ext cx="475411" cy="58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32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42FCB-BD5C-408B-6515-EA2078FB5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Combinatorial Compression?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00DB86-026A-5D03-92EA-A5DB7FB238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418" y="1059307"/>
            <a:ext cx="8444429" cy="1403623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1500" b="1" dirty="0"/>
              <a:t>Traditionally, mixtures undergoing chemical transformations tend to combinatorically explode</a:t>
            </a:r>
          </a:p>
          <a:p>
            <a:pPr marL="114300" indent="0">
              <a:buNone/>
            </a:pPr>
            <a:endParaRPr lang="en-US" sz="500" dirty="0"/>
          </a:p>
          <a:p>
            <a:pPr marL="114300" indent="0">
              <a:buNone/>
            </a:pPr>
            <a:r>
              <a:rPr lang="en-US" sz="1500" dirty="0"/>
              <a:t>In CE, number of products remains small and does not scale with the number of reactants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2A20FF-22C8-5461-061B-E0964CC756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2050" name="Picture 2" descr="Fig. 5: Combinatorial compression is observed at low temperatures while combinatorial explosion is observed at high temperatures.">
            <a:extLst>
              <a:ext uri="{FF2B5EF4-FFF2-40B4-BE49-F238E27FC236}">
                <a16:creationId xmlns:a16="http://schemas.microsoft.com/office/drawing/2014/main" id="{2F1B85AB-95A8-CD06-7EB7-BA0587C834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6915"/>
          <a:stretch>
            <a:fillRect/>
          </a:stretch>
        </p:blipFill>
        <p:spPr bwMode="auto">
          <a:xfrm>
            <a:off x="387871" y="2244241"/>
            <a:ext cx="4179667" cy="263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ig. 5: Combinatorial compression is observed at low temperatures while combinatorial explosion is observed at high temperatures.">
            <a:extLst>
              <a:ext uri="{FF2B5EF4-FFF2-40B4-BE49-F238E27FC236}">
                <a16:creationId xmlns:a16="http://schemas.microsoft.com/office/drawing/2014/main" id="{005EA936-DE6A-FA68-0294-33175532CC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44"/>
          <a:stretch>
            <a:fillRect/>
          </a:stretch>
        </p:blipFill>
        <p:spPr bwMode="auto">
          <a:xfrm>
            <a:off x="4652633" y="2362847"/>
            <a:ext cx="4179667" cy="277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EC4439-F2D7-064F-0F57-147753ED8783}"/>
              </a:ext>
            </a:extLst>
          </p:cNvPr>
          <p:cNvSpPr txBox="1"/>
          <p:nvPr/>
        </p:nvSpPr>
        <p:spPr>
          <a:xfrm>
            <a:off x="1425259" y="2297017"/>
            <a:ext cx="24226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3 Component System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A01553-AE0C-ACDF-06F4-D1C5E2CE8196}"/>
              </a:ext>
            </a:extLst>
          </p:cNvPr>
          <p:cNvSpPr txBox="1"/>
          <p:nvPr/>
        </p:nvSpPr>
        <p:spPr>
          <a:xfrm>
            <a:off x="5877610" y="2239736"/>
            <a:ext cx="24226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9 Component System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4A5C4E-E868-F868-D7B5-47875F920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222" y="2257381"/>
            <a:ext cx="362001" cy="3143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1B9CCF-0EB4-8924-85BD-8349440039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733" y="3063480"/>
            <a:ext cx="283529" cy="2462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DF86A2-2A9B-5B8F-5343-7F45FA53E8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6464" y="2328772"/>
            <a:ext cx="151723" cy="31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044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0F87A-7F2C-69EF-7EB2-A6B731EA6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744717"/>
            <a:ext cx="8520600" cy="407757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is Population Synchronicity?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2C14A4-D523-EB88-8E9A-9F95892F27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2132" y="1279509"/>
            <a:ext cx="3629026" cy="3289365"/>
          </a:xfrm>
        </p:spPr>
        <p:txBody>
          <a:bodyPr>
            <a:normAutofit fontScale="85000" lnSpcReduction="20000"/>
          </a:bodyPr>
          <a:lstStyle/>
          <a:p>
            <a:pPr marL="114300" indent="0">
              <a:buNone/>
            </a:pPr>
            <a:r>
              <a:rPr lang="en-US" b="1" dirty="0"/>
              <a:t>In CE, ensembles display synchronized population dynamics</a:t>
            </a:r>
          </a:p>
          <a:p>
            <a:r>
              <a:rPr lang="en-US" u="sng" dirty="0"/>
              <a:t>Group A</a:t>
            </a:r>
            <a:r>
              <a:rPr lang="en-US" dirty="0"/>
              <a:t>: Starting components plus their immediate condensation products that form before the first dry-down cycle </a:t>
            </a:r>
          </a:p>
          <a:p>
            <a:r>
              <a:rPr lang="en-US" u="sng" dirty="0"/>
              <a:t>Group B</a:t>
            </a:r>
            <a:r>
              <a:rPr lang="en-US" dirty="0"/>
              <a:t>: Sharply increase in population during cycles 1–3 and fall during cycles 4–15. </a:t>
            </a:r>
          </a:p>
          <a:p>
            <a:r>
              <a:rPr lang="en-US" u="sng" dirty="0"/>
              <a:t>Group C</a:t>
            </a:r>
            <a:r>
              <a:rPr lang="en-US" dirty="0"/>
              <a:t>: Increase during cycles 1–5 and remain nearly constant during cycles 6–15. </a:t>
            </a:r>
          </a:p>
          <a:p>
            <a:r>
              <a:rPr lang="en-US" u="sng" dirty="0"/>
              <a:t>Group D</a:t>
            </a:r>
            <a:r>
              <a:rPr lang="en-US" dirty="0"/>
              <a:t>: form in cycle 3 and then steadily increase through cycle 15. </a:t>
            </a:r>
          </a:p>
          <a:p>
            <a:r>
              <a:rPr lang="en-US" u="sng" dirty="0"/>
              <a:t>Group E</a:t>
            </a:r>
            <a:r>
              <a:rPr lang="en-US" dirty="0"/>
              <a:t>: remain nearly constant over 15 cycles. 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6E1FF-5E18-B4A8-D915-6C209E1ED13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pic>
        <p:nvPicPr>
          <p:cNvPr id="1026" name="Picture 2" descr="Fig. 6: Synchronous changes in chemical populations are observed during wet–dry cycling.">
            <a:extLst>
              <a:ext uri="{FF2B5EF4-FFF2-40B4-BE49-F238E27FC236}">
                <a16:creationId xmlns:a16="http://schemas.microsoft.com/office/drawing/2014/main" id="{65E132D0-DB42-82FB-C6BC-5E3BD6B3E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42" y="1373852"/>
            <a:ext cx="5175022" cy="3289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4213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>
          <a:extLst>
            <a:ext uri="{FF2B5EF4-FFF2-40B4-BE49-F238E27FC236}">
              <a16:creationId xmlns:a16="http://schemas.microsoft.com/office/drawing/2014/main" id="{F64A33B2-6763-DBEC-9DD9-066E162A9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1">
            <a:extLst>
              <a:ext uri="{FF2B5EF4-FFF2-40B4-BE49-F238E27FC236}">
                <a16:creationId xmlns:a16="http://schemas.microsoft.com/office/drawing/2014/main" id="{E2B86AB0-2455-FECC-2ADA-7E13701F87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Chemical Evolution Thus Far (2024/2025)</a:t>
            </a:r>
            <a:endParaRPr dirty="0"/>
          </a:p>
        </p:txBody>
      </p:sp>
      <p:sp>
        <p:nvSpPr>
          <p:cNvPr id="227" name="Google Shape;227;p31">
            <a:extLst>
              <a:ext uri="{FF2B5EF4-FFF2-40B4-BE49-F238E27FC236}">
                <a16:creationId xmlns:a16="http://schemas.microsoft.com/office/drawing/2014/main" id="{5744BA9F-4412-C041-3EA4-7073DA44E9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170890" y="2728822"/>
            <a:ext cx="2870100" cy="1671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lnSpcReduction="10000"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500" i="1" dirty="0"/>
              <a:t>“The continuous change of molecular ensembles, driven by selection, reselection, and chemical sculpting, and is associated with continuous exploration of new chemical spaces and the avoidance of equilibrium.” </a:t>
            </a:r>
            <a:endParaRPr sz="1700" i="1" dirty="0"/>
          </a:p>
        </p:txBody>
      </p:sp>
      <p:sp>
        <p:nvSpPr>
          <p:cNvPr id="229" name="Google Shape;229;p31">
            <a:extLst>
              <a:ext uri="{FF2B5EF4-FFF2-40B4-BE49-F238E27FC236}">
                <a16:creationId xmlns:a16="http://schemas.microsoft.com/office/drawing/2014/main" id="{699FD242-BF90-0825-1326-C11D1CE84816}"/>
              </a:ext>
            </a:extLst>
          </p:cNvPr>
          <p:cNvSpPr txBox="1"/>
          <p:nvPr/>
        </p:nvSpPr>
        <p:spPr>
          <a:xfrm>
            <a:off x="5770650" y="1394427"/>
            <a:ext cx="3475800" cy="20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003057"/>
                </a:solidFill>
                <a:latin typeface="Roboto"/>
                <a:ea typeface="Roboto"/>
                <a:cs typeface="Roboto"/>
                <a:sym typeface="Roboto"/>
              </a:rPr>
              <a:t>Key characteristics</a:t>
            </a:r>
            <a:endParaRPr sz="1800" dirty="0">
              <a:solidFill>
                <a:srgbClr val="00305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SzPts val="1600"/>
              <a:buFont typeface="Wingdings" panose="05000000000000000000" pitchFamily="2" charset="2"/>
              <a:buChar char="§"/>
            </a:pPr>
            <a:r>
              <a:rPr lang="en" sz="1600" dirty="0">
                <a:solidFill>
                  <a:srgbClr val="003057"/>
                </a:solidFill>
                <a:latin typeface="Roboto"/>
                <a:ea typeface="Roboto"/>
                <a:cs typeface="Roboto"/>
                <a:sym typeface="Roboto"/>
              </a:rPr>
              <a:t>Continuous Chemical Change</a:t>
            </a:r>
            <a:endParaRPr sz="1600" dirty="0">
              <a:solidFill>
                <a:srgbClr val="00305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SzPts val="1600"/>
              <a:buFont typeface="Wingdings" panose="05000000000000000000" pitchFamily="2" charset="2"/>
              <a:buChar char="§"/>
            </a:pPr>
            <a:r>
              <a:rPr lang="en" sz="1600" dirty="0">
                <a:solidFill>
                  <a:srgbClr val="003057"/>
                </a:solidFill>
                <a:latin typeface="Roboto"/>
                <a:ea typeface="Roboto"/>
                <a:cs typeface="Roboto"/>
                <a:sym typeface="Roboto"/>
              </a:rPr>
              <a:t>Combinatorial Compression</a:t>
            </a:r>
            <a:endParaRPr sz="1600" dirty="0">
              <a:solidFill>
                <a:srgbClr val="00305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3057"/>
              </a:buClr>
              <a:buSzPts val="1600"/>
              <a:buFont typeface="Wingdings" panose="05000000000000000000" pitchFamily="2" charset="2"/>
              <a:buChar char="§"/>
            </a:pPr>
            <a:r>
              <a:rPr lang="en" sz="1600" dirty="0">
                <a:solidFill>
                  <a:srgbClr val="003057"/>
                </a:solidFill>
                <a:latin typeface="Roboto"/>
                <a:ea typeface="Roboto"/>
                <a:cs typeface="Roboto"/>
                <a:sym typeface="Roboto"/>
              </a:rPr>
              <a:t>Population Synchronicity</a:t>
            </a:r>
            <a:endParaRPr sz="1600" dirty="0">
              <a:solidFill>
                <a:srgbClr val="003057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00305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0" name="Google Shape;230;p31">
            <a:extLst>
              <a:ext uri="{FF2B5EF4-FFF2-40B4-BE49-F238E27FC236}">
                <a16:creationId xmlns:a16="http://schemas.microsoft.com/office/drawing/2014/main" id="{DBC30C87-7AC1-1F68-0337-A71D2E708ED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832308" y="4731317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231" name="Google Shape;231;p31">
            <a:extLst>
              <a:ext uri="{FF2B5EF4-FFF2-40B4-BE49-F238E27FC236}">
                <a16:creationId xmlns:a16="http://schemas.microsoft.com/office/drawing/2014/main" id="{9D775C56-E4AE-50EA-4B86-BA355C941FE9}"/>
              </a:ext>
            </a:extLst>
          </p:cNvPr>
          <p:cNvSpPr txBox="1"/>
          <p:nvPr/>
        </p:nvSpPr>
        <p:spPr>
          <a:xfrm>
            <a:off x="0" y="4712125"/>
            <a:ext cx="32709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3057"/>
                </a:solidFill>
                <a:latin typeface="Roboto"/>
                <a:ea typeface="Roboto"/>
                <a:cs typeface="Roboto"/>
                <a:sym typeface="Roboto"/>
              </a:rPr>
              <a:t>(Matange et al. 2025)</a:t>
            </a:r>
            <a:endParaRPr sz="1200">
              <a:solidFill>
                <a:srgbClr val="00305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5359EF-3FF7-EDDA-785B-032A122E9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566" y="1171484"/>
            <a:ext cx="6005613" cy="317835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8DC2575-D76E-1599-501D-F3E8DA6642A9}"/>
              </a:ext>
            </a:extLst>
          </p:cNvPr>
          <p:cNvSpPr/>
          <p:nvPr/>
        </p:nvSpPr>
        <p:spPr>
          <a:xfrm>
            <a:off x="1733006" y="4406764"/>
            <a:ext cx="5775544" cy="393600"/>
          </a:xfrm>
          <a:prstGeom prst="rect">
            <a:avLst/>
          </a:prstGeom>
          <a:solidFill>
            <a:srgbClr val="DAA1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Issue: 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Robust experimental data limited to 20 cycles</a:t>
            </a:r>
          </a:p>
        </p:txBody>
      </p:sp>
    </p:spTree>
    <p:extLst>
      <p:ext uri="{BB962C8B-B14F-4D97-AF65-F5344CB8AC3E}">
        <p14:creationId xmlns:p14="http://schemas.microsoft.com/office/powerpoint/2010/main" val="42385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0" build="p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2"/>
          <p:cNvSpPr txBox="1">
            <a:spLocks noGrp="1"/>
          </p:cNvSpPr>
          <p:nvPr>
            <p:ph type="title"/>
          </p:nvPr>
        </p:nvSpPr>
        <p:spPr>
          <a:xfrm>
            <a:off x="1231990" y="1461739"/>
            <a:ext cx="6680100" cy="22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Roboto"/>
              <a:buNone/>
            </a:pPr>
            <a:r>
              <a:rPr lang="en" dirty="0">
                <a:solidFill>
                  <a:srgbClr val="003057"/>
                </a:solidFill>
              </a:rPr>
              <a:t>II. Long-term(LT) Wet-Dry Cycling </a:t>
            </a:r>
            <a:endParaRPr dirty="0">
              <a:solidFill>
                <a:srgbClr val="003057"/>
              </a:solidFill>
            </a:endParaRPr>
          </a:p>
        </p:txBody>
      </p:sp>
      <p:sp>
        <p:nvSpPr>
          <p:cNvPr id="237" name="Google Shape;237;p3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>
          <a:extLst>
            <a:ext uri="{FF2B5EF4-FFF2-40B4-BE49-F238E27FC236}">
              <a16:creationId xmlns:a16="http://schemas.microsoft.com/office/drawing/2014/main" id="{F5667D9D-6255-2290-A52B-43937C330B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0">
            <a:extLst>
              <a:ext uri="{FF2B5EF4-FFF2-40B4-BE49-F238E27FC236}">
                <a16:creationId xmlns:a16="http://schemas.microsoft.com/office/drawing/2014/main" id="{D5AA4F45-AC99-7201-2814-36C3DEEC9828}"/>
              </a:ext>
            </a:extLst>
          </p:cNvPr>
          <p:cNvSpPr txBox="1"/>
          <p:nvPr/>
        </p:nvSpPr>
        <p:spPr>
          <a:xfrm>
            <a:off x="139950" y="3661375"/>
            <a:ext cx="5598600" cy="10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>
              <a:buSzPts val="1300"/>
              <a:buFont typeface="Wingdings" panose="05000000000000000000" pitchFamily="2" charset="2"/>
              <a:buChar char="§"/>
            </a:pPr>
            <a:r>
              <a:rPr lang="en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100 cycles, each 6 hours, at 45°C &amp; 55°C </a:t>
            </a:r>
            <a:endParaRPr sz="13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Wingdings" panose="05000000000000000000" pitchFamily="2" charset="2"/>
              <a:buChar char="§"/>
            </a:pPr>
            <a:r>
              <a:rPr lang="en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Rehydration volumes: 15μL (Starting volume 40μL)</a:t>
            </a:r>
            <a:endParaRPr sz="13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Wingdings" panose="05000000000000000000" pitchFamily="2" charset="2"/>
              <a:buChar char="§"/>
            </a:pPr>
            <a:r>
              <a:rPr lang="en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Timepoints: 37 Samples collected </a:t>
            </a:r>
          </a:p>
          <a:p>
            <a:pPr marL="4572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Wingdings" panose="05000000000000000000" pitchFamily="2" charset="2"/>
              <a:buChar char="§"/>
            </a:pPr>
            <a:r>
              <a:rPr lang="en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All runs performed in triplicate</a:t>
            </a:r>
            <a:endParaRPr sz="13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endParaRPr sz="1800" dirty="0">
              <a:solidFill>
                <a:srgbClr val="222222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15" name="Google Shape;415;p50">
            <a:extLst>
              <a:ext uri="{FF2B5EF4-FFF2-40B4-BE49-F238E27FC236}">
                <a16:creationId xmlns:a16="http://schemas.microsoft.com/office/drawing/2014/main" id="{95EACCC3-4B9F-665A-5A66-75DEAA322AA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66049"/>
          <a:stretch/>
        </p:blipFill>
        <p:spPr>
          <a:xfrm>
            <a:off x="4765578" y="3444721"/>
            <a:ext cx="6547127" cy="1174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9275097-E01A-B820-CC16-22AEF7B0C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8326" y="82064"/>
            <a:ext cx="3008623" cy="298241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CD397AD-F5C7-DDC3-68FA-7F0751517A3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494"/>
          <a:stretch>
            <a:fillRect/>
          </a:stretch>
        </p:blipFill>
        <p:spPr>
          <a:xfrm>
            <a:off x="4660977" y="130715"/>
            <a:ext cx="4043772" cy="4509732"/>
          </a:xfrm>
          <a:prstGeom prst="rect">
            <a:avLst/>
          </a:prstGeom>
        </p:spPr>
      </p:pic>
      <p:pic>
        <p:nvPicPr>
          <p:cNvPr id="413" name="Google Shape;413;p50" title="Copy of freeze thaw real (1).png">
            <a:extLst>
              <a:ext uri="{FF2B5EF4-FFF2-40B4-BE49-F238E27FC236}">
                <a16:creationId xmlns:a16="http://schemas.microsoft.com/office/drawing/2014/main" id="{3A56168D-94C5-AA75-54AB-E324A63D9681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0887" y="-159600"/>
            <a:ext cx="5457014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50">
            <a:extLst>
              <a:ext uri="{FF2B5EF4-FFF2-40B4-BE49-F238E27FC236}">
                <a16:creationId xmlns:a16="http://schemas.microsoft.com/office/drawing/2014/main" id="{DE3C9CA6-50EB-F470-7A95-4ED8B85385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Methods for Wet-dry Cycling 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64218E4-963A-91F4-3EFB-71ADD5263E6A}"/>
              </a:ext>
            </a:extLst>
          </p:cNvPr>
          <p:cNvSpPr txBox="1"/>
          <p:nvPr/>
        </p:nvSpPr>
        <p:spPr>
          <a:xfrm>
            <a:off x="5947925" y="4930762"/>
            <a:ext cx="20912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accent4">
                    <a:lumMod val="90000"/>
                  </a:schemeClr>
                </a:solidFill>
              </a:rPr>
              <a:t>Created with BioRender.com</a:t>
            </a:r>
            <a:endParaRPr lang="en-US" sz="800" dirty="0">
              <a:solidFill>
                <a:schemeClr val="accent4">
                  <a:lumMod val="90000"/>
                </a:schemeClr>
              </a:solidFill>
            </a:endParaRPr>
          </a:p>
        </p:txBody>
      </p:sp>
      <p:sp>
        <p:nvSpPr>
          <p:cNvPr id="32" name="Left Bracket 31">
            <a:extLst>
              <a:ext uri="{FF2B5EF4-FFF2-40B4-BE49-F238E27FC236}">
                <a16:creationId xmlns:a16="http://schemas.microsoft.com/office/drawing/2014/main" id="{D037F523-95B0-E88B-92D2-662087A4478F}"/>
              </a:ext>
            </a:extLst>
          </p:cNvPr>
          <p:cNvSpPr/>
          <p:nvPr/>
        </p:nvSpPr>
        <p:spPr>
          <a:xfrm>
            <a:off x="311700" y="1290320"/>
            <a:ext cx="165820" cy="1991360"/>
          </a:xfrm>
          <a:prstGeom prst="leftBracket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E282C23-685A-DD78-97DA-CA118D76A016}"/>
              </a:ext>
            </a:extLst>
          </p:cNvPr>
          <p:cNvSpPr txBox="1"/>
          <p:nvPr/>
        </p:nvSpPr>
        <p:spPr>
          <a:xfrm rot="16200000">
            <a:off x="-822812" y="2005027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Anoxic chamber</a:t>
            </a:r>
          </a:p>
        </p:txBody>
      </p:sp>
    </p:spTree>
    <p:extLst>
      <p:ext uri="{BB962C8B-B14F-4D97-AF65-F5344CB8AC3E}">
        <p14:creationId xmlns:p14="http://schemas.microsoft.com/office/powerpoint/2010/main" val="2376821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8B9F6-AFB9-082D-014D-82A568FFF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15E7D-2F05-E594-7720-08AFB3124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</p:spPr>
        <p:txBody>
          <a:bodyPr>
            <a:noAutofit/>
          </a:bodyPr>
          <a:lstStyle/>
          <a:p>
            <a:br>
              <a:rPr lang="en-US" dirty="0"/>
            </a:br>
            <a:r>
              <a:rPr lang="en-US" dirty="0"/>
              <a:t>Traditional LT Wet-Dry Cycling Reaches Steady State</a:t>
            </a:r>
            <a:br>
              <a:rPr lang="en-US" dirty="0">
                <a:solidFill>
                  <a:srgbClr val="153359"/>
                </a:solidFill>
                <a:latin typeface="Bahnschrift SemiBold" panose="020B0502040204020203" pitchFamily="34" charset="0"/>
              </a:rPr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093572-E023-81CE-4FF6-AE9F030DA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5680" y="3374092"/>
            <a:ext cx="4946280" cy="1686088"/>
          </a:xfrm>
        </p:spPr>
        <p:txBody>
          <a:bodyPr>
            <a:normAutofit/>
          </a:bodyPr>
          <a:lstStyle/>
          <a:p>
            <a:pPr marL="120650" indent="0">
              <a:lnSpc>
                <a:spcPct val="110000"/>
              </a:lnSpc>
              <a:spcBef>
                <a:spcPts val="0"/>
              </a:spcBef>
              <a:buSzPts val="1700"/>
              <a:buNone/>
            </a:pPr>
            <a:r>
              <a:rPr lang="en-US" sz="1300" b="1" dirty="0">
                <a:solidFill>
                  <a:srgbClr val="000000"/>
                </a:solidFill>
              </a:rPr>
              <a:t>Key elements of CE observed before cycle ~40</a:t>
            </a:r>
          </a:p>
          <a:p>
            <a:pPr lvl="1" indent="-330200">
              <a:lnSpc>
                <a:spcPct val="110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rgbClr val="000000"/>
                </a:solidFill>
              </a:rPr>
              <a:t>Continuous Chemical Change</a:t>
            </a:r>
          </a:p>
          <a:p>
            <a:pPr lvl="1" indent="-330200">
              <a:lnSpc>
                <a:spcPct val="110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rgbClr val="000000"/>
                </a:solidFill>
              </a:rPr>
              <a:t>Combinatorial Compression</a:t>
            </a:r>
          </a:p>
          <a:p>
            <a:pPr lvl="1" indent="-330200">
              <a:lnSpc>
                <a:spcPct val="110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rgbClr val="000000"/>
                </a:solidFill>
              </a:rPr>
              <a:t>Population Synchronicity</a:t>
            </a:r>
          </a:p>
          <a:p>
            <a:pPr indent="-336550">
              <a:lnSpc>
                <a:spcPct val="120000"/>
              </a:lnSpc>
              <a:spcBef>
                <a:spcPts val="0"/>
              </a:spcBef>
              <a:buSzPts val="1700"/>
              <a:buFont typeface="Wingdings" panose="05000000000000000000" pitchFamily="2" charset="2"/>
              <a:buChar char="§"/>
            </a:pPr>
            <a:endParaRPr lang="en-US" sz="1300" dirty="0">
              <a:solidFill>
                <a:srgbClr val="000000"/>
              </a:solidFill>
            </a:endParaRPr>
          </a:p>
          <a:p>
            <a:pPr marL="120650" indent="0">
              <a:lnSpc>
                <a:spcPct val="120000"/>
              </a:lnSpc>
              <a:spcBef>
                <a:spcPts val="0"/>
              </a:spcBef>
              <a:buSzPts val="1700"/>
              <a:buNone/>
            </a:pPr>
            <a:r>
              <a:rPr lang="en-US" sz="1300" b="1" dirty="0">
                <a:solidFill>
                  <a:srgbClr val="000000"/>
                </a:solidFill>
              </a:rPr>
              <a:t>Key elements of CE not observed over 100 cycles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F4A317-250A-06BC-C9AD-FA9F398683F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46807" y="4749900"/>
            <a:ext cx="548700" cy="3936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763846-262D-7910-8942-189586D93A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2"/>
          <a:stretch>
            <a:fillRect/>
          </a:stretch>
        </p:blipFill>
        <p:spPr>
          <a:xfrm>
            <a:off x="4160044" y="1155755"/>
            <a:ext cx="4011536" cy="221833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CB806A0-F04E-A8AA-A67B-6DCD8DCA5DB4}"/>
              </a:ext>
            </a:extLst>
          </p:cNvPr>
          <p:cNvGrpSpPr/>
          <p:nvPr/>
        </p:nvGrpSpPr>
        <p:grpSpPr>
          <a:xfrm>
            <a:off x="394364" y="892024"/>
            <a:ext cx="3773790" cy="4859729"/>
            <a:chOff x="122843" y="925580"/>
            <a:chExt cx="3548105" cy="485972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2C2D59B-193A-14C6-5B3D-4C5C36149F33}"/>
                </a:ext>
              </a:extLst>
            </p:cNvPr>
            <p:cNvGrpSpPr/>
            <p:nvPr/>
          </p:nvGrpSpPr>
          <p:grpSpPr>
            <a:xfrm>
              <a:off x="122843" y="1189311"/>
              <a:ext cx="3256966" cy="4595998"/>
              <a:chOff x="-8648303" y="28443709"/>
              <a:chExt cx="7294065" cy="9135478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60626D69-41C0-A789-010F-9AB3CA623E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38069" t="17055" r="51021" b="1929"/>
              <a:stretch>
                <a:fillRect/>
              </a:stretch>
            </p:blipFill>
            <p:spPr>
              <a:xfrm>
                <a:off x="-8648303" y="28443709"/>
                <a:ext cx="1568779" cy="8920610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292DDCD7-987C-132A-C3DA-3B94015191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48868" t="17759" r="11230"/>
              <a:stretch>
                <a:fillRect/>
              </a:stretch>
            </p:blipFill>
            <p:spPr>
              <a:xfrm>
                <a:off x="-7091680" y="28523662"/>
                <a:ext cx="5737442" cy="9055525"/>
              </a:xfrm>
              <a:prstGeom prst="rect">
                <a:avLst/>
              </a:prstGeom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D48F33-3FE3-B2FB-3411-138C63A4BA4B}"/>
                </a:ext>
              </a:extLst>
            </p:cNvPr>
            <p:cNvSpPr txBox="1"/>
            <p:nvPr/>
          </p:nvSpPr>
          <p:spPr>
            <a:xfrm>
              <a:off x="291140" y="925580"/>
              <a:ext cx="3379808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LT Cycling of a Complex Mixture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8E93F1E-48F6-ADED-FB91-F3E3EEB33093}"/>
              </a:ext>
            </a:extLst>
          </p:cNvPr>
          <p:cNvSpPr txBox="1"/>
          <p:nvPr/>
        </p:nvSpPr>
        <p:spPr>
          <a:xfrm>
            <a:off x="4521426" y="894145"/>
            <a:ext cx="3067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UV-VIS Absorbance over Cycling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116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>
          <a:extLst>
            <a:ext uri="{FF2B5EF4-FFF2-40B4-BE49-F238E27FC236}">
              <a16:creationId xmlns:a16="http://schemas.microsoft.com/office/drawing/2014/main" id="{E4F93D69-288C-DB2A-317C-FCA1F7193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2">
            <a:extLst>
              <a:ext uri="{FF2B5EF4-FFF2-40B4-BE49-F238E27FC236}">
                <a16:creationId xmlns:a16="http://schemas.microsoft.com/office/drawing/2014/main" id="{E8CB787A-7439-8B66-FAB4-0FFFC07A14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31990" y="1461739"/>
            <a:ext cx="6680100" cy="22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Roboto"/>
              <a:buNone/>
            </a:pPr>
            <a:r>
              <a:rPr lang="en" dirty="0">
                <a:solidFill>
                  <a:srgbClr val="003057"/>
                </a:solidFill>
              </a:rPr>
              <a:t>III. </a:t>
            </a:r>
            <a:r>
              <a:rPr lang="en-US" dirty="0">
                <a:solidFill>
                  <a:srgbClr val="003057"/>
                </a:solidFill>
              </a:rPr>
              <a:t>Overcoming limitations of traditional wet-dry cycling </a:t>
            </a:r>
            <a:br>
              <a:rPr lang="en-US" dirty="0">
                <a:solidFill>
                  <a:srgbClr val="003057"/>
                </a:solidFill>
              </a:rPr>
            </a:br>
            <a:endParaRPr dirty="0">
              <a:solidFill>
                <a:srgbClr val="003057"/>
              </a:solidFill>
            </a:endParaRPr>
          </a:p>
        </p:txBody>
      </p:sp>
      <p:sp>
        <p:nvSpPr>
          <p:cNvPr id="237" name="Google Shape;237;p32">
            <a:extLst>
              <a:ext uri="{FF2B5EF4-FFF2-40B4-BE49-F238E27FC236}">
                <a16:creationId xmlns:a16="http://schemas.microsoft.com/office/drawing/2014/main" id="{678CFAEF-59A2-F023-A333-036B502104C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0109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BE304-16BE-5897-F95B-880B28873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D2E264-E964-6C1C-32DA-8202CD52A0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400050">
              <a:buFont typeface="+mj-lt"/>
              <a:buAutoNum type="romanUcPeriod"/>
            </a:pPr>
            <a:r>
              <a:rPr lang="en-US" b="1" dirty="0"/>
              <a:t>Introduction</a:t>
            </a:r>
          </a:p>
          <a:p>
            <a:pPr marL="990600" lvl="1" indent="-400050">
              <a:buFont typeface="+mj-lt"/>
              <a:buAutoNum type="romanUcPeriod"/>
            </a:pPr>
            <a:r>
              <a:rPr lang="en-US" dirty="0"/>
              <a:t>The state of models for the Origin of Life </a:t>
            </a:r>
          </a:p>
          <a:p>
            <a:pPr marL="990600" lvl="1" indent="-400050">
              <a:buFont typeface="+mj-lt"/>
              <a:buAutoNum type="romanUcPeriod"/>
            </a:pPr>
            <a:r>
              <a:rPr lang="en-US" dirty="0"/>
              <a:t>What is Chemical Evolution(CE) </a:t>
            </a:r>
          </a:p>
          <a:p>
            <a:pPr marL="990600" lvl="1" indent="-400050">
              <a:buFont typeface="+mj-lt"/>
              <a:buAutoNum type="romanUcPeriod"/>
            </a:pPr>
            <a:r>
              <a:rPr lang="en-US" dirty="0"/>
              <a:t>Why wet-dry cycling? </a:t>
            </a:r>
          </a:p>
          <a:p>
            <a:pPr marL="990600" lvl="1" indent="-400050">
              <a:buFont typeface="+mj-lt"/>
              <a:buAutoNum type="romanUcPeriod"/>
            </a:pPr>
            <a:r>
              <a:rPr lang="en-US" dirty="0"/>
              <a:t>The current state of CE </a:t>
            </a:r>
          </a:p>
          <a:p>
            <a:pPr marL="514350" indent="-400050">
              <a:buFont typeface="+mj-lt"/>
              <a:buAutoNum type="romanUcPeriod"/>
            </a:pPr>
            <a:r>
              <a:rPr lang="en-US" b="1" dirty="0"/>
              <a:t>Long-term wet-dry cycling </a:t>
            </a:r>
          </a:p>
          <a:p>
            <a:pPr marL="514350" indent="-400050">
              <a:buFont typeface="+mj-lt"/>
              <a:buAutoNum type="romanUcPeriod"/>
            </a:pPr>
            <a:r>
              <a:rPr lang="en-US" b="1" dirty="0"/>
              <a:t>Overcoming limitations of traditional wet-dry cycling </a:t>
            </a:r>
          </a:p>
          <a:p>
            <a:pPr marL="514350" indent="-400050">
              <a:buFont typeface="+mj-lt"/>
              <a:buAutoNum type="romanUcPeriod"/>
            </a:pPr>
            <a:r>
              <a:rPr lang="en-US" b="1" dirty="0"/>
              <a:t>Conclusion</a:t>
            </a:r>
          </a:p>
          <a:p>
            <a:pPr marL="990600" lvl="1" indent="-400050">
              <a:buFont typeface="+mj-lt"/>
              <a:buAutoNum type="romanUcPeriod"/>
            </a:pPr>
            <a:r>
              <a:rPr lang="en-US" dirty="0"/>
              <a:t>Next steps</a:t>
            </a:r>
          </a:p>
          <a:p>
            <a:pPr marL="990600" lvl="1" indent="-400050">
              <a:buFont typeface="+mj-lt"/>
              <a:buAutoNum type="romanUcPeriod"/>
            </a:pPr>
            <a:r>
              <a:rPr lang="en-US" dirty="0"/>
              <a:t>Why should I care about the origin of life?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E8332B-5CB5-6CF0-6FFD-14F09601B8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6FB788-4AEA-B4D2-9046-6C824322A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5833" y="4053566"/>
            <a:ext cx="2632334" cy="107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703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B8029-44BD-98B8-7080-7A46EE467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000" dirty="0"/>
              <a:t>Feeding LT Wet-dry Cycling Delay Steady State</a:t>
            </a:r>
            <a:br>
              <a:rPr lang="en-US" sz="2800" dirty="0">
                <a:solidFill>
                  <a:srgbClr val="153359"/>
                </a:solidFill>
                <a:latin typeface="Bahnschrift SemiBold" panose="020B0502040204020203" pitchFamily="34" charset="0"/>
              </a:rPr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5950A7-A80F-45AF-648E-7EEF71740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01159" y="3273611"/>
            <a:ext cx="5349152" cy="17043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300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Key elements of CE rescued following feeding iteration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More robust product diversity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Combinatorial compression unclear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US" sz="13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None/>
            </a:pPr>
            <a:r>
              <a:rPr lang="en-US" sz="1300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Rescued CE state sustained longer than original CE state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DA0C3-6BA8-8587-E003-ED134FCC608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89265" y="4769944"/>
            <a:ext cx="548700" cy="3936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051159C-4141-CC28-E0C2-FA87B5BAF9E5}"/>
              </a:ext>
            </a:extLst>
          </p:cNvPr>
          <p:cNvGrpSpPr/>
          <p:nvPr/>
        </p:nvGrpSpPr>
        <p:grpSpPr>
          <a:xfrm>
            <a:off x="80385" y="1017725"/>
            <a:ext cx="3190466" cy="4720214"/>
            <a:chOff x="53239" y="817714"/>
            <a:chExt cx="3190466" cy="475833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895324F-2682-630B-C00B-5EB5DB16A693}"/>
                </a:ext>
              </a:extLst>
            </p:cNvPr>
            <p:cNvGrpSpPr/>
            <p:nvPr/>
          </p:nvGrpSpPr>
          <p:grpSpPr>
            <a:xfrm>
              <a:off x="53239" y="817714"/>
              <a:ext cx="3190466" cy="4758332"/>
              <a:chOff x="53414247" y="34777684"/>
              <a:chExt cx="7381034" cy="9809616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52A45755-FC15-6A96-0285-5027B10A6A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37071" t="11108" r="51009"/>
              <a:stretch>
                <a:fillRect/>
              </a:stretch>
            </p:blipFill>
            <p:spPr>
              <a:xfrm>
                <a:off x="53414247" y="34797999"/>
                <a:ext cx="1713915" cy="9787858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E9CCBF1C-CC7E-1160-1186-A6E6C72D63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48873" t="10910" r="11594"/>
              <a:stretch>
                <a:fillRect/>
              </a:stretch>
            </p:blipFill>
            <p:spPr>
              <a:xfrm>
                <a:off x="55110760" y="34777684"/>
                <a:ext cx="5684521" cy="9809616"/>
              </a:xfrm>
              <a:prstGeom prst="rect">
                <a:avLst/>
              </a:prstGeom>
            </p:spPr>
          </p:pic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B32A83B-65A8-0B48-43F9-8416FD4500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1100" y="2838831"/>
              <a:ext cx="259829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763BF40-3D3E-A45B-0712-34E5695A1A2E}"/>
                </a:ext>
              </a:extLst>
            </p:cNvPr>
            <p:cNvSpPr txBox="1"/>
            <p:nvPr/>
          </p:nvSpPr>
          <p:spPr>
            <a:xfrm rot="16200000">
              <a:off x="-150329" y="2387130"/>
              <a:ext cx="754585" cy="310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60"/>
                </a:lnSpc>
              </a:pPr>
              <a:r>
                <a:rPr lang="en-US" sz="1200" dirty="0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Fed</a:t>
              </a:r>
            </a:p>
            <a:p>
              <a:pPr algn="ctr">
                <a:lnSpc>
                  <a:spcPts val="760"/>
                </a:lnSpc>
              </a:pPr>
              <a:r>
                <a:rPr lang="en-US" sz="1200" dirty="0">
                  <a:solidFill>
                    <a:srgbClr val="C0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System 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6D00BAD-C957-EC1B-E033-185926976F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6964" y="1445890"/>
              <a:ext cx="0" cy="730994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9AA4DD82-3612-98FD-634F-E4634EDF40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" t="7349"/>
          <a:stretch>
            <a:fillRect/>
          </a:stretch>
        </p:blipFill>
        <p:spPr>
          <a:xfrm>
            <a:off x="3502165" y="1017725"/>
            <a:ext cx="2978197" cy="222328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FEAC496-B2B2-B7FA-8435-6E27520D1036}"/>
              </a:ext>
            </a:extLst>
          </p:cNvPr>
          <p:cNvSpPr txBox="1"/>
          <p:nvPr/>
        </p:nvSpPr>
        <p:spPr>
          <a:xfrm>
            <a:off x="121351" y="759396"/>
            <a:ext cx="337980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LT Cycling of a Complex Mixture, Fed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1E60C7D-657D-B98B-0D06-B649C825CA34}"/>
              </a:ext>
            </a:extLst>
          </p:cNvPr>
          <p:cNvSpPr txBox="1"/>
          <p:nvPr/>
        </p:nvSpPr>
        <p:spPr>
          <a:xfrm>
            <a:off x="3461200" y="759396"/>
            <a:ext cx="306721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Continuous Chemical Change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45DBEE6-075B-5FF7-D5DC-2A8F06FD5B4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629" t="32146" r="144" b="4617"/>
          <a:stretch>
            <a:fillRect/>
          </a:stretch>
        </p:blipFill>
        <p:spPr>
          <a:xfrm>
            <a:off x="6528410" y="1084386"/>
            <a:ext cx="2073700" cy="189693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28BE510-4F50-6A9E-5425-A188BDE9F51F}"/>
              </a:ext>
            </a:extLst>
          </p:cNvPr>
          <p:cNvSpPr txBox="1"/>
          <p:nvPr/>
        </p:nvSpPr>
        <p:spPr>
          <a:xfrm>
            <a:off x="6521327" y="759396"/>
            <a:ext cx="306721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Population Synchronicity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720ECB6-BF52-7BEC-9EDF-ED9D1234E6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4978" y="2986561"/>
            <a:ext cx="940914" cy="17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7092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D4E458-05B9-740A-0CA1-6A93B7794D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8462" y="3689340"/>
            <a:ext cx="5005242" cy="130937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300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Fed, system does </a:t>
            </a:r>
            <a:r>
              <a:rPr lang="en-US" sz="1300" b="1" u="sng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not</a:t>
            </a:r>
            <a:r>
              <a:rPr lang="en-US" sz="1300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reach steady state at cycle 100 </a:t>
            </a:r>
          </a:p>
          <a:p>
            <a:pPr marL="800100"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Consistent at 45°C/55°C </a:t>
            </a:r>
          </a:p>
          <a:p>
            <a:pPr marL="800100" lvl="1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Rate of change slows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890489-7668-2068-9743-134A3EA0A4E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832300" y="4801910"/>
            <a:ext cx="548700" cy="3936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BD2ECF-AB28-C872-30DC-82E99E9EA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9"/>
          <a:stretch>
            <a:fillRect/>
          </a:stretch>
        </p:blipFill>
        <p:spPr>
          <a:xfrm>
            <a:off x="4572000" y="1169670"/>
            <a:ext cx="4572000" cy="24436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665EB6-0F41-468B-276A-AA9164B9D4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33" b="5905"/>
          <a:stretch>
            <a:fillRect/>
          </a:stretch>
        </p:blipFill>
        <p:spPr>
          <a:xfrm>
            <a:off x="311700" y="1169670"/>
            <a:ext cx="4053840" cy="24951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25712E-8AF9-D5B8-0C2E-CF31CC5F1101}"/>
              </a:ext>
            </a:extLst>
          </p:cNvPr>
          <p:cNvSpPr txBox="1"/>
          <p:nvPr/>
        </p:nvSpPr>
        <p:spPr>
          <a:xfrm>
            <a:off x="418983" y="877282"/>
            <a:ext cx="643901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Correlation Matrix of Long-term Cycling, Unfed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42C9A3-B0CA-2AA5-863F-39D505BEECB7}"/>
              </a:ext>
            </a:extLst>
          </p:cNvPr>
          <p:cNvSpPr txBox="1"/>
          <p:nvPr/>
        </p:nvSpPr>
        <p:spPr>
          <a:xfrm>
            <a:off x="4778462" y="871531"/>
            <a:ext cx="643901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Correlation Matrix of Long-term Cycling, Fed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AA5AC1A-E55E-ECEF-61A3-9F399FCAE794}"/>
              </a:ext>
            </a:extLst>
          </p:cNvPr>
          <p:cNvSpPr txBox="1">
            <a:spLocks/>
          </p:cNvSpPr>
          <p:nvPr/>
        </p:nvSpPr>
        <p:spPr>
          <a:xfrm>
            <a:off x="3406862" y="5322417"/>
            <a:ext cx="4449158" cy="130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305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305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057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03057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057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3057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057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003057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2794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057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rgbClr val="003057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>
              <a:buFont typeface="Wingdings" panose="05000000000000000000" pitchFamily="2" charset="2"/>
              <a:buChar char="§"/>
            </a:pP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Remaining species are likely: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Non-volatile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Deeply kinetically trapped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Still reactive in given conditions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77614A9-4B73-D7B7-F656-B3B039BB38DC}"/>
              </a:ext>
            </a:extLst>
          </p:cNvPr>
          <p:cNvSpPr txBox="1">
            <a:spLocks/>
          </p:cNvSpPr>
          <p:nvPr/>
        </p:nvSpPr>
        <p:spPr>
          <a:xfrm>
            <a:off x="311700" y="3689340"/>
            <a:ext cx="5005242" cy="130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305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305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057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03057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057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3057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057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003057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2794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057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rgbClr val="003057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buFont typeface="Arial"/>
              <a:buNone/>
            </a:pPr>
            <a:r>
              <a:rPr lang="en-US" sz="1300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Traditionally, system reaches steady state by cycle 44 </a:t>
            </a:r>
          </a:p>
          <a:p>
            <a:pPr marL="800100" lvl="1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Consistent at 45°C/55°C </a:t>
            </a:r>
          </a:p>
          <a:p>
            <a:pPr marL="800100" lvl="1" indent="-3429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Continuous change no longer observed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9B110D2-C641-1855-1FE1-B54520A26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sz="3000" dirty="0"/>
              <a:t>Feeding LT Wet-dry Cycling Delay Steady State</a:t>
            </a:r>
            <a:br>
              <a:rPr lang="en-US" sz="2800" dirty="0">
                <a:solidFill>
                  <a:srgbClr val="153359"/>
                </a:solidFill>
                <a:latin typeface="Bahnschrift SemiBold" panose="020B0502040204020203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8233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25A38-0EDA-A79C-770E-F5C52CE3D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New Products in LT Chemical Evolution with Feeding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6557BD-E906-DEA5-521C-40B83C3F7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282075"/>
            <a:ext cx="4717500" cy="3416400"/>
          </a:xfrm>
        </p:spPr>
        <p:txBody>
          <a:bodyPr>
            <a:normAutofit/>
          </a:bodyPr>
          <a:lstStyle/>
          <a:p>
            <a:pPr marL="0" indent="0">
              <a:lnSpc>
                <a:spcPct val="70000"/>
              </a:lnSpc>
              <a:buNone/>
            </a:pPr>
            <a:r>
              <a:rPr lang="en-US" sz="1300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Variety of products after 100 cycles </a:t>
            </a:r>
          </a:p>
          <a:p>
            <a:pPr marL="800100" lvl="1" indent="-342900">
              <a:lnSpc>
                <a:spcPct val="70000"/>
              </a:lnSpc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Accumulated starting material (*)</a:t>
            </a:r>
          </a:p>
          <a:p>
            <a:pPr marL="800100" lvl="1" indent="-342900">
              <a:lnSpc>
                <a:spcPct val="70000"/>
              </a:lnSpc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Existing products in greater abundance</a:t>
            </a:r>
          </a:p>
          <a:p>
            <a:pPr marL="800100" lvl="1" indent="-342900">
              <a:lnSpc>
                <a:spcPct val="70000"/>
              </a:lnSpc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rgbClr val="000000"/>
                </a:solidFill>
                <a:highlight>
                  <a:srgbClr val="F1F1E1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Unique products </a:t>
            </a:r>
            <a:r>
              <a:rPr lang="en-US" sz="13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not observed in unfed systems </a:t>
            </a:r>
          </a:p>
          <a:p>
            <a:pPr marL="800100" lvl="1" indent="-342900">
              <a:lnSpc>
                <a:spcPct val="70000"/>
              </a:lnSpc>
              <a:buFont typeface="Wingdings" panose="05000000000000000000" pitchFamily="2" charset="2"/>
              <a:buChar char="§"/>
            </a:pPr>
            <a:endParaRPr lang="en-US" sz="13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en-US" sz="1300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Increased temperature impacts product abundance but not necessarily identity </a:t>
            </a:r>
          </a:p>
          <a:p>
            <a:pPr>
              <a:lnSpc>
                <a:spcPct val="70000"/>
              </a:lnSpc>
              <a:buFont typeface="Wingdings" panose="05000000000000000000" pitchFamily="2" charset="2"/>
              <a:buChar char="§"/>
            </a:pPr>
            <a:endParaRPr lang="en-US" sz="1300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en-US" sz="1300" i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New Key Characteristic: 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1300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Conversion efficiency in fed state greater than unfed state</a:t>
            </a:r>
          </a:p>
          <a:p>
            <a:pPr marL="800100" lvl="1">
              <a:lnSpc>
                <a:spcPct val="70000"/>
              </a:lnSpc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Higher abundance of existing products than molar input would predict from original CE state</a:t>
            </a:r>
          </a:p>
          <a:p>
            <a:pPr>
              <a:lnSpc>
                <a:spcPct val="70000"/>
              </a:lnSpc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2CBCA52-3BEC-C926-4130-E107370EC9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459" b="9492"/>
          <a:stretch>
            <a:fillRect/>
          </a:stretch>
        </p:blipFill>
        <p:spPr>
          <a:xfrm>
            <a:off x="5029200" y="1017725"/>
            <a:ext cx="3991958" cy="20499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F0DD169-8DB3-5442-8F97-514BDA6846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316" b="4630"/>
          <a:stretch>
            <a:fillRect/>
          </a:stretch>
        </p:blipFill>
        <p:spPr>
          <a:xfrm>
            <a:off x="5029200" y="2946699"/>
            <a:ext cx="3991958" cy="214884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6046D5-0F9F-E239-66EF-11B81A3C0E6A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869650" y="4833546"/>
            <a:ext cx="548700" cy="3936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C56FE43-F8B4-2F9D-DCE4-AB190FC942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683" y="3462644"/>
            <a:ext cx="3511535" cy="143436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63ED8FD-461D-AA3B-36C2-63933AD65C6D}"/>
              </a:ext>
            </a:extLst>
          </p:cNvPr>
          <p:cNvSpPr/>
          <p:nvPr/>
        </p:nvSpPr>
        <p:spPr>
          <a:xfrm>
            <a:off x="6202680" y="1017725"/>
            <a:ext cx="49530" cy="3767635"/>
          </a:xfrm>
          <a:prstGeom prst="rect">
            <a:avLst/>
          </a:prstGeom>
          <a:solidFill>
            <a:srgbClr val="FFFF6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5B36F06-002C-E99F-A5C1-5897B3F0F063}"/>
              </a:ext>
            </a:extLst>
          </p:cNvPr>
          <p:cNvSpPr/>
          <p:nvPr/>
        </p:nvSpPr>
        <p:spPr>
          <a:xfrm>
            <a:off x="6450416" y="1017725"/>
            <a:ext cx="49530" cy="3767635"/>
          </a:xfrm>
          <a:prstGeom prst="rect">
            <a:avLst/>
          </a:prstGeom>
          <a:solidFill>
            <a:srgbClr val="FFFF6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F60DEE-FECD-F480-7121-C414243672A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115" t="2411" b="-1"/>
          <a:stretch>
            <a:fillRect/>
          </a:stretch>
        </p:blipFill>
        <p:spPr>
          <a:xfrm>
            <a:off x="8600240" y="1183290"/>
            <a:ext cx="154144" cy="914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99475D-4907-997B-52AB-758B71300AF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115" t="2411" b="-1"/>
          <a:stretch>
            <a:fillRect/>
          </a:stretch>
        </p:blipFill>
        <p:spPr>
          <a:xfrm>
            <a:off x="8534598" y="3177991"/>
            <a:ext cx="154144" cy="9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8605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B582C8-1400-3E13-68A0-2ACC7B934A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721949"/>
            <a:ext cx="8520600" cy="618452"/>
          </a:xfrm>
        </p:spPr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en-US" sz="2700" b="1" dirty="0">
                <a:solidFill>
                  <a:srgbClr val="05530E"/>
                </a:solidFill>
              </a:rPr>
              <a:t>“Hungry Dogs Run Faster”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1B527-C0D8-1933-F2A5-A33FFEEFEB34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832300" y="4839386"/>
            <a:ext cx="548700" cy="3936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214691-C5B5-AD4C-0F44-ACB71C834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236" y="2073080"/>
            <a:ext cx="5263527" cy="215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4202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>
          <a:extLst>
            <a:ext uri="{FF2B5EF4-FFF2-40B4-BE49-F238E27FC236}">
              <a16:creationId xmlns:a16="http://schemas.microsoft.com/office/drawing/2014/main" id="{6AEAB038-B07B-ED3F-3C8F-6BB2EAA22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2">
            <a:extLst>
              <a:ext uri="{FF2B5EF4-FFF2-40B4-BE49-F238E27FC236}">
                <a16:creationId xmlns:a16="http://schemas.microsoft.com/office/drawing/2014/main" id="{C967A6AD-6A85-040B-1723-FD967CDC14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31990" y="1461739"/>
            <a:ext cx="6680100" cy="22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Roboto"/>
              <a:buNone/>
            </a:pPr>
            <a:r>
              <a:rPr lang="en" dirty="0">
                <a:solidFill>
                  <a:srgbClr val="003057"/>
                </a:solidFill>
              </a:rPr>
              <a:t>IV. </a:t>
            </a:r>
            <a:r>
              <a:rPr lang="en-US" dirty="0">
                <a:solidFill>
                  <a:srgbClr val="003057"/>
                </a:solidFill>
              </a:rPr>
              <a:t>Conclusion</a:t>
            </a:r>
            <a:br>
              <a:rPr lang="en-US" dirty="0">
                <a:solidFill>
                  <a:srgbClr val="003057"/>
                </a:solidFill>
              </a:rPr>
            </a:br>
            <a:endParaRPr dirty="0">
              <a:solidFill>
                <a:srgbClr val="003057"/>
              </a:solidFill>
            </a:endParaRPr>
          </a:p>
        </p:txBody>
      </p:sp>
      <p:sp>
        <p:nvSpPr>
          <p:cNvPr id="237" name="Google Shape;237;p32">
            <a:extLst>
              <a:ext uri="{FF2B5EF4-FFF2-40B4-BE49-F238E27FC236}">
                <a16:creationId xmlns:a16="http://schemas.microsoft.com/office/drawing/2014/main" id="{D0BD5109-ACAF-2EB8-E455-8D11C78530B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626850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F7736-92A2-91C4-9C8C-21195CFED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2BA6DC-981D-9134-54DD-95A581663AC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830993" y="4822608"/>
            <a:ext cx="548700" cy="3936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700A236-2B2D-CA7D-C1ED-ABC5A4C12909}"/>
              </a:ext>
            </a:extLst>
          </p:cNvPr>
          <p:cNvSpPr txBox="1">
            <a:spLocks/>
          </p:cNvSpPr>
          <p:nvPr/>
        </p:nvSpPr>
        <p:spPr>
          <a:xfrm>
            <a:off x="487936" y="10812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305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3057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057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03057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057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3057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057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003057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2794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3057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rgbClr val="003057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5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Multiple or continuous feeding </a:t>
            </a:r>
          </a:p>
          <a:p>
            <a:pPr marL="819150" lvl="1" indent="-342900">
              <a:buFont typeface="Wingdings" panose="05000000000000000000" pitchFamily="2" charset="2"/>
              <a:buChar char="§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Current experimentation describes the outcome of a single feeding iteration</a:t>
            </a:r>
          </a:p>
          <a:p>
            <a:pPr marL="819150" lvl="1" indent="-342900">
              <a:buFont typeface="Wingdings" panose="05000000000000000000" pitchFamily="2" charset="2"/>
              <a:buChar char="§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Existing and computation work suggest that multiple iterations of feeding could push CE to new chemical spaces and lower entropic states</a:t>
            </a:r>
            <a:r>
              <a:rPr lang="en-US" baseline="30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[8][10]</a:t>
            </a:r>
          </a:p>
          <a:p>
            <a:pPr marL="819150" lvl="1" indent="-342900">
              <a:buFont typeface="Wingdings" panose="05000000000000000000" pitchFamily="2" charset="2"/>
              <a:buChar char="§"/>
            </a:pPr>
            <a:endParaRPr lang="en-US" baseline="30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/>
              <a:buNone/>
            </a:pPr>
            <a:r>
              <a:rPr lang="en-US" sz="15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Departure from present chemical library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Current nine component library poses issues of complexity and analytical pipeline 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New libraries could target specific chemistries or chemical networks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Smaller libraries may allow for more clear product identification</a:t>
            </a:r>
          </a:p>
          <a:p>
            <a:pPr lvl="1" indent="-457200">
              <a:buFont typeface="Wingdings" panose="05000000000000000000" pitchFamily="2" charset="2"/>
              <a:buChar char="§"/>
            </a:pP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buFont typeface="Arial"/>
              <a:buNone/>
            </a:pPr>
            <a:r>
              <a:rPr lang="en-US" sz="15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Cycles of gluttony and starvation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Multiple instances of feeding followed by starvation of the system could act as a strong manner of eliciting efficiency, fitness, and selection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5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39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4C8C7-3D99-6E50-0F3F-691F5E51C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BEAF0-D658-4FF9-E48B-2AB76A109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011FCA-B740-0E4F-423A-A9EC4E958A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0" indent="0">
              <a:lnSpc>
                <a:spcPct val="70000"/>
              </a:lnSpc>
              <a:buNone/>
            </a:pPr>
            <a:r>
              <a:rPr lang="en-US" sz="15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Traditional wet-dry cycling method experiments only effective in short-term experiments</a:t>
            </a:r>
          </a:p>
          <a:p>
            <a:pPr marL="800100" lvl="1">
              <a:lnSpc>
                <a:spcPct val="7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Rate of continuous change markedly reduced after cycle 20</a:t>
            </a:r>
          </a:p>
          <a:p>
            <a:pPr marL="800100" lvl="1">
              <a:lnSpc>
                <a:spcPct val="7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Present system reaches steady state after approximately cycle 44</a:t>
            </a:r>
          </a:p>
          <a:p>
            <a:pPr marL="800100" lvl="1">
              <a:lnSpc>
                <a:spcPct val="70000"/>
              </a:lnSpc>
              <a:buFont typeface="Wingdings" panose="05000000000000000000" pitchFamily="2" charset="2"/>
              <a:buChar char="§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system is “starved”</a:t>
            </a:r>
            <a:endParaRPr lang="en-US" baseline="30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800100" lvl="1" indent="-342900">
              <a:lnSpc>
                <a:spcPct val="70000"/>
              </a:lnSpc>
              <a:buFont typeface="Arial" panose="020B0604020202020204" pitchFamily="34" charset="0"/>
              <a:buChar char="•"/>
            </a:pP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en-US" sz="15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Feeding the system with starting material rescues CE state </a:t>
            </a:r>
          </a:p>
          <a:p>
            <a:pPr marL="800100" lvl="1" indent="-342900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Restores continuous chemical change, combinatorial compression, and population synchronicity</a:t>
            </a:r>
          </a:p>
          <a:p>
            <a:pPr marL="800100" lvl="1" indent="-342900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Delays establishment of steady state, likely not indefinitely   </a:t>
            </a:r>
          </a:p>
          <a:p>
            <a:pPr marL="800100" lvl="1" indent="-342900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Grants increased conversion efficiency of reactants to products</a:t>
            </a:r>
          </a:p>
          <a:p>
            <a:pPr marL="1257300" lvl="2" indent="-342900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“Hungry dogs run faster”</a:t>
            </a:r>
          </a:p>
          <a:p>
            <a:pPr marL="800100" lvl="1" indent="-342900">
              <a:lnSpc>
                <a:spcPct val="70000"/>
              </a:lnSpc>
              <a:buFont typeface="Arial" panose="020B0604020202020204" pitchFamily="34" charset="0"/>
              <a:buChar char="•"/>
            </a:pP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en-US" sz="15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Why should you care?</a:t>
            </a:r>
          </a:p>
          <a:p>
            <a:pPr marL="800100" lvl="1" indent="-342900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origin of life is a fundamental open question</a:t>
            </a:r>
          </a:p>
          <a:p>
            <a:pPr marL="1257300" lvl="2" indent="-342900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Awe and place in the universe</a:t>
            </a:r>
          </a:p>
          <a:p>
            <a:pPr marL="1257300" lvl="2" indent="-342900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Applications to life of other worlds </a:t>
            </a:r>
          </a:p>
          <a:p>
            <a:pPr marL="800100" lvl="1" indent="-342900">
              <a:lnSpc>
                <a:spcPct val="7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Chemical Evolution can be harnessed as a new form of directed synthesis</a:t>
            </a:r>
          </a:p>
          <a:p>
            <a:pPr marL="800100" lvl="1" indent="-342900">
              <a:lnSpc>
                <a:spcPct val="70000"/>
              </a:lnSpc>
              <a:buFont typeface="Arial" panose="020B0604020202020204" pitchFamily="34" charset="0"/>
              <a:buChar char="•"/>
            </a:pPr>
            <a:endParaRPr lang="en-US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70000"/>
              </a:lnSpc>
            </a:pPr>
            <a:endParaRPr lang="en-US" sz="15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B55C71-DFE9-5470-61E3-9270D28955AD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832300" y="4801283"/>
            <a:ext cx="548700" cy="3936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74578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A8B4-A266-EFCA-D6B9-FDBB85DF80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389" t="16128" r="11053" b="67746"/>
          <a:stretch>
            <a:fillRect/>
          </a:stretch>
        </p:blipFill>
        <p:spPr>
          <a:xfrm>
            <a:off x="7087306" y="133555"/>
            <a:ext cx="1863175" cy="1949532"/>
          </a:xfrm>
          <a:prstGeom prst="rect">
            <a:avLst/>
          </a:prstGeom>
        </p:spPr>
      </p:pic>
      <p:pic>
        <p:nvPicPr>
          <p:cNvPr id="677" name="Google Shape;677;p71"/>
          <p:cNvPicPr preferRelativeResize="0"/>
          <p:nvPr/>
        </p:nvPicPr>
        <p:blipFill rotWithShape="1">
          <a:blip r:embed="rId4">
            <a:alphaModFix/>
          </a:blip>
          <a:srcRect l="13964" r="14790"/>
          <a:stretch/>
        </p:blipFill>
        <p:spPr>
          <a:xfrm>
            <a:off x="156184" y="3418968"/>
            <a:ext cx="1197843" cy="126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2" y="2162713"/>
            <a:ext cx="3438525" cy="113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71375" y="4557100"/>
            <a:ext cx="1068900" cy="478375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Acknowledgments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81" name="Google Shape;681;p71" descr="Logo&#10;&#10;Description automatically generated with medium confidence"/>
          <p:cNvPicPr preferRelativeResize="0"/>
          <p:nvPr/>
        </p:nvPicPr>
        <p:blipFill rotWithShape="1">
          <a:blip r:embed="rId7">
            <a:alphaModFix/>
          </a:blip>
          <a:srcRect l="49425"/>
          <a:stretch/>
        </p:blipFill>
        <p:spPr>
          <a:xfrm>
            <a:off x="1506813" y="3177230"/>
            <a:ext cx="1931700" cy="16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71" descr="A person wearing glasses&#10;&#10;Description automatically generated with low confidence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02575" y="5715283"/>
            <a:ext cx="1765527" cy="1960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71" descr="A person wearing glasses&#10;&#10;Description automatically generated with medium confidence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556714" y="2636163"/>
            <a:ext cx="1466285" cy="1960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71" descr="A person wearing glasses&#10;&#10;Description automatically generated with low confidence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29932" y="106250"/>
            <a:ext cx="1458804" cy="1960037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71"/>
          <p:cNvSpPr txBox="1"/>
          <p:nvPr/>
        </p:nvSpPr>
        <p:spPr>
          <a:xfrm>
            <a:off x="203875" y="1152475"/>
            <a:ext cx="4898700" cy="9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18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This work is supported by NASA grant no. 80NSSC24K0344, the GAANN Fellowship, and the Georgia Tech Astrobiology Fellowship</a:t>
            </a:r>
            <a:endParaRPr lang="en-US" sz="18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86" name="Google Shape;686;p71"/>
          <p:cNvSpPr txBox="1"/>
          <p:nvPr/>
        </p:nvSpPr>
        <p:spPr>
          <a:xfrm>
            <a:off x="5329925" y="2066275"/>
            <a:ext cx="1527300" cy="3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Dr. Loren Dean ​</a:t>
            </a:r>
            <a:endParaRPr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Williams</a:t>
            </a:r>
            <a:endParaRPr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</a:endParaRPr>
          </a:p>
        </p:txBody>
      </p:sp>
      <p:sp>
        <p:nvSpPr>
          <p:cNvPr id="687" name="Google Shape;687;p71"/>
          <p:cNvSpPr txBox="1"/>
          <p:nvPr/>
        </p:nvSpPr>
        <p:spPr>
          <a:xfrm>
            <a:off x="313507" y="4517738"/>
            <a:ext cx="7952700" cy="9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Dr. Moran ​</a:t>
            </a:r>
            <a:endParaRPr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Frenkel-Pinter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</a:endParaRPr>
          </a:p>
        </p:txBody>
      </p:sp>
      <p:sp>
        <p:nvSpPr>
          <p:cNvPr id="688" name="Google Shape;688;p71"/>
          <p:cNvSpPr txBox="1"/>
          <p:nvPr/>
        </p:nvSpPr>
        <p:spPr>
          <a:xfrm>
            <a:off x="5263547" y="4517738"/>
            <a:ext cx="1765527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Alex Deans-Rowe​</a:t>
            </a:r>
            <a:endParaRPr sz="1800" dirty="0">
              <a:solidFill>
                <a:schemeClr val="dk2"/>
              </a:solidFill>
            </a:endParaRPr>
          </a:p>
        </p:txBody>
      </p:sp>
      <p:sp>
        <p:nvSpPr>
          <p:cNvPr id="689" name="Google Shape;689;p71"/>
          <p:cNvSpPr txBox="1"/>
          <p:nvPr/>
        </p:nvSpPr>
        <p:spPr>
          <a:xfrm>
            <a:off x="7134025" y="4557100"/>
            <a:ext cx="1931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</a:rPr>
              <a:t>Vahab Rajaei</a:t>
            </a:r>
            <a:endParaRPr sz="1800" dirty="0">
              <a:solidFill>
                <a:schemeClr val="dk2"/>
              </a:solidFill>
            </a:endParaRPr>
          </a:p>
        </p:txBody>
      </p:sp>
      <p:sp>
        <p:nvSpPr>
          <p:cNvPr id="691" name="Google Shape;691;p71"/>
          <p:cNvSpPr txBox="1">
            <a:spLocks noGrp="1"/>
          </p:cNvSpPr>
          <p:nvPr>
            <p:ph type="sldNum" idx="12"/>
          </p:nvPr>
        </p:nvSpPr>
        <p:spPr>
          <a:xfrm>
            <a:off x="8833033" y="4684392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pic>
        <p:nvPicPr>
          <p:cNvPr id="692" name="Google Shape;692;p71" title="VR_Headshot_extended 1.png"/>
          <p:cNvPicPr preferRelativeResize="0"/>
          <p:nvPr/>
        </p:nvPicPr>
        <p:blipFill rotWithShape="1">
          <a:blip r:embed="rId11">
            <a:alphaModFix/>
          </a:blip>
          <a:srcRect l="12592" r="9483" b="1495"/>
          <a:stretch>
            <a:fillRect/>
          </a:stretch>
        </p:blipFill>
        <p:spPr>
          <a:xfrm>
            <a:off x="7336224" y="2636164"/>
            <a:ext cx="1527301" cy="193069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686;p71">
            <a:extLst>
              <a:ext uri="{FF2B5EF4-FFF2-40B4-BE49-F238E27FC236}">
                <a16:creationId xmlns:a16="http://schemas.microsoft.com/office/drawing/2014/main" id="{A7A660CC-583A-F46C-E6AF-DD4B29DECD12}"/>
              </a:ext>
            </a:extLst>
          </p:cNvPr>
          <p:cNvSpPr txBox="1"/>
          <p:nvPr/>
        </p:nvSpPr>
        <p:spPr>
          <a:xfrm>
            <a:off x="7134025" y="2156183"/>
            <a:ext cx="2113489" cy="3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Pau Capera-</a:t>
            </a:r>
            <a:r>
              <a:rPr lang="en-US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Aragonès</a:t>
            </a:r>
            <a:r>
              <a:rPr lang="en-US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</a:endParaRPr>
          </a:p>
        </p:txBody>
      </p:sp>
      <p:pic>
        <p:nvPicPr>
          <p:cNvPr id="2050" name="Picture 2" descr="Prof. Nicholas V. Hud | Hud Lab">
            <a:extLst>
              <a:ext uri="{FF2B5EF4-FFF2-40B4-BE49-F238E27FC236}">
                <a16:creationId xmlns:a16="http://schemas.microsoft.com/office/drawing/2014/main" id="{17C9B66C-1355-C231-EAC8-2F43B7AFDB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1" t="11296" r="30585"/>
          <a:stretch/>
        </p:blipFill>
        <p:spPr bwMode="auto">
          <a:xfrm>
            <a:off x="10384108" y="-385294"/>
            <a:ext cx="1395002" cy="199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BEC957-C3C2-28D0-0918-3AC602E94478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83240" t="28501" r="3760" b="50823"/>
          <a:stretch>
            <a:fillRect/>
          </a:stretch>
        </p:blipFill>
        <p:spPr>
          <a:xfrm>
            <a:off x="5348387" y="2636163"/>
            <a:ext cx="1643096" cy="19600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A1FA43-7770-8BC4-4B6C-09B51C53E2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048" r="7883"/>
          <a:stretch>
            <a:fillRect/>
          </a:stretch>
        </p:blipFill>
        <p:spPr>
          <a:xfrm>
            <a:off x="5102575" y="1279506"/>
            <a:ext cx="3820124" cy="3534147"/>
          </a:xfrm>
          <a:prstGeom prst="rect">
            <a:avLst/>
          </a:prstGeom>
        </p:spPr>
      </p:pic>
      <p:pic>
        <p:nvPicPr>
          <p:cNvPr id="690" name="Google Shape;690;p71" title="IMG_0585.jpeg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16924" y="130694"/>
            <a:ext cx="5543526" cy="2731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71" title="Image (1).jfif"/>
          <p:cNvPicPr preferRelativeResize="0"/>
          <p:nvPr/>
        </p:nvPicPr>
        <p:blipFill rotWithShape="1">
          <a:blip r:embed="rId15">
            <a:alphaModFix/>
          </a:blip>
          <a:srcRect b="5793"/>
          <a:stretch/>
        </p:blipFill>
        <p:spPr>
          <a:xfrm>
            <a:off x="3287200" y="1635367"/>
            <a:ext cx="2067909" cy="259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3DF0E-096C-F45A-1369-C50C54103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894" y="625350"/>
            <a:ext cx="6680100" cy="1946400"/>
          </a:xfrm>
        </p:spPr>
        <p:txBody>
          <a:bodyPr/>
          <a:lstStyle/>
          <a:p>
            <a:pPr algn="ctr"/>
            <a:r>
              <a:rPr lang="en-US" dirty="0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F0CC0C-EA6F-C0AE-DFEC-D8CB1BB33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4169" y="4149176"/>
            <a:ext cx="6680100" cy="469500"/>
          </a:xfrm>
        </p:spPr>
        <p:txBody>
          <a:bodyPr/>
          <a:lstStyle/>
          <a:p>
            <a:pPr marL="139700" indent="0" algn="ctr">
              <a:buNone/>
            </a:pPr>
            <a:r>
              <a:rPr lang="en-US" dirty="0"/>
              <a:t>Questions?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C49E2F-EE37-3F53-2A65-0E789193A07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94B6F9-17A0-26EC-C5AA-7B363961E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456" y="1630973"/>
            <a:ext cx="5263527" cy="215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596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8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Library Design</a:t>
            </a:r>
            <a:endParaRPr/>
          </a:p>
        </p:txBody>
      </p:sp>
      <p:sp>
        <p:nvSpPr>
          <p:cNvPr id="844" name="Google Shape;844;p87"/>
          <p:cNvSpPr txBox="1">
            <a:spLocks noGrp="1"/>
          </p:cNvSpPr>
          <p:nvPr>
            <p:ph type="body" idx="1"/>
          </p:nvPr>
        </p:nvSpPr>
        <p:spPr>
          <a:xfrm>
            <a:off x="5164350" y="1152475"/>
            <a:ext cx="36681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42900" algn="l" rtl="0">
              <a:spcBef>
                <a:spcPts val="80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Fairly soluble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Use diverse molecules capable of reacting via condensation-dehydration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"/>
              <a:t>Hydroxyl groups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"/>
              <a:t>Carboxylic acids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"/>
              <a:t>Thiols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"/>
              <a:t>Amines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"/>
              <a:t>Esters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"/>
              <a:t>Thioesters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"/>
              <a:t>Amides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"/>
              <a:t>Acetals </a:t>
            </a:r>
            <a:endParaRPr/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•"/>
            </a:pPr>
            <a:r>
              <a:rPr lang="en"/>
              <a:t>Hemiacetals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Expecting messy outputs </a:t>
            </a:r>
            <a:endParaRPr/>
          </a:p>
        </p:txBody>
      </p:sp>
      <p:pic>
        <p:nvPicPr>
          <p:cNvPr id="845" name="Google Shape;845;p87"/>
          <p:cNvPicPr preferRelativeResize="0"/>
          <p:nvPr/>
        </p:nvPicPr>
        <p:blipFill rotWithShape="1">
          <a:blip r:embed="rId3">
            <a:alphaModFix/>
          </a:blip>
          <a:srcRect l="43563"/>
          <a:stretch/>
        </p:blipFill>
        <p:spPr>
          <a:xfrm>
            <a:off x="311707" y="511438"/>
            <a:ext cx="4852641" cy="4698474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Google Shape;846;p8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>
            <a:spLocks noGrp="1"/>
          </p:cNvSpPr>
          <p:nvPr>
            <p:ph type="title"/>
          </p:nvPr>
        </p:nvSpPr>
        <p:spPr>
          <a:xfrm>
            <a:off x="1231990" y="1461739"/>
            <a:ext cx="6680100" cy="22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Roboto"/>
              <a:buNone/>
            </a:pPr>
            <a:r>
              <a:rPr lang="en">
                <a:solidFill>
                  <a:srgbClr val="003057"/>
                </a:solidFill>
              </a:rPr>
              <a:t>I. Introduction</a:t>
            </a:r>
            <a:endParaRPr>
              <a:solidFill>
                <a:srgbClr val="003057"/>
              </a:solidFill>
            </a:endParaRPr>
          </a:p>
        </p:txBody>
      </p:sp>
      <p:sp>
        <p:nvSpPr>
          <p:cNvPr id="120" name="Google Shape;120;p2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rgbClr val="888C98"/>
                </a:solidFill>
              </a:rPr>
              <a:t>3</a:t>
            </a:fld>
            <a:endParaRPr sz="900" dirty="0">
              <a:solidFill>
                <a:srgbClr val="888C98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8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MFP 3 Nine Component Mixture Concentrations </a:t>
            </a:r>
            <a:endParaRPr/>
          </a:p>
        </p:txBody>
      </p:sp>
      <p:sp>
        <p:nvSpPr>
          <p:cNvPr id="852" name="Google Shape;852;p8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pic>
        <p:nvPicPr>
          <p:cNvPr id="853" name="Google Shape;853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3550" y="1097196"/>
            <a:ext cx="5676900" cy="310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841C3-5F5A-FCE3-5A87-D7C30269F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Persistence Principle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F03CAC-8934-A223-54B1-2871EF8205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40400" y="1178560"/>
            <a:ext cx="3280758" cy="356564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0000"/>
                </a:solidFill>
              </a:rPr>
              <a:t>Natural selection is one form of a general process termed “stability-based sorting”.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0000"/>
                </a:solidFill>
              </a:rPr>
              <a:t>Entities reproducing with heritability are sorted on the basis of dynamic stability.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0000"/>
                </a:solidFill>
              </a:rPr>
              <a:t>All entities are sorted on the basis of static stability, i.e. persistence.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0000"/>
                </a:solidFill>
              </a:rPr>
              <a:t>It produces simple adaptations and pre-adaptations, maximizing long-term persistence.</a:t>
            </a:r>
          </a:p>
          <a:p>
            <a:pPr marL="114300" indent="0">
              <a:lnSpc>
                <a:spcPct val="120000"/>
              </a:lnSpc>
              <a:buNone/>
            </a:pPr>
            <a:r>
              <a:rPr lang="en-US" sz="1400" dirty="0">
                <a:solidFill>
                  <a:srgbClr val="000000"/>
                </a:solidFill>
              </a:rPr>
              <a:t>(Toman, 2017)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2B1E51-DDF8-C9D0-64E7-5582CB76D62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F0DF1DD-DA47-B48D-E75D-5E0620E00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00" y="1017724"/>
            <a:ext cx="5428700" cy="372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6834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 </a:t>
            </a:r>
            <a:endParaRPr/>
          </a:p>
        </p:txBody>
      </p:sp>
      <p:sp>
        <p:nvSpPr>
          <p:cNvPr id="700" name="Google Shape;700;p7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8868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292100" algn="l" rtl="0">
              <a:spcBef>
                <a:spcPts val="80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Roboto"/>
              <a:buAutoNum type="arabicPeriod"/>
            </a:pPr>
            <a:r>
              <a:rPr lang="en" sz="1000" dirty="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Green, Nicholas J., Jianfeng Xu, and John D. Sutherland. "Illuminating life’s origins: UV photochemistry in abiotic synthesis of biomolecules." </a:t>
            </a:r>
            <a:r>
              <a:rPr lang="en" sz="1000" i="1" dirty="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Journal of the American Chemical Society</a:t>
            </a:r>
            <a:r>
              <a:rPr lang="en" sz="1000" dirty="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 143, no. 19 (2021): 7219-7236.</a:t>
            </a:r>
            <a:endParaRPr sz="1000" dirty="0"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spcBef>
                <a:spcPts val="800"/>
              </a:spcBef>
              <a:spcAft>
                <a:spcPts val="0"/>
              </a:spcAft>
              <a:buSzPts val="1000"/>
              <a:buFont typeface="Roboto"/>
              <a:buAutoNum type="arabicPeriod"/>
            </a:pPr>
            <a:r>
              <a:rPr lang="en" sz="1000" dirty="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Korenaga, J. Was There Land on the Early Earth? </a:t>
            </a:r>
            <a:br>
              <a:rPr lang="en" sz="1000" dirty="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" sz="1000" dirty="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000" i="1" dirty="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Life</a:t>
            </a:r>
            <a:r>
              <a:rPr lang="en" sz="1000" dirty="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000" b="1" dirty="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2021</a:t>
            </a:r>
            <a:r>
              <a:rPr lang="en" sz="1000" dirty="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" sz="1000" i="1" dirty="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11</a:t>
            </a:r>
            <a:r>
              <a:rPr lang="en" sz="1000" dirty="0">
                <a:solidFill>
                  <a:srgbClr val="222222"/>
                </a:solidFill>
                <a:latin typeface="Roboto"/>
                <a:ea typeface="Roboto"/>
                <a:cs typeface="Roboto"/>
                <a:sym typeface="Roboto"/>
              </a:rPr>
              <a:t>, 1142. </a:t>
            </a:r>
            <a:r>
              <a:rPr lang="en" sz="1000" u="sng" dirty="0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https://doi.org/10.3390/life11111142</a:t>
            </a:r>
            <a:endParaRPr sz="1000" dirty="0">
              <a:solidFill>
                <a:srgbClr val="22222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"/>
              <a:buAutoNum type="arabicPeriod"/>
            </a:pPr>
            <a:r>
              <a:rPr lang="en" sz="1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M. Frenkel-Pinter, J. W. Haynes, M. C, A. S. Petrov, B. T. Burcar, R. Krishnamurthy, N. V. Hud, L. J. Leman, L. D. Williams, </a:t>
            </a:r>
            <a:r>
              <a:rPr lang="en" sz="1000" i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Proceedings of the National Academy of Sciences </a:t>
            </a:r>
            <a:r>
              <a:rPr lang="en" sz="10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2019</a:t>
            </a:r>
            <a:r>
              <a:rPr lang="en" sz="1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201904849.</a:t>
            </a:r>
            <a:endParaRPr sz="1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"/>
              <a:buAutoNum type="arabicPeriod"/>
            </a:pPr>
            <a:r>
              <a:rPr lang="en" sz="1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Matange, K., et al. (2023). Origins of life: Chemistry and evolution.</a:t>
            </a:r>
            <a:endParaRPr sz="1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" sz="1000" dirty="0">
                <a:solidFill>
                  <a:schemeClr val="dk1"/>
                </a:solidFill>
              </a:rPr>
              <a:t>Le Vay, Kristian &amp; Salibi, Elia &amp; Song, Emilie &amp; Mutschler, Hannes. (2020). Nucleic Acid Catalysis under Potential Prebiotic Conditions. Chemistry - An Asian Journal. 15. 10.1002/asia.201901590. </a:t>
            </a:r>
            <a:endParaRPr sz="1000" dirty="0">
              <a:solidFill>
                <a:schemeClr val="dk1"/>
              </a:solidFill>
            </a:endParaRPr>
          </a:p>
          <a:p>
            <a:pPr marL="457200" lvl="0" indent="-2921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"/>
              <a:buAutoNum type="arabicPeriod"/>
            </a:pPr>
            <a:r>
              <a:rPr lang="en" sz="1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Frenkel-Pinter, M., et al. (2021). Water and life: The medium is the message. Journal of molecular evolution, 89(1), 2-11.</a:t>
            </a:r>
            <a:endParaRPr sz="1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"/>
              <a:buAutoNum type="arabicPeriod"/>
            </a:pPr>
            <a:r>
              <a:rPr lang="en" sz="1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Edri, R., et al. (2023). Assembly‐driven protection from hydrolysis as key selective force during chemical evolution. </a:t>
            </a:r>
            <a:r>
              <a:rPr lang="en" sz="1000" i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FEBS letters</a:t>
            </a:r>
            <a:r>
              <a:rPr lang="en" sz="1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" sz="1000" i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597</a:t>
            </a:r>
            <a:r>
              <a:rPr lang="en" sz="1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(23), 2879-2896.</a:t>
            </a:r>
            <a:endParaRPr sz="1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"/>
              <a:buAutoNum type="arabicPeriod"/>
            </a:pPr>
            <a:r>
              <a:rPr lang="en" sz="1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Runnels, C. M., et al. (2018). Folding, assembly, and persistence: The essential nature and origins of biopolymers. </a:t>
            </a:r>
            <a:r>
              <a:rPr lang="en" sz="1000" i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Journal of Molecular Evolution</a:t>
            </a:r>
            <a:r>
              <a:rPr lang="en" sz="1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" sz="1000" i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86</a:t>
            </a:r>
            <a:r>
              <a:rPr lang="en" sz="1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598-610.</a:t>
            </a:r>
            <a:endParaRPr sz="1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"/>
              <a:buAutoNum type="arabicPeriod"/>
            </a:pPr>
            <a:r>
              <a:rPr lang="en" sz="1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Bada J. L., Bigham C., Miller S. L. (1994). Impact melting of frozen oceans on the early Earth: Implications for the origin of life. Proc. Natl. Acad. Sci. U.S.A. 91, 1248–1250.</a:t>
            </a:r>
            <a:endParaRPr sz="1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"/>
              <a:buAutoNum type="arabicPeriod"/>
            </a:pPr>
            <a:r>
              <a:rPr lang="en" sz="1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Komura, M., Sotome, H., Miyasaka, H., Ogawa, T., &amp; Tani, Y. (2023). Photoinduced crystal melting with luminescence evolution based on conformational isomerisation. Chemical science, 14(20), 5302–5308.</a:t>
            </a:r>
            <a:r>
              <a:rPr lang="en" sz="1000" dirty="0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sz="1000" u="sng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https://doi.org/10.1039/d3sc00838j</a:t>
            </a:r>
            <a:endParaRPr sz="1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"/>
              <a:buAutoNum type="arabicPeriod"/>
            </a:pPr>
            <a:r>
              <a:rPr lang="en" sz="1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Becker, S., Schneider, C., Okamura, H., &amp; et al. (2018). Wet-dry cycles enable the parallel origin of canonical and non-canonical nucleosides by continuous synthesis. Nature Communications, 9(1), 163.</a:t>
            </a:r>
            <a:r>
              <a:rPr lang="en" sz="1000" dirty="0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sz="1000" u="sng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https://doi.org/10.1038/s41467-017-02639-1</a:t>
            </a:r>
            <a:endParaRPr sz="1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"/>
              <a:buAutoNum type="arabicPeriod"/>
            </a:pPr>
            <a:r>
              <a:rPr lang="en" sz="1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Suttle, M. D., Folco, L., Genge, M. J., &amp; Russell, S. S. (2020). Flying too close to the Sun – The viability of perihelion-induced aqueous alteration on periodic comets. Icarus, 351, 113956.</a:t>
            </a:r>
            <a:r>
              <a:rPr lang="en" sz="1000" dirty="0">
                <a:solidFill>
                  <a:schemeClr val="dk1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" sz="1000" u="sng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https://doi.org/10.1016/j.icarus.2020.113956</a:t>
            </a:r>
            <a:endParaRPr sz="1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2921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Roboto"/>
              <a:buAutoNum type="arabicPeriod"/>
            </a:pPr>
            <a:r>
              <a:rPr lang="en" sz="10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Matange, K., et al. (2023). Evolution of Complex Chemical Mixtures Reveals Combinatorial Compression and Population Synchronicity. </a:t>
            </a:r>
            <a:endParaRPr sz="10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7780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" sz="800" dirty="0">
                <a:solidFill>
                  <a:schemeClr val="dk1"/>
                </a:solidFill>
              </a:rPr>
              <a:t>T. Lührs,C. Ritter,M. Adrian,D. Riek-Loher,B. Bohrmann,H. Döbeli,D. Schubert,&amp; R. Riek,  3D structure of Alzheimer's amyloid-β(1–42) fibrils, Proc. Natl. Acad. Sci. U.S.A. 102 (48) 17342-17347, (2005).</a:t>
            </a:r>
            <a:endParaRPr sz="800" dirty="0">
              <a:solidFill>
                <a:schemeClr val="dk1"/>
              </a:solidFill>
            </a:endParaRPr>
          </a:p>
          <a:p>
            <a:pPr marL="17780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AutoNum type="arabicPeriod"/>
            </a:pPr>
            <a:r>
              <a:rPr lang="en" sz="900" dirty="0">
                <a:solidFill>
                  <a:srgbClr val="222222"/>
                </a:solidFill>
                <a:highlight>
                  <a:schemeClr val="lt1"/>
                </a:highlight>
              </a:rPr>
              <a:t>Rufo, C., Moroz, Y., Moroz, O. </a:t>
            </a:r>
            <a:r>
              <a:rPr lang="en" sz="900" i="1" dirty="0">
                <a:solidFill>
                  <a:srgbClr val="222222"/>
                </a:solidFill>
                <a:highlight>
                  <a:schemeClr val="lt1"/>
                </a:highlight>
              </a:rPr>
              <a:t>et al.</a:t>
            </a:r>
            <a:r>
              <a:rPr lang="en" sz="900" dirty="0">
                <a:solidFill>
                  <a:srgbClr val="222222"/>
                </a:solidFill>
                <a:highlight>
                  <a:schemeClr val="lt1"/>
                </a:highlight>
              </a:rPr>
              <a:t> Short peptides self-assemble to produce catalytic amyloids. </a:t>
            </a:r>
            <a:r>
              <a:rPr lang="en" sz="900" i="1" dirty="0">
                <a:solidFill>
                  <a:srgbClr val="222222"/>
                </a:solidFill>
                <a:highlight>
                  <a:schemeClr val="lt1"/>
                </a:highlight>
              </a:rPr>
              <a:t>Nature Chem</a:t>
            </a:r>
            <a:r>
              <a:rPr lang="en" sz="900" dirty="0">
                <a:solidFill>
                  <a:srgbClr val="222222"/>
                </a:solidFill>
                <a:highlight>
                  <a:schemeClr val="lt1"/>
                </a:highlight>
              </a:rPr>
              <a:t> 6, 303–309 (2014). </a:t>
            </a:r>
            <a:r>
              <a:rPr lang="en" sz="900" dirty="0">
                <a:solidFill>
                  <a:srgbClr val="222222"/>
                </a:solidFill>
                <a:highlight>
                  <a:schemeClr val="lt1"/>
                </a:highlight>
                <a:hlinkClick r:id="rId7"/>
              </a:rPr>
              <a:t>https://doi.org/10.1038/nchem.1894</a:t>
            </a:r>
            <a:endParaRPr lang="en" sz="900" dirty="0">
              <a:solidFill>
                <a:srgbClr val="222222"/>
              </a:solidFill>
              <a:highlight>
                <a:schemeClr val="lt1"/>
              </a:highlight>
            </a:endParaRPr>
          </a:p>
          <a:p>
            <a:pPr marL="17780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AutoNum type="arabicPeriod"/>
            </a:pPr>
            <a:r>
              <a:rPr lang="en-US" sz="1600" b="0" i="0" dirty="0">
                <a:solidFill>
                  <a:srgbClr val="212121"/>
                </a:solidFill>
                <a:effectLst/>
                <a:latin typeface="BlinkMacSystemFont"/>
              </a:rPr>
              <a:t>Greenwald, J., Friedmann, M. P., &amp; Riek, R. (2016). Amyloid Aggregates Arise from Amino Acid Condensations under Prebiotic Conditions. </a:t>
            </a:r>
            <a:r>
              <a:rPr lang="en-US" sz="1600" b="0" i="1" dirty="0" err="1">
                <a:solidFill>
                  <a:srgbClr val="212121"/>
                </a:solidFill>
                <a:effectLst/>
                <a:latin typeface="BlinkMacSystemFont"/>
              </a:rPr>
              <a:t>Angewandte</a:t>
            </a:r>
            <a:r>
              <a:rPr lang="en-US" sz="1600" b="0" i="1" dirty="0">
                <a:solidFill>
                  <a:srgbClr val="212121"/>
                </a:solidFill>
                <a:effectLst/>
                <a:latin typeface="BlinkMacSystemFont"/>
              </a:rPr>
              <a:t> </a:t>
            </a:r>
            <a:r>
              <a:rPr lang="en-US" sz="1600" b="0" i="1" dirty="0" err="1">
                <a:solidFill>
                  <a:srgbClr val="212121"/>
                </a:solidFill>
                <a:effectLst/>
                <a:latin typeface="BlinkMacSystemFont"/>
              </a:rPr>
              <a:t>Chemie</a:t>
            </a:r>
            <a:r>
              <a:rPr lang="en-US" sz="1600" b="0" i="1" dirty="0">
                <a:solidFill>
                  <a:srgbClr val="212121"/>
                </a:solidFill>
                <a:effectLst/>
                <a:latin typeface="BlinkMacSystemFont"/>
              </a:rPr>
              <a:t> (International ed. in English)</a:t>
            </a:r>
            <a:r>
              <a:rPr lang="en-US" sz="1600" b="0" i="0" dirty="0">
                <a:solidFill>
                  <a:srgbClr val="212121"/>
                </a:solidFill>
                <a:effectLst/>
                <a:latin typeface="BlinkMacSystemFont"/>
              </a:rPr>
              <a:t>, </a:t>
            </a:r>
            <a:r>
              <a:rPr lang="en-US" sz="1600" b="0" i="1" dirty="0">
                <a:solidFill>
                  <a:srgbClr val="212121"/>
                </a:solidFill>
                <a:effectLst/>
                <a:latin typeface="BlinkMacSystemFont"/>
              </a:rPr>
              <a:t>55</a:t>
            </a:r>
            <a:r>
              <a:rPr lang="en-US" sz="1600" b="0" i="0" dirty="0">
                <a:solidFill>
                  <a:srgbClr val="212121"/>
                </a:solidFill>
                <a:effectLst/>
                <a:latin typeface="BlinkMacSystemFont"/>
              </a:rPr>
              <a:t>(38), 11609–11613. https://doi.org/10.1002/anie.201605321</a:t>
            </a:r>
            <a:endParaRPr sz="1500" dirty="0">
              <a:solidFill>
                <a:schemeClr val="dk1"/>
              </a:solidFill>
            </a:endParaRPr>
          </a:p>
          <a:p>
            <a:pPr marL="17780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AutoNum type="arabicPeriod"/>
            </a:pPr>
            <a:endParaRPr sz="800" dirty="0">
              <a:solidFill>
                <a:schemeClr val="dk1"/>
              </a:solidFill>
            </a:endParaRPr>
          </a:p>
        </p:txBody>
      </p:sp>
      <p:sp>
        <p:nvSpPr>
          <p:cNvPr id="701" name="Google Shape;701;p7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22B54E-A90D-0B7B-A42F-2AAE746CD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6042" y="4207325"/>
            <a:ext cx="1887958" cy="936176"/>
          </a:xfrm>
          <a:prstGeom prst="rect">
            <a:avLst/>
          </a:prstGeom>
        </p:spPr>
      </p:pic>
      <p:sp>
        <p:nvSpPr>
          <p:cNvPr id="125" name="Google Shape;125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8" name="Google Shape;12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65629"/>
            <a:ext cx="9144003" cy="4634509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3"/>
          <p:cNvSpPr/>
          <p:nvPr/>
        </p:nvSpPr>
        <p:spPr>
          <a:xfrm>
            <a:off x="163975" y="2840325"/>
            <a:ext cx="3626100" cy="1987500"/>
          </a:xfrm>
          <a:prstGeom prst="ellipse">
            <a:avLst/>
          </a:prstGeom>
          <a:noFill/>
          <a:ln w="3810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3"/>
          <p:cNvSpPr txBox="1">
            <a:spLocks noGrp="1"/>
          </p:cNvSpPr>
          <p:nvPr>
            <p:ph type="sldNum" idx="12"/>
          </p:nvPr>
        </p:nvSpPr>
        <p:spPr>
          <a:xfrm>
            <a:off x="8832308" y="4749892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95B0B6-B701-92AA-1F2F-15FECD48738C}"/>
              </a:ext>
            </a:extLst>
          </p:cNvPr>
          <p:cNvSpPr txBox="1"/>
          <p:nvPr/>
        </p:nvSpPr>
        <p:spPr>
          <a:xfrm>
            <a:off x="213182" y="4620272"/>
            <a:ext cx="4164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4.5 billion years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4FC2459-8F98-FB30-436E-737C0EB7CA13}"/>
              </a:ext>
            </a:extLst>
          </p:cNvPr>
          <p:cNvCxnSpPr>
            <a:cxnSpLocks/>
          </p:cNvCxnSpPr>
          <p:nvPr/>
        </p:nvCxnSpPr>
        <p:spPr>
          <a:xfrm>
            <a:off x="2951544" y="4860130"/>
            <a:ext cx="4304498" cy="0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5626C36-C5EB-1B89-322E-3F1663EABA79}"/>
              </a:ext>
            </a:extLst>
          </p:cNvPr>
          <p:cNvSpPr txBox="1"/>
          <p:nvPr/>
        </p:nvSpPr>
        <p:spPr>
          <a:xfrm>
            <a:off x="7338665" y="4600925"/>
            <a:ext cx="1997267" cy="523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Present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4"/>
          <p:cNvPicPr preferRelativeResize="0"/>
          <p:nvPr/>
        </p:nvPicPr>
        <p:blipFill rotWithShape="1">
          <a:blip r:embed="rId3">
            <a:alphaModFix/>
          </a:blip>
          <a:srcRect l="17172" t="31481" r="40035" b="50000"/>
          <a:stretch/>
        </p:blipFill>
        <p:spPr>
          <a:xfrm rot="-1497948">
            <a:off x="1752938" y="1708924"/>
            <a:ext cx="220105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4"/>
          <p:cNvPicPr preferRelativeResize="0"/>
          <p:nvPr/>
        </p:nvPicPr>
        <p:blipFill rotWithShape="1">
          <a:blip r:embed="rId3">
            <a:alphaModFix/>
          </a:blip>
          <a:srcRect l="20460" t="60852" r="47006" b="20628"/>
          <a:stretch/>
        </p:blipFill>
        <p:spPr>
          <a:xfrm rot="1491532">
            <a:off x="5693238" y="1708925"/>
            <a:ext cx="1673323" cy="952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lvl="0"/>
            <a:r>
              <a:rPr lang="en" dirty="0"/>
              <a:t>The Origin of Life: Where do we start?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8" name="Google Shape;138;p24"/>
          <p:cNvPicPr preferRelativeResize="0"/>
          <p:nvPr/>
        </p:nvPicPr>
        <p:blipFill rotWithShape="1">
          <a:blip r:embed="rId4">
            <a:alphaModFix/>
          </a:blip>
          <a:srcRect t="55392" r="53152"/>
          <a:stretch/>
        </p:blipFill>
        <p:spPr>
          <a:xfrm>
            <a:off x="2230838" y="2039375"/>
            <a:ext cx="4926300" cy="2377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9" name="Google Shape;139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157306" flipH="1">
            <a:off x="717838" y="1559620"/>
            <a:ext cx="3794224" cy="698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769296" flipH="1">
            <a:off x="4524488" y="1407545"/>
            <a:ext cx="3794224" cy="69863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4"/>
          <p:cNvSpPr txBox="1">
            <a:spLocks noGrp="1"/>
          </p:cNvSpPr>
          <p:nvPr>
            <p:ph type="sldNum" idx="12"/>
          </p:nvPr>
        </p:nvSpPr>
        <p:spPr>
          <a:xfrm>
            <a:off x="8832308" y="4749892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>
          <a:extLst>
            <a:ext uri="{FF2B5EF4-FFF2-40B4-BE49-F238E27FC236}">
              <a16:creationId xmlns:a16="http://schemas.microsoft.com/office/drawing/2014/main" id="{CFE800F1-533E-18DF-E654-EA957515E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4">
            <a:extLst>
              <a:ext uri="{FF2B5EF4-FFF2-40B4-BE49-F238E27FC236}">
                <a16:creationId xmlns:a16="http://schemas.microsoft.com/office/drawing/2014/main" id="{404A5F56-874F-8B4B-8EAD-CF899D1AC7C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7172" t="31481" r="40035" b="50000"/>
          <a:stretch/>
        </p:blipFill>
        <p:spPr>
          <a:xfrm rot="-1497948">
            <a:off x="1752938" y="1708924"/>
            <a:ext cx="220105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4">
            <a:extLst>
              <a:ext uri="{FF2B5EF4-FFF2-40B4-BE49-F238E27FC236}">
                <a16:creationId xmlns:a16="http://schemas.microsoft.com/office/drawing/2014/main" id="{A64830F6-4D3F-DE38-50E3-030605DFC6C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0460" t="60852" r="47006" b="20628"/>
          <a:stretch/>
        </p:blipFill>
        <p:spPr>
          <a:xfrm rot="1491532">
            <a:off x="5693238" y="1708925"/>
            <a:ext cx="1673323" cy="952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4">
            <a:extLst>
              <a:ext uri="{FF2B5EF4-FFF2-40B4-BE49-F238E27FC236}">
                <a16:creationId xmlns:a16="http://schemas.microsoft.com/office/drawing/2014/main" id="{24110603-0564-0D6A-D19B-3EE88EA2C6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Roboto"/>
                <a:ea typeface="Roboto"/>
                <a:cs typeface="Roboto"/>
                <a:sym typeface="Roboto"/>
              </a:rPr>
              <a:t>Prevailing Model: Targeted Synthesis 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8" name="Google Shape;138;p24">
            <a:extLst>
              <a:ext uri="{FF2B5EF4-FFF2-40B4-BE49-F238E27FC236}">
                <a16:creationId xmlns:a16="http://schemas.microsoft.com/office/drawing/2014/main" id="{F1082C59-8024-B3DB-A2A2-AD49FB9555E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55392" r="53152"/>
          <a:stretch/>
        </p:blipFill>
        <p:spPr>
          <a:xfrm>
            <a:off x="2230838" y="2039375"/>
            <a:ext cx="4926300" cy="2377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39" name="Google Shape;139;p24">
            <a:extLst>
              <a:ext uri="{FF2B5EF4-FFF2-40B4-BE49-F238E27FC236}">
                <a16:creationId xmlns:a16="http://schemas.microsoft.com/office/drawing/2014/main" id="{E00B2B15-1697-C1E4-287C-0F6ACE5B151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157306" flipH="1">
            <a:off x="717838" y="1559620"/>
            <a:ext cx="3794224" cy="698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4">
            <a:extLst>
              <a:ext uri="{FF2B5EF4-FFF2-40B4-BE49-F238E27FC236}">
                <a16:creationId xmlns:a16="http://schemas.microsoft.com/office/drawing/2014/main" id="{CAC86EBC-4F5C-E759-9CB4-4CA50911901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9769296" flipH="1">
            <a:off x="4524488" y="1407545"/>
            <a:ext cx="3794224" cy="69863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4">
            <a:extLst>
              <a:ext uri="{FF2B5EF4-FFF2-40B4-BE49-F238E27FC236}">
                <a16:creationId xmlns:a16="http://schemas.microsoft.com/office/drawing/2014/main" id="{A3B4909D-0F0B-A1A6-98DC-8A032F14D74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832308" y="4749892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32959B-BB3B-E3D0-BE9B-10FCA6FB3543}"/>
              </a:ext>
            </a:extLst>
          </p:cNvPr>
          <p:cNvSpPr txBox="1"/>
          <p:nvPr/>
        </p:nvSpPr>
        <p:spPr>
          <a:xfrm rot="21238074">
            <a:off x="2781731" y="1359900"/>
            <a:ext cx="1712786" cy="307777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910156"/>
              </a:avLst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Targeted synthesis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554DA9-DAAA-1023-4C7B-DD6AB0C4B2C4}"/>
              </a:ext>
            </a:extLst>
          </p:cNvPr>
          <p:cNvSpPr txBox="1"/>
          <p:nvPr/>
        </p:nvSpPr>
        <p:spPr>
          <a:xfrm rot="2140434">
            <a:off x="6466802" y="1972223"/>
            <a:ext cx="1712786" cy="307777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2055682"/>
              </a:avLst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Darwinian Evolution</a:t>
            </a:r>
          </a:p>
        </p:txBody>
      </p:sp>
    </p:spTree>
    <p:extLst>
      <p:ext uri="{BB962C8B-B14F-4D97-AF65-F5344CB8AC3E}">
        <p14:creationId xmlns:p14="http://schemas.microsoft.com/office/powerpoint/2010/main" val="2698061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8"/>
          <p:cNvSpPr txBox="1"/>
          <p:nvPr/>
        </p:nvSpPr>
        <p:spPr>
          <a:xfrm>
            <a:off x="1782822" y="4380925"/>
            <a:ext cx="5822332" cy="6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Roboto"/>
                <a:ea typeface="Roboto"/>
                <a:cs typeface="Roboto"/>
                <a:sym typeface="Roboto"/>
              </a:rPr>
              <a:t>Continuous forms of evolutions drove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Roboto"/>
                <a:ea typeface="Roboto"/>
                <a:cs typeface="Roboto"/>
                <a:sym typeface="Roboto"/>
              </a:rPr>
              <a:t>the emergence and advancement of life</a:t>
            </a:r>
            <a:endParaRPr sz="1800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6" name="Google Shape;186;p28"/>
          <p:cNvPicPr preferRelativeResize="0"/>
          <p:nvPr/>
        </p:nvPicPr>
        <p:blipFill rotWithShape="1">
          <a:blip r:embed="rId3">
            <a:alphaModFix amt="29000"/>
          </a:blip>
          <a:srcRect l="17172" t="31481" r="40035" b="50000"/>
          <a:stretch/>
        </p:blipFill>
        <p:spPr>
          <a:xfrm rot="-417338">
            <a:off x="2875963" y="1371091"/>
            <a:ext cx="2512035" cy="955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8"/>
          <p:cNvPicPr preferRelativeResize="0"/>
          <p:nvPr/>
        </p:nvPicPr>
        <p:blipFill rotWithShape="1">
          <a:blip r:embed="rId3">
            <a:alphaModFix amt="29000"/>
          </a:blip>
          <a:srcRect l="20460" t="60852" r="47006" b="20628"/>
          <a:stretch/>
        </p:blipFill>
        <p:spPr>
          <a:xfrm rot="617287">
            <a:off x="4577934" y="1369468"/>
            <a:ext cx="1904715" cy="958552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Roboto"/>
                <a:ea typeface="Roboto"/>
                <a:cs typeface="Roboto"/>
                <a:sym typeface="Roboto"/>
              </a:rPr>
              <a:t>New Model: Introducing Chemical Evolution (CE) 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9" name="Google Shape;189;p28"/>
          <p:cNvPicPr preferRelativeResize="0"/>
          <p:nvPr/>
        </p:nvPicPr>
        <p:blipFill rotWithShape="1">
          <a:blip r:embed="rId3">
            <a:alphaModFix/>
          </a:blip>
          <a:srcRect l="17172" t="31481" r="40035" b="50000"/>
          <a:stretch/>
        </p:blipFill>
        <p:spPr>
          <a:xfrm rot="-1497948">
            <a:off x="1752938" y="1708924"/>
            <a:ext cx="2201050" cy="95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8"/>
          <p:cNvPicPr preferRelativeResize="0"/>
          <p:nvPr/>
        </p:nvPicPr>
        <p:blipFill rotWithShape="1">
          <a:blip r:embed="rId3">
            <a:alphaModFix/>
          </a:blip>
          <a:srcRect l="20460" t="60852" r="47006" b="20628"/>
          <a:stretch/>
        </p:blipFill>
        <p:spPr>
          <a:xfrm rot="1491532">
            <a:off x="5693238" y="1708925"/>
            <a:ext cx="1673323" cy="952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8"/>
          <p:cNvSpPr txBox="1"/>
          <p:nvPr/>
        </p:nvSpPr>
        <p:spPr>
          <a:xfrm rot="-685536">
            <a:off x="2585245" y="1143087"/>
            <a:ext cx="1311490" cy="461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Probability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2" name="Google Shape;192;p28"/>
          <p:cNvPicPr preferRelativeResize="0"/>
          <p:nvPr/>
        </p:nvPicPr>
        <p:blipFill rotWithShape="1">
          <a:blip r:embed="rId4">
            <a:alphaModFix/>
          </a:blip>
          <a:srcRect t="55392" r="53152"/>
          <a:stretch/>
        </p:blipFill>
        <p:spPr>
          <a:xfrm>
            <a:off x="2230838" y="2039375"/>
            <a:ext cx="4926300" cy="2377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93" name="Google Shape;19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578718" flipH="1">
            <a:off x="2796888" y="1179233"/>
            <a:ext cx="3794224" cy="698635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8"/>
          <p:cNvSpPr txBox="1"/>
          <p:nvPr/>
        </p:nvSpPr>
        <p:spPr>
          <a:xfrm rot="791054">
            <a:off x="5262623" y="1201331"/>
            <a:ext cx="1311365" cy="461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Evolution</a:t>
            </a:r>
            <a:endParaRPr sz="18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5" name="Google Shape;195;p28"/>
          <p:cNvSpPr txBox="1">
            <a:spLocks noGrp="1"/>
          </p:cNvSpPr>
          <p:nvPr>
            <p:ph type="sldNum" idx="12"/>
          </p:nvPr>
        </p:nvSpPr>
        <p:spPr>
          <a:xfrm>
            <a:off x="8832308" y="4749892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9"/>
          <p:cNvSpPr txBox="1">
            <a:spLocks noGrp="1"/>
          </p:cNvSpPr>
          <p:nvPr>
            <p:ph type="title"/>
          </p:nvPr>
        </p:nvSpPr>
        <p:spPr>
          <a:xfrm>
            <a:off x="105833" y="371894"/>
            <a:ext cx="87264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Roboto"/>
                <a:ea typeface="Roboto"/>
                <a:cs typeface="Roboto"/>
                <a:sym typeface="Roboto"/>
              </a:rPr>
              <a:t>What is Chemical Evolution (CE)?</a:t>
            </a:r>
            <a:endParaRPr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1" name="Google Shape;201;p29"/>
          <p:cNvSpPr txBox="1">
            <a:spLocks noGrp="1"/>
          </p:cNvSpPr>
          <p:nvPr>
            <p:ph type="sldNum" idx="12"/>
          </p:nvPr>
        </p:nvSpPr>
        <p:spPr>
          <a:xfrm>
            <a:off x="8832233" y="4749892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202" name="Google Shape;202;p29" title="Figure_2_model_2.jpg"/>
          <p:cNvPicPr preferRelativeResize="0"/>
          <p:nvPr/>
        </p:nvPicPr>
        <p:blipFill rotWithShape="1">
          <a:blip r:embed="rId3">
            <a:alphaModFix/>
          </a:blip>
          <a:srcRect l="6798" t="3687" r="3507" b="27645"/>
          <a:stretch/>
        </p:blipFill>
        <p:spPr>
          <a:xfrm>
            <a:off x="114237" y="1478834"/>
            <a:ext cx="6485576" cy="4264098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9"/>
          <p:cNvSpPr/>
          <p:nvPr/>
        </p:nvSpPr>
        <p:spPr>
          <a:xfrm>
            <a:off x="1323337" y="1809584"/>
            <a:ext cx="199500" cy="1623900"/>
          </a:xfrm>
          <a:prstGeom prst="rect">
            <a:avLst/>
          </a:prstGeom>
          <a:noFill/>
          <a:ln w="19050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5" name="Google Shape;205;p29"/>
          <p:cNvSpPr/>
          <p:nvPr/>
        </p:nvSpPr>
        <p:spPr>
          <a:xfrm>
            <a:off x="1938362" y="1617159"/>
            <a:ext cx="328500" cy="1816200"/>
          </a:xfrm>
          <a:prstGeom prst="rect">
            <a:avLst/>
          </a:prstGeom>
          <a:noFill/>
          <a:ln w="19050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6" name="Google Shape;206;p29"/>
          <p:cNvSpPr/>
          <p:nvPr/>
        </p:nvSpPr>
        <p:spPr>
          <a:xfrm>
            <a:off x="3192787" y="1478834"/>
            <a:ext cx="328500" cy="2108700"/>
          </a:xfrm>
          <a:prstGeom prst="rect">
            <a:avLst/>
          </a:prstGeom>
          <a:noFill/>
          <a:ln w="19050" cap="flat" cmpd="sng">
            <a:solidFill>
              <a:srgbClr val="F1C2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7" name="Google Shape;207;p29"/>
          <p:cNvSpPr/>
          <p:nvPr/>
        </p:nvSpPr>
        <p:spPr>
          <a:xfrm>
            <a:off x="4367687" y="1625084"/>
            <a:ext cx="328500" cy="1816200"/>
          </a:xfrm>
          <a:prstGeom prst="rect">
            <a:avLst/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0" name="Google Shape;210;p29"/>
          <p:cNvSpPr txBox="1"/>
          <p:nvPr/>
        </p:nvSpPr>
        <p:spPr>
          <a:xfrm>
            <a:off x="3779388" y="4843817"/>
            <a:ext cx="327090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003057"/>
                </a:solidFill>
                <a:latin typeface="Roboto"/>
                <a:ea typeface="Roboto"/>
                <a:cs typeface="Roboto"/>
                <a:sym typeface="Roboto"/>
              </a:rPr>
              <a:t>(Matange et al., 2026)</a:t>
            </a:r>
            <a:endParaRPr sz="1200" dirty="0">
              <a:solidFill>
                <a:srgbClr val="003057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" name="Google Shape;203;p29">
            <a:extLst>
              <a:ext uri="{FF2B5EF4-FFF2-40B4-BE49-F238E27FC236}">
                <a16:creationId xmlns:a16="http://schemas.microsoft.com/office/drawing/2014/main" id="{ED6EB011-A76A-7E51-AE03-A861F438F46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6200000">
            <a:off x="2288008" y="1276503"/>
            <a:ext cx="1968809" cy="6654803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9"/>
          <p:cNvSpPr/>
          <p:nvPr/>
        </p:nvSpPr>
        <p:spPr>
          <a:xfrm>
            <a:off x="5409087" y="1550009"/>
            <a:ext cx="328500" cy="1816200"/>
          </a:xfrm>
          <a:prstGeom prst="rect">
            <a:avLst/>
          </a:prstGeom>
          <a:noFill/>
          <a:ln w="19050" cap="flat" cmpd="sng">
            <a:solidFill>
              <a:srgbClr val="0B539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" name="Google Shape;216;p30">
            <a:extLst>
              <a:ext uri="{FF2B5EF4-FFF2-40B4-BE49-F238E27FC236}">
                <a16:creationId xmlns:a16="http://schemas.microsoft.com/office/drawing/2014/main" id="{DC8680DB-B03F-79B1-00AC-16110E51801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92851" y="1338859"/>
            <a:ext cx="2136912" cy="37041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300" b="1" dirty="0">
                <a:solidFill>
                  <a:srgbClr val="000000"/>
                </a:solidFill>
              </a:rPr>
              <a:t>Transformation on the ensemble level</a:t>
            </a:r>
            <a:endParaRPr lang="en" sz="1300" b="1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300" b="1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300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Emergent forms of order are driven by emergent forms for selection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SzPct val="120000"/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Similar to Darwinian evolution  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" sz="1300" b="1" dirty="0">
              <a:solidFill>
                <a:srgbClr val="000000"/>
              </a:solidFill>
            </a:endParaRPr>
          </a:p>
          <a:p>
            <a:pPr marL="0" lvl="8" indent="0">
              <a:buNone/>
            </a:pPr>
            <a:r>
              <a:rPr lang="en-US" sz="1300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Selection is additive and recursive</a:t>
            </a:r>
          </a:p>
          <a:p>
            <a:pPr marL="285750" lvl="8" indent="-285750">
              <a:buSzPct val="120000"/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Progress is nonlinear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9" name="Google Shape;209;p29"/>
          <p:cNvSpPr/>
          <p:nvPr/>
        </p:nvSpPr>
        <p:spPr>
          <a:xfrm rot="5400000">
            <a:off x="5747362" y="3238284"/>
            <a:ext cx="432000" cy="952500"/>
          </a:xfrm>
          <a:prstGeom prst="rect">
            <a:avLst/>
          </a:prstGeom>
          <a:solidFill>
            <a:schemeClr val="bg1"/>
          </a:solidFill>
          <a:ln w="19050" cap="flat" cmpd="sng">
            <a:solidFill>
              <a:srgbClr val="8E7CC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F78C1F-1FFA-0289-444F-A7D2E52706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1287426" y="2888546"/>
            <a:ext cx="925835" cy="33153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57D2AE0-10F7-7A77-E140-8EF7D583F579}"/>
              </a:ext>
            </a:extLst>
          </p:cNvPr>
          <p:cNvCxnSpPr>
            <a:cxnSpLocks/>
          </p:cNvCxnSpPr>
          <p:nvPr/>
        </p:nvCxnSpPr>
        <p:spPr>
          <a:xfrm>
            <a:off x="6245262" y="3498534"/>
            <a:ext cx="0" cy="680451"/>
          </a:xfrm>
          <a:prstGeom prst="straightConnector1">
            <a:avLst/>
          </a:prstGeom>
          <a:ln w="38100" cap="rnd">
            <a:solidFill>
              <a:srgbClr val="80777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6575EE9-0D13-42E0-8176-8C4C324036A7}"/>
              </a:ext>
            </a:extLst>
          </p:cNvPr>
          <p:cNvSpPr txBox="1"/>
          <p:nvPr/>
        </p:nvSpPr>
        <p:spPr>
          <a:xfrm>
            <a:off x="5503901" y="3510669"/>
            <a:ext cx="918922" cy="4114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selection for catalysis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93827E-7 L -0.00104 -0.1154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577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0"/>
          <p:cNvSpPr txBox="1">
            <a:spLocks noGrp="1"/>
          </p:cNvSpPr>
          <p:nvPr>
            <p:ph type="title"/>
          </p:nvPr>
        </p:nvSpPr>
        <p:spPr>
          <a:xfrm>
            <a:off x="105825" y="445025"/>
            <a:ext cx="87264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How Does Chemical Evolution Work?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6" name="Google Shape;216;p30"/>
          <p:cNvSpPr txBox="1">
            <a:spLocks noGrp="1"/>
          </p:cNvSpPr>
          <p:nvPr>
            <p:ph type="body" idx="1"/>
          </p:nvPr>
        </p:nvSpPr>
        <p:spPr>
          <a:xfrm>
            <a:off x="326091" y="1347789"/>
            <a:ext cx="4791935" cy="37041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000000"/>
                </a:solidFill>
              </a:rPr>
              <a:t>Water is the currency of biopolymer bond breaking and making</a:t>
            </a:r>
            <a:endParaRPr sz="1600" b="1" dirty="0">
              <a:solidFill>
                <a:srgbClr val="000000"/>
              </a:solidFill>
            </a:endParaRPr>
          </a:p>
          <a:p>
            <a:pPr marL="406400" indent="-285750">
              <a:lnSpc>
                <a:spcPct val="100000"/>
              </a:lnSpc>
              <a:spcBef>
                <a:spcPts val="0"/>
              </a:spcBef>
              <a:buSzPts val="1700"/>
              <a:buFont typeface="Wingdings" panose="05000000000000000000" pitchFamily="2" charset="2"/>
              <a:buChar char="§"/>
            </a:pPr>
            <a:r>
              <a:rPr lang="en" sz="16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Produced in </a:t>
            </a:r>
            <a:r>
              <a:rPr lang="en-US" sz="16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</a:t>
            </a:r>
            <a:r>
              <a:rPr lang="en-US" sz="1600" dirty="0">
                <a:solidFill>
                  <a:srgbClr val="000000"/>
                </a:solidFill>
              </a:rPr>
              <a:t>ondensation reactions </a:t>
            </a:r>
            <a:endParaRPr sz="16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06400" indent="-285750">
              <a:lnSpc>
                <a:spcPct val="100000"/>
              </a:lnSpc>
              <a:spcBef>
                <a:spcPts val="0"/>
              </a:spcBef>
              <a:buSzPts val="1700"/>
              <a:buFont typeface="Wingdings" panose="05000000000000000000" pitchFamily="2" charset="2"/>
              <a:buChar char="§"/>
            </a:pPr>
            <a:r>
              <a:rPr lang="en" sz="16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Used in </a:t>
            </a:r>
            <a:r>
              <a:rPr lang="en-US" sz="16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hydrolysis reactions </a:t>
            </a:r>
            <a:endParaRPr sz="1600" dirty="0">
              <a:solidFill>
                <a:srgbClr val="000000"/>
              </a:solidFill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000000"/>
              </a:solidFill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000000"/>
                </a:solidFill>
              </a:rPr>
              <a:t>Cycling of dehydrated and hydrated state</a:t>
            </a:r>
            <a:endParaRPr sz="1600" b="1" dirty="0">
              <a:solidFill>
                <a:srgbClr val="000000"/>
              </a:solidFill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Wingdings" panose="05000000000000000000" pitchFamily="2" charset="2"/>
              <a:buChar char="§"/>
            </a:pPr>
            <a:r>
              <a:rPr lang="en" sz="16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Wet/dry cycling feasible on the early Earth</a:t>
            </a:r>
            <a:endParaRPr sz="1600" dirty="0">
              <a:solidFill>
                <a:srgbClr val="000000"/>
              </a:solidFill>
            </a:endParaRPr>
          </a:p>
          <a:p>
            <a:pPr marL="45720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Wingdings" panose="05000000000000000000" pitchFamily="2" charset="2"/>
              <a:buChar char="§"/>
            </a:pPr>
            <a:r>
              <a:rPr lang="en" sz="16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 species resistance to breakdown selects for its prevalence in the system</a:t>
            </a:r>
            <a:endParaRPr lang="en-US" sz="12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1" indent="-336550">
              <a:lnSpc>
                <a:spcPct val="100000"/>
              </a:lnSpc>
              <a:spcBef>
                <a:spcPts val="0"/>
              </a:spcBef>
              <a:buSzPts val="1700"/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rgbClr val="000000"/>
                </a:solidFill>
              </a:rPr>
              <a:t>“Persistence principle” </a:t>
            </a:r>
            <a:endParaRPr lang="en-US" sz="14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7" name="Google Shape;217;p30"/>
          <p:cNvSpPr txBox="1"/>
          <p:nvPr/>
        </p:nvSpPr>
        <p:spPr>
          <a:xfrm>
            <a:off x="6341350" y="4705000"/>
            <a:ext cx="2799900" cy="2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(Runnels et al., 2018) 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18" name="Google Shape;218;p30"/>
          <p:cNvPicPr preferRelativeResize="0"/>
          <p:nvPr/>
        </p:nvPicPr>
        <p:blipFill rotWithShape="1">
          <a:blip r:embed="rId3">
            <a:alphaModFix/>
          </a:blip>
          <a:srcRect l="52827" t="10960" b="19050"/>
          <a:stretch/>
        </p:blipFill>
        <p:spPr>
          <a:xfrm>
            <a:off x="5131300" y="1012375"/>
            <a:ext cx="4009948" cy="346415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0"/>
          <p:cNvSpPr txBox="1">
            <a:spLocks noGrp="1"/>
          </p:cNvSpPr>
          <p:nvPr>
            <p:ph type="sldNum" idx="12"/>
          </p:nvPr>
        </p:nvSpPr>
        <p:spPr>
          <a:xfrm>
            <a:off x="8832233" y="4777617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221" name="Google Shape;221;p30"/>
          <p:cNvPicPr preferRelativeResize="0"/>
          <p:nvPr/>
        </p:nvPicPr>
        <p:blipFill rotWithShape="1">
          <a:blip r:embed="rId4">
            <a:alphaModFix/>
          </a:blip>
          <a:srcRect l="52827" t="79865" b="10076"/>
          <a:stretch/>
        </p:blipFill>
        <p:spPr>
          <a:xfrm>
            <a:off x="5385000" y="4130513"/>
            <a:ext cx="3707298" cy="460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8FE451-92CD-7048-862E-038B7A16C7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2725" y="1144173"/>
            <a:ext cx="337186" cy="794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77105B-DBD7-D55A-F4CD-6BCFB65DB8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5247" y="1235714"/>
            <a:ext cx="1234664" cy="112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58D875-15FA-F801-468B-057DD4024D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2392" y="1144173"/>
            <a:ext cx="1259428" cy="101224"/>
          </a:xfrm>
          <a:prstGeom prst="rect">
            <a:avLst/>
          </a:prstGeom>
        </p:spPr>
      </p:pic>
      <p:pic>
        <p:nvPicPr>
          <p:cNvPr id="220" name="Google Shape;220;p30"/>
          <p:cNvPicPr preferRelativeResize="0"/>
          <p:nvPr/>
        </p:nvPicPr>
        <p:blipFill rotWithShape="1">
          <a:blip r:embed="rId8">
            <a:alphaModFix/>
          </a:blip>
          <a:srcRect l="52827" b="88232"/>
          <a:stretch/>
        </p:blipFill>
        <p:spPr>
          <a:xfrm>
            <a:off x="5282625" y="801686"/>
            <a:ext cx="3707298" cy="538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ontent Page">
  <a:themeElements>
    <a:clrScheme name="GT Theme">
      <a:dk1>
        <a:srgbClr val="003057"/>
      </a:dk1>
      <a:lt1>
        <a:srgbClr val="FFFFFF"/>
      </a:lt1>
      <a:dk2>
        <a:srgbClr val="545859"/>
      </a:dk2>
      <a:lt2>
        <a:srgbClr val="D6DBD3"/>
      </a:lt2>
      <a:accent1>
        <a:srgbClr val="B3A369"/>
      </a:accent1>
      <a:accent2>
        <a:srgbClr val="003057"/>
      </a:accent2>
      <a:accent3>
        <a:srgbClr val="54585A"/>
      </a:accent3>
      <a:accent4>
        <a:srgbClr val="D6DBD4"/>
      </a:accent4>
      <a:accent5>
        <a:srgbClr val="F9F6E5"/>
      </a:accent5>
      <a:accent6>
        <a:srgbClr val="EAAA00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le Page">
  <a:themeElements>
    <a:clrScheme name="Custom 1">
      <a:dk1>
        <a:srgbClr val="003057"/>
      </a:dk1>
      <a:lt1>
        <a:srgbClr val="FFFFFF"/>
      </a:lt1>
      <a:dk2>
        <a:srgbClr val="545859"/>
      </a:dk2>
      <a:lt2>
        <a:srgbClr val="D6DBD3"/>
      </a:lt2>
      <a:accent1>
        <a:srgbClr val="B3A369"/>
      </a:accent1>
      <a:accent2>
        <a:srgbClr val="64CCC9"/>
      </a:accent2>
      <a:accent3>
        <a:srgbClr val="A3D233"/>
      </a:accent3>
      <a:accent4>
        <a:srgbClr val="EAAA00"/>
      </a:accent4>
      <a:accent5>
        <a:srgbClr val="008C95"/>
      </a:accent5>
      <a:accent6>
        <a:srgbClr val="7800FF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6229</TotalTime>
  <Words>3961</Words>
  <Application>Microsoft Office PowerPoint</Application>
  <PresentationFormat>On-screen Show (16:9)</PresentationFormat>
  <Paragraphs>445</Paragraphs>
  <Slides>32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Bahnschrift SemiBold</vt:lpstr>
      <vt:lpstr>Roboto</vt:lpstr>
      <vt:lpstr>Times New Roman</vt:lpstr>
      <vt:lpstr>BlinkMacSystemFont</vt:lpstr>
      <vt:lpstr>Wingdings</vt:lpstr>
      <vt:lpstr>Arial</vt:lpstr>
      <vt:lpstr>Content Page</vt:lpstr>
      <vt:lpstr>Title Page</vt:lpstr>
      <vt:lpstr>4/6/26: Chemical Evolution as a Model for the Origin of Life on Earth </vt:lpstr>
      <vt:lpstr>Presentation Outline</vt:lpstr>
      <vt:lpstr>I. Introduction</vt:lpstr>
      <vt:lpstr>PowerPoint Presentation</vt:lpstr>
      <vt:lpstr>The Origin of Life: Where do we start?</vt:lpstr>
      <vt:lpstr>Prevailing Model: Targeted Synthesis </vt:lpstr>
      <vt:lpstr>New Model: Introducing Chemical Evolution (CE) </vt:lpstr>
      <vt:lpstr>What is Chemical Evolution (CE)?</vt:lpstr>
      <vt:lpstr>How Does Chemical Evolution Work?</vt:lpstr>
      <vt:lpstr>Chemical Evolution Thus Far (2024/2025)</vt:lpstr>
      <vt:lpstr>Chemical Evolution Thus Far (2024/2025)</vt:lpstr>
      <vt:lpstr>Chemical Evolution Thus Far (2024/2025)</vt:lpstr>
      <vt:lpstr>What is Combinatorial Compression?</vt:lpstr>
      <vt:lpstr>What is Population Synchronicity? </vt:lpstr>
      <vt:lpstr>Chemical Evolution Thus Far (2024/2025)</vt:lpstr>
      <vt:lpstr>II. Long-term(LT) Wet-Dry Cycling </vt:lpstr>
      <vt:lpstr>Methods for Wet-dry Cycling </vt:lpstr>
      <vt:lpstr> Traditional LT Wet-Dry Cycling Reaches Steady State </vt:lpstr>
      <vt:lpstr>III. Overcoming limitations of traditional wet-dry cycling  </vt:lpstr>
      <vt:lpstr>Feeding LT Wet-dry Cycling Delay Steady State </vt:lpstr>
      <vt:lpstr>Feeding LT Wet-dry Cycling Delay Steady State </vt:lpstr>
      <vt:lpstr>New Products in LT Chemical Evolution with Feeding</vt:lpstr>
      <vt:lpstr>PowerPoint Presentation</vt:lpstr>
      <vt:lpstr>IV. Conclusion </vt:lpstr>
      <vt:lpstr>Next Steps </vt:lpstr>
      <vt:lpstr>Conclusions</vt:lpstr>
      <vt:lpstr>Acknowledgments </vt:lpstr>
      <vt:lpstr>Thank you!</vt:lpstr>
      <vt:lpstr>Library Design</vt:lpstr>
      <vt:lpstr>MFP 3 Nine Component Mixture Concentrations </vt:lpstr>
      <vt:lpstr>Persistence Principle </vt:lpstr>
      <vt:lpstr>References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DiGiacomo, Juliana</cp:lastModifiedBy>
  <cp:revision>102</cp:revision>
  <dcterms:modified xsi:type="dcterms:W3CDTF">2026-04-06T21:02:42Z</dcterms:modified>
</cp:coreProperties>
</file>