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6" r:id="rId1"/>
  </p:sldMasterIdLst>
  <p:notesMasterIdLst>
    <p:notesMasterId r:id="rId22"/>
  </p:notesMasterIdLst>
  <p:sldIdLst>
    <p:sldId id="1261" r:id="rId2"/>
    <p:sldId id="1248" r:id="rId3"/>
    <p:sldId id="1262" r:id="rId4"/>
    <p:sldId id="1263" r:id="rId5"/>
    <p:sldId id="1264" r:id="rId6"/>
    <p:sldId id="1265" r:id="rId7"/>
    <p:sldId id="1266" r:id="rId8"/>
    <p:sldId id="1267" r:id="rId9"/>
    <p:sldId id="1268" r:id="rId10"/>
    <p:sldId id="1269" r:id="rId11"/>
    <p:sldId id="1270" r:id="rId12"/>
    <p:sldId id="1237" r:id="rId13"/>
    <p:sldId id="1208" r:id="rId14"/>
    <p:sldId id="1258" r:id="rId15"/>
    <p:sldId id="1259" r:id="rId16"/>
    <p:sldId id="1260" r:id="rId17"/>
    <p:sldId id="1246" r:id="rId18"/>
    <p:sldId id="1256" r:id="rId19"/>
    <p:sldId id="1253" r:id="rId20"/>
    <p:sldId id="1257" r:id="rId2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A3BA"/>
    <a:srgbClr val="07C3DD"/>
    <a:srgbClr val="00D4EE"/>
    <a:srgbClr val="00D5E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544" autoAdjust="0"/>
    <p:restoredTop sz="95176"/>
  </p:normalViewPr>
  <p:slideViewPr>
    <p:cSldViewPr snapToGrid="0" snapToObjects="1">
      <p:cViewPr varScale="1">
        <p:scale>
          <a:sx n="122" d="100"/>
          <a:sy n="122" d="100"/>
        </p:scale>
        <p:origin x="208" y="432"/>
      </p:cViewPr>
      <p:guideLst>
        <p:guide orient="horz" pos="1620"/>
        <p:guide pos="2880"/>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1D17E2C-462A-844C-8C1D-C5C51A0C507F}" type="datetimeFigureOut">
              <a:rPr lang="en-US" smtClean="0"/>
              <a:t>10/27/24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4C2DED-DB07-F24B-A9C3-5EA4397B691C}" type="slidenum">
              <a:rPr lang="en-US" smtClean="0"/>
              <a:t>‹#›</a:t>
            </a:fld>
            <a:endParaRPr lang="en-US"/>
          </a:p>
        </p:txBody>
      </p:sp>
    </p:spTree>
    <p:extLst>
      <p:ext uri="{BB962C8B-B14F-4D97-AF65-F5344CB8AC3E}">
        <p14:creationId xmlns:p14="http://schemas.microsoft.com/office/powerpoint/2010/main" val="89591835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touch screen does not help us understand the origins of telephones.</a:t>
            </a:r>
          </a:p>
          <a:p>
            <a:endParaRPr lang="en-US" dirty="0"/>
          </a:p>
          <a:p>
            <a:r>
              <a:rPr lang="en-US" dirty="0"/>
              <a:t>The origins and evolution of telephones was dependent, always, on electricity.</a:t>
            </a:r>
          </a:p>
          <a:p>
            <a:endParaRPr lang="en-US" dirty="0"/>
          </a:p>
          <a:p>
            <a:r>
              <a:rPr lang="en-US" dirty="0"/>
              <a:t>Electronics transcends time, and specific systems and functions of the telephone. Electronics is the basis of all critical functions in telegraph, rotary phones, Blackberries and iPhones. The origins and evolution of the telephone can only be understood in context of development of solid state electronics and circuits. Touch screens are universal to extant telephones but are not relevant to the origins and early evolution of the phone.</a:t>
            </a:r>
          </a:p>
          <a:p>
            <a:endParaRPr lang="en-US" dirty="0"/>
          </a:p>
        </p:txBody>
      </p:sp>
      <p:sp>
        <p:nvSpPr>
          <p:cNvPr id="4" name="Slide Number Placeholder 3"/>
          <p:cNvSpPr>
            <a:spLocks noGrp="1"/>
          </p:cNvSpPr>
          <p:nvPr>
            <p:ph type="sldNum" sz="quarter" idx="5"/>
          </p:nvPr>
        </p:nvSpPr>
        <p:spPr/>
        <p:txBody>
          <a:bodyPr/>
          <a:lstStyle/>
          <a:p>
            <a:fld id="{B0B5E858-99CF-5640-9D48-2B8C07FA8B8A}" type="slidenum">
              <a:rPr lang="en-US" smtClean="0"/>
              <a:t>3</a:t>
            </a:fld>
            <a:endParaRPr lang="en-US"/>
          </a:p>
        </p:txBody>
      </p:sp>
    </p:spTree>
    <p:extLst>
      <p:ext uri="{BB962C8B-B14F-4D97-AF65-F5344CB8AC3E}">
        <p14:creationId xmlns:p14="http://schemas.microsoft.com/office/powerpoint/2010/main" val="3429927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touch screen does not help us understand the origins of telephones.</a:t>
            </a:r>
          </a:p>
          <a:p>
            <a:endParaRPr lang="en-US" dirty="0"/>
          </a:p>
          <a:p>
            <a:r>
              <a:rPr lang="en-US" dirty="0"/>
              <a:t>The origins and evolution of telephones was dependent, always, on electricity.</a:t>
            </a:r>
          </a:p>
          <a:p>
            <a:endParaRPr lang="en-US" dirty="0"/>
          </a:p>
          <a:p>
            <a:r>
              <a:rPr lang="en-US" dirty="0"/>
              <a:t>Electronics transcends time, and specific systems and functions of the telephone. Electronics is the basis of all critical functions in telegraph, rotary phones, Blackberries and iPhones. The origins and evolution of the telephone can only be understood in context of development of solid state electronics and circuits. Touch screens are universal to extant telephones but are not relevant to the origins and early evolution of the phone.</a:t>
            </a:r>
          </a:p>
          <a:p>
            <a:endParaRPr lang="en-US" dirty="0"/>
          </a:p>
        </p:txBody>
      </p:sp>
      <p:sp>
        <p:nvSpPr>
          <p:cNvPr id="4" name="Slide Number Placeholder 3"/>
          <p:cNvSpPr>
            <a:spLocks noGrp="1"/>
          </p:cNvSpPr>
          <p:nvPr>
            <p:ph type="sldNum" sz="quarter" idx="5"/>
          </p:nvPr>
        </p:nvSpPr>
        <p:spPr/>
        <p:txBody>
          <a:bodyPr/>
          <a:lstStyle/>
          <a:p>
            <a:fld id="{B0B5E858-99CF-5640-9D48-2B8C07FA8B8A}" type="slidenum">
              <a:rPr lang="en-US" smtClean="0"/>
              <a:t>4</a:t>
            </a:fld>
            <a:endParaRPr lang="en-US"/>
          </a:p>
        </p:txBody>
      </p:sp>
    </p:spTree>
    <p:extLst>
      <p:ext uri="{BB962C8B-B14F-4D97-AF65-F5344CB8AC3E}">
        <p14:creationId xmlns:p14="http://schemas.microsoft.com/office/powerpoint/2010/main" val="1178233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touch screen does not help us understand the origins of telephones.</a:t>
            </a:r>
          </a:p>
          <a:p>
            <a:endParaRPr lang="en-US" dirty="0"/>
          </a:p>
          <a:p>
            <a:r>
              <a:rPr lang="en-US" dirty="0"/>
              <a:t>The origins and evolution of telephones was dependent, always, on electricity.</a:t>
            </a:r>
          </a:p>
          <a:p>
            <a:endParaRPr lang="en-US" dirty="0"/>
          </a:p>
          <a:p>
            <a:r>
              <a:rPr lang="en-US" dirty="0"/>
              <a:t>Electronics transcends time, and specific systems and functions of the telephone. Electronics is the basis of all critical functions in telegraph, rotary phones, Blackberries and iPhones. The origins and evolution of the telephone can only be understood in context of development of solid state electronics and circuits. Touch screens are universal to extant telephones but are not relevant to the origins and early evolution of the phone.</a:t>
            </a:r>
          </a:p>
          <a:p>
            <a:endParaRPr lang="en-US" dirty="0"/>
          </a:p>
        </p:txBody>
      </p:sp>
      <p:sp>
        <p:nvSpPr>
          <p:cNvPr id="4" name="Slide Number Placeholder 3"/>
          <p:cNvSpPr>
            <a:spLocks noGrp="1"/>
          </p:cNvSpPr>
          <p:nvPr>
            <p:ph type="sldNum" sz="quarter" idx="5"/>
          </p:nvPr>
        </p:nvSpPr>
        <p:spPr/>
        <p:txBody>
          <a:bodyPr/>
          <a:lstStyle/>
          <a:p>
            <a:fld id="{B0B5E858-99CF-5640-9D48-2B8C07FA8B8A}" type="slidenum">
              <a:rPr lang="en-US" smtClean="0"/>
              <a:t>5</a:t>
            </a:fld>
            <a:endParaRPr lang="en-US"/>
          </a:p>
        </p:txBody>
      </p:sp>
    </p:spTree>
    <p:extLst>
      <p:ext uri="{BB962C8B-B14F-4D97-AF65-F5344CB8AC3E}">
        <p14:creationId xmlns:p14="http://schemas.microsoft.com/office/powerpoint/2010/main" val="1087782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touch screen does not help us understand the origins of telephones.</a:t>
            </a:r>
          </a:p>
          <a:p>
            <a:endParaRPr lang="en-US" dirty="0"/>
          </a:p>
          <a:p>
            <a:r>
              <a:rPr lang="en-US" dirty="0"/>
              <a:t>The origins and evolution of telephones was dependent, always, on electricity.</a:t>
            </a:r>
          </a:p>
          <a:p>
            <a:endParaRPr lang="en-US" dirty="0"/>
          </a:p>
          <a:p>
            <a:r>
              <a:rPr lang="en-US" dirty="0"/>
              <a:t>Electronics transcends time, and specific systems and functions of the telephone. Electronics is the basis of all critical functions in telegraph, rotary phones, Blackberries and iPhones. The origins and evolution of the telephone can only be understood in context of development of solid state electronics and circuits. Touch screens are universal to extant telephones but are not relevant to the origins and early evolution of the phone.</a:t>
            </a:r>
          </a:p>
          <a:p>
            <a:endParaRPr lang="en-US" dirty="0"/>
          </a:p>
        </p:txBody>
      </p:sp>
      <p:sp>
        <p:nvSpPr>
          <p:cNvPr id="4" name="Slide Number Placeholder 3"/>
          <p:cNvSpPr>
            <a:spLocks noGrp="1"/>
          </p:cNvSpPr>
          <p:nvPr>
            <p:ph type="sldNum" sz="quarter" idx="5"/>
          </p:nvPr>
        </p:nvSpPr>
        <p:spPr/>
        <p:txBody>
          <a:bodyPr/>
          <a:lstStyle/>
          <a:p>
            <a:fld id="{B0B5E858-99CF-5640-9D48-2B8C07FA8B8A}" type="slidenum">
              <a:rPr lang="en-US" smtClean="0"/>
              <a:t>6</a:t>
            </a:fld>
            <a:endParaRPr lang="en-US"/>
          </a:p>
        </p:txBody>
      </p:sp>
    </p:spTree>
    <p:extLst>
      <p:ext uri="{BB962C8B-B14F-4D97-AF65-F5344CB8AC3E}">
        <p14:creationId xmlns:p14="http://schemas.microsoft.com/office/powerpoint/2010/main" val="3486303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touch screen does not help us understand the origins of telephones.</a:t>
            </a:r>
          </a:p>
          <a:p>
            <a:endParaRPr lang="en-US" dirty="0"/>
          </a:p>
          <a:p>
            <a:r>
              <a:rPr lang="en-US" dirty="0"/>
              <a:t>The origins and evolution of telephones was dependent, always, on electricity.</a:t>
            </a:r>
          </a:p>
          <a:p>
            <a:endParaRPr lang="en-US" dirty="0"/>
          </a:p>
          <a:p>
            <a:r>
              <a:rPr lang="en-US" dirty="0"/>
              <a:t>Electronics transcends time, and specific systems and functions of the telephone. Electronics is the basis of all critical functions in telegraph, rotary phones, Blackberries and iPhones. The origins and evolution of the telephone can only be understood in context of development of solid state electronics and circuits. Touch screens are universal to extant telephones but are not relevant to the origins and early evolution of the phone.</a:t>
            </a:r>
          </a:p>
          <a:p>
            <a:endParaRPr lang="en-US" dirty="0"/>
          </a:p>
        </p:txBody>
      </p:sp>
      <p:sp>
        <p:nvSpPr>
          <p:cNvPr id="4" name="Slide Number Placeholder 3"/>
          <p:cNvSpPr>
            <a:spLocks noGrp="1"/>
          </p:cNvSpPr>
          <p:nvPr>
            <p:ph type="sldNum" sz="quarter" idx="5"/>
          </p:nvPr>
        </p:nvSpPr>
        <p:spPr/>
        <p:txBody>
          <a:bodyPr/>
          <a:lstStyle/>
          <a:p>
            <a:fld id="{B0B5E858-99CF-5640-9D48-2B8C07FA8B8A}" type="slidenum">
              <a:rPr lang="en-US" smtClean="0"/>
              <a:t>7</a:t>
            </a:fld>
            <a:endParaRPr lang="en-US"/>
          </a:p>
        </p:txBody>
      </p:sp>
    </p:spTree>
    <p:extLst>
      <p:ext uri="{BB962C8B-B14F-4D97-AF65-F5344CB8AC3E}">
        <p14:creationId xmlns:p14="http://schemas.microsoft.com/office/powerpoint/2010/main" val="204261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touch screen does not help us understand the origins of telephones.</a:t>
            </a:r>
          </a:p>
          <a:p>
            <a:endParaRPr lang="en-US" dirty="0"/>
          </a:p>
          <a:p>
            <a:r>
              <a:rPr lang="en-US" dirty="0"/>
              <a:t>The origins and evolution of telephones was dependent, always, on electricity.</a:t>
            </a:r>
          </a:p>
          <a:p>
            <a:endParaRPr lang="en-US" dirty="0"/>
          </a:p>
          <a:p>
            <a:r>
              <a:rPr lang="en-US" dirty="0"/>
              <a:t>Electronics transcends time, and specific systems and functions of the telephone. Electronics is the basis of all critical functions in telegraph, rotary phones, Blackberries and iPhones. The origins and evolution of the telephone can only be understood in context of development of solid state electronics and circuits. Touch screens are universal to extant telephones but are not relevant to the origins and early evolution of the phone.</a:t>
            </a:r>
          </a:p>
          <a:p>
            <a:endParaRPr lang="en-US" dirty="0"/>
          </a:p>
        </p:txBody>
      </p:sp>
      <p:sp>
        <p:nvSpPr>
          <p:cNvPr id="4" name="Slide Number Placeholder 3"/>
          <p:cNvSpPr>
            <a:spLocks noGrp="1"/>
          </p:cNvSpPr>
          <p:nvPr>
            <p:ph type="sldNum" sz="quarter" idx="5"/>
          </p:nvPr>
        </p:nvSpPr>
        <p:spPr/>
        <p:txBody>
          <a:bodyPr/>
          <a:lstStyle/>
          <a:p>
            <a:fld id="{B0B5E858-99CF-5640-9D48-2B8C07FA8B8A}" type="slidenum">
              <a:rPr lang="en-US" smtClean="0"/>
              <a:t>8</a:t>
            </a:fld>
            <a:endParaRPr lang="en-US"/>
          </a:p>
        </p:txBody>
      </p:sp>
    </p:spTree>
    <p:extLst>
      <p:ext uri="{BB962C8B-B14F-4D97-AF65-F5344CB8AC3E}">
        <p14:creationId xmlns:p14="http://schemas.microsoft.com/office/powerpoint/2010/main" val="4255566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touch screen does not help us understand the origins of telephones.</a:t>
            </a:r>
          </a:p>
          <a:p>
            <a:endParaRPr lang="en-US" dirty="0"/>
          </a:p>
          <a:p>
            <a:r>
              <a:rPr lang="en-US" dirty="0"/>
              <a:t>The origins and evolution of telephones was dependent, always, on electricity.</a:t>
            </a:r>
          </a:p>
          <a:p>
            <a:endParaRPr lang="en-US" dirty="0"/>
          </a:p>
          <a:p>
            <a:r>
              <a:rPr lang="en-US" dirty="0"/>
              <a:t>Electronics transcends time, and specific systems and functions of the telephone. Electronics is the basis of all critical functions in telegraph, rotary phones, Blackberries and iPhones. The origins and evolution of the telephone can only be understood in context of development of solid state electronics and circuits. Touch screens are universal to extant telephones but are not relevant to the origins and early evolution of the phone.</a:t>
            </a:r>
          </a:p>
          <a:p>
            <a:endParaRPr lang="en-US" dirty="0"/>
          </a:p>
        </p:txBody>
      </p:sp>
      <p:sp>
        <p:nvSpPr>
          <p:cNvPr id="4" name="Slide Number Placeholder 3"/>
          <p:cNvSpPr>
            <a:spLocks noGrp="1"/>
          </p:cNvSpPr>
          <p:nvPr>
            <p:ph type="sldNum" sz="quarter" idx="5"/>
          </p:nvPr>
        </p:nvSpPr>
        <p:spPr/>
        <p:txBody>
          <a:bodyPr/>
          <a:lstStyle/>
          <a:p>
            <a:fld id="{B0B5E858-99CF-5640-9D48-2B8C07FA8B8A}" type="slidenum">
              <a:rPr lang="en-US" smtClean="0"/>
              <a:t>13</a:t>
            </a:fld>
            <a:endParaRPr lang="en-US"/>
          </a:p>
        </p:txBody>
      </p:sp>
    </p:spTree>
    <p:extLst>
      <p:ext uri="{BB962C8B-B14F-4D97-AF65-F5344CB8AC3E}">
        <p14:creationId xmlns:p14="http://schemas.microsoft.com/office/powerpoint/2010/main" val="2612724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8015D75-BEF2-0349-8CA4-F68877631D06}" type="datetime1">
              <a:rPr lang="en-US" smtClean="0"/>
              <a:t>10/27/24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3766546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2AA0A3-E7C9-7B4D-9869-6E58CEB4A733}" type="datetime1">
              <a:rPr lang="en-US" smtClean="0"/>
              <a:t>10/27/24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927774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72AAF2-8EDE-2248-8617-F0B159BEAF89}" type="datetime1">
              <a:rPr lang="en-US" smtClean="0"/>
              <a:t>10/27/24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194839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BC0B4A-0B6E-4A42-85C5-E531EE7F657B}" type="datetime1">
              <a:rPr lang="en-US" smtClean="0"/>
              <a:t>10/27/24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535760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80FB07-B598-A84A-BF36-22A14FAA3DE3}" type="datetime1">
              <a:rPr lang="en-US" smtClean="0"/>
              <a:t>10/27/24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16831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26692D-0FC6-2348-A6F0-D70DF10AEE0D}" type="datetime1">
              <a:rPr lang="en-US" smtClean="0"/>
              <a:t>10/27/24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647568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6A6B70-10D5-D14D-A167-A57FF533FDD0}" type="datetime1">
              <a:rPr lang="en-US" smtClean="0"/>
              <a:t>10/27/24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606456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0EB8309-C1A7-3A47-8AA7-E6EF81473250}" type="datetime1">
              <a:rPr lang="en-US" smtClean="0"/>
              <a:t>10/27/24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996510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366ADD-A3EE-A848-A12E-E142E7A0D614}" type="datetime1">
              <a:rPr lang="en-US" smtClean="0"/>
              <a:t>10/27/24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556927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E77C743-1899-D24F-A35F-94FF6BD34BB2}" type="datetime1">
              <a:rPr lang="en-US" smtClean="0"/>
              <a:t>10/27/24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3137513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7FFF24F-1062-5841-B673-01226D132898}" type="datetime1">
              <a:rPr lang="en-US" smtClean="0"/>
              <a:t>10/27/24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156452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0B93DCA-A923-884D-9662-A1250E4ABD55}" type="datetime1">
              <a:rPr lang="en-US" smtClean="0"/>
              <a:t>10/27/24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107041161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www.ncbi.nlm.nih.gov/pmc/articles/PMC8975760/#CR42" TargetMode="External"/><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hyperlink" Target="https://www.ncbi.nlm.nih.gov/pmc/articles/PMC8975760/#CR41"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E92ABA-EC24-54EB-53A3-77D24959622A}"/>
              </a:ext>
            </a:extLst>
          </p:cNvPr>
          <p:cNvSpPr>
            <a:spLocks noGrp="1"/>
          </p:cNvSpPr>
          <p:nvPr>
            <p:ph type="sldNum" sz="quarter" idx="12"/>
          </p:nvPr>
        </p:nvSpPr>
        <p:spPr/>
        <p:txBody>
          <a:bodyPr/>
          <a:lstStyle/>
          <a:p>
            <a:fld id="{0FB56013-B943-42BA-886F-6F9D4EB85E9D}" type="slidenum">
              <a:rPr lang="en-US" smtClean="0"/>
              <a:t>1</a:t>
            </a:fld>
            <a:endParaRPr lang="en-US"/>
          </a:p>
        </p:txBody>
      </p:sp>
      <p:pic>
        <p:nvPicPr>
          <p:cNvPr id="2050" name="Picture 2">
            <a:extLst>
              <a:ext uri="{FF2B5EF4-FFF2-40B4-BE49-F238E27FC236}">
                <a16:creationId xmlns:a16="http://schemas.microsoft.com/office/drawing/2014/main" id="{8140AC60-C838-3F3C-9CBD-1215E3F6C5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1997" y="0"/>
            <a:ext cx="3233737"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AF0709B9-C099-B40C-29E5-533A50697A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5734" y="0"/>
            <a:ext cx="3446463"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6130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fish&#10;&#10;Description automatically generated">
            <a:extLst>
              <a:ext uri="{FF2B5EF4-FFF2-40B4-BE49-F238E27FC236}">
                <a16:creationId xmlns:a16="http://schemas.microsoft.com/office/drawing/2014/main" id="{53D5F493-0BAD-5F77-A9CD-92000D714423}"/>
              </a:ext>
            </a:extLst>
          </p:cNvPr>
          <p:cNvPicPr>
            <a:picLocks noChangeAspect="1"/>
          </p:cNvPicPr>
          <p:nvPr/>
        </p:nvPicPr>
        <p:blipFill>
          <a:blip r:embed="rId2"/>
          <a:stretch>
            <a:fillRect/>
          </a:stretch>
        </p:blipFill>
        <p:spPr>
          <a:xfrm>
            <a:off x="0" y="0"/>
            <a:ext cx="9144000" cy="5327044"/>
          </a:xfrm>
          <a:prstGeom prst="rect">
            <a:avLst/>
          </a:prstGeom>
        </p:spPr>
      </p:pic>
      <p:sp>
        <p:nvSpPr>
          <p:cNvPr id="4" name="TextBox 3">
            <a:extLst>
              <a:ext uri="{FF2B5EF4-FFF2-40B4-BE49-F238E27FC236}">
                <a16:creationId xmlns:a16="http://schemas.microsoft.com/office/drawing/2014/main" id="{7EDEE840-F0AF-D1E5-1AC4-FC896CD6D57F}"/>
              </a:ext>
            </a:extLst>
          </p:cNvPr>
          <p:cNvSpPr txBox="1"/>
          <p:nvPr/>
        </p:nvSpPr>
        <p:spPr>
          <a:xfrm>
            <a:off x="163617" y="488816"/>
            <a:ext cx="4899631" cy="1846659"/>
          </a:xfrm>
          <a:prstGeom prst="rect">
            <a:avLst/>
          </a:prstGeom>
          <a:noFill/>
        </p:spPr>
        <p:txBody>
          <a:bodyPr wrap="square">
            <a:spAutoFit/>
          </a:bodyPr>
          <a:lstStyle/>
          <a:p>
            <a:r>
              <a:rPr lang="en-US" dirty="0"/>
              <a:t>Gould and Vrba </a:t>
            </a:r>
            <a:r>
              <a:rPr lang="en-US" dirty="0">
                <a:hlinkClick r:id="rId3">
                  <a:extLst>
                    <a:ext uri="{A12FA001-AC4F-418D-AE19-62706E023703}">
                      <ahyp:hlinkClr xmlns:ahyp="http://schemas.microsoft.com/office/drawing/2018/hyperlinkcolor" val="tx"/>
                    </a:ext>
                  </a:extLst>
                </a:hlinkClick>
              </a:rPr>
              <a:t>1982</a:t>
            </a:r>
            <a:r>
              <a:rPr lang="en-US" dirty="0"/>
              <a:t>; Gould </a:t>
            </a:r>
            <a:r>
              <a:rPr lang="en-US" dirty="0">
                <a:hlinkClick r:id="rId4">
                  <a:extLst>
                    <a:ext uri="{A12FA001-AC4F-418D-AE19-62706E023703}">
                      <ahyp:hlinkClr xmlns:ahyp="http://schemas.microsoft.com/office/drawing/2018/hyperlinkcolor" val="tx"/>
                    </a:ext>
                  </a:extLst>
                </a:hlinkClick>
              </a:rPr>
              <a:t>2002</a:t>
            </a:r>
            <a:endParaRPr lang="en-US" dirty="0"/>
          </a:p>
          <a:p>
            <a:endParaRPr lang="en-US" dirty="0"/>
          </a:p>
          <a:p>
            <a:r>
              <a:rPr lang="en-US" sz="2100" b="1" dirty="0">
                <a:solidFill>
                  <a:srgbClr val="FF0000"/>
                </a:solidFill>
              </a:rPr>
              <a:t>Do not “conflate historical genesis with current utility”.</a:t>
            </a:r>
          </a:p>
          <a:p>
            <a:endParaRPr lang="en-US" dirty="0"/>
          </a:p>
          <a:p>
            <a:endParaRPr lang="en-US" dirty="0"/>
          </a:p>
        </p:txBody>
      </p:sp>
      <p:sp>
        <p:nvSpPr>
          <p:cNvPr id="6" name="TextBox 5">
            <a:extLst>
              <a:ext uri="{FF2B5EF4-FFF2-40B4-BE49-F238E27FC236}">
                <a16:creationId xmlns:a16="http://schemas.microsoft.com/office/drawing/2014/main" id="{E4E081EB-C25E-489E-B871-652F4C881D62}"/>
              </a:ext>
            </a:extLst>
          </p:cNvPr>
          <p:cNvSpPr txBox="1"/>
          <p:nvPr/>
        </p:nvSpPr>
        <p:spPr>
          <a:xfrm>
            <a:off x="10473936" y="3315525"/>
            <a:ext cx="4574156" cy="923330"/>
          </a:xfrm>
          <a:prstGeom prst="rect">
            <a:avLst/>
          </a:prstGeom>
          <a:noFill/>
        </p:spPr>
        <p:txBody>
          <a:bodyPr wrap="square">
            <a:spAutoFit/>
          </a:bodyPr>
          <a:lstStyle/>
          <a:p>
            <a:r>
              <a:rPr lang="en-US" sz="1350" dirty="0" err="1"/>
              <a:t>Exaptations</a:t>
            </a:r>
            <a:r>
              <a:rPr lang="en-US" sz="1350" dirty="0"/>
              <a:t> are not fashioned for their current role and reflect no attendant process beyond cooptation. They were built in the past …</a:t>
            </a:r>
          </a:p>
          <a:p>
            <a:r>
              <a:rPr lang="en-US" sz="1350" dirty="0"/>
              <a:t>for different roles.</a:t>
            </a:r>
          </a:p>
        </p:txBody>
      </p:sp>
      <p:sp>
        <p:nvSpPr>
          <p:cNvPr id="2" name="TextBox 1">
            <a:extLst>
              <a:ext uri="{FF2B5EF4-FFF2-40B4-BE49-F238E27FC236}">
                <a16:creationId xmlns:a16="http://schemas.microsoft.com/office/drawing/2014/main" id="{FE5877A1-A1EF-39AB-A9AD-52118BE097F9}"/>
              </a:ext>
            </a:extLst>
          </p:cNvPr>
          <p:cNvSpPr txBox="1"/>
          <p:nvPr/>
        </p:nvSpPr>
        <p:spPr>
          <a:xfrm>
            <a:off x="4692996" y="3352736"/>
            <a:ext cx="4451004" cy="1985159"/>
          </a:xfrm>
          <a:prstGeom prst="rect">
            <a:avLst/>
          </a:prstGeom>
          <a:noFill/>
        </p:spPr>
        <p:txBody>
          <a:bodyPr wrap="square">
            <a:spAutoFit/>
          </a:bodyPr>
          <a:lstStyle/>
          <a:p>
            <a:r>
              <a:rPr lang="en-US" sz="2100" b="1" dirty="0">
                <a:solidFill>
                  <a:srgbClr val="FF0000"/>
                </a:solidFill>
              </a:rPr>
              <a:t>Exaptation: Function is transformed, and structure is remodeled.</a:t>
            </a:r>
          </a:p>
          <a:p>
            <a:endParaRPr lang="en-US" sz="2100" b="1" dirty="0">
              <a:solidFill>
                <a:srgbClr val="FF0000"/>
              </a:solidFill>
            </a:endParaRPr>
          </a:p>
          <a:p>
            <a:r>
              <a:rPr lang="en-US" sz="2100" b="1" dirty="0">
                <a:solidFill>
                  <a:srgbClr val="FF0000"/>
                </a:solidFill>
              </a:rPr>
              <a:t>Recursive exaptation/adaptation = breaks historical links.</a:t>
            </a:r>
            <a:endParaRPr lang="en-US" dirty="0"/>
          </a:p>
          <a:p>
            <a:endParaRPr lang="en-US" dirty="0"/>
          </a:p>
        </p:txBody>
      </p:sp>
    </p:spTree>
    <p:extLst>
      <p:ext uri="{BB962C8B-B14F-4D97-AF65-F5344CB8AC3E}">
        <p14:creationId xmlns:p14="http://schemas.microsoft.com/office/powerpoint/2010/main" val="11490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C25F4E-672A-960A-5DB8-3A108047087B}"/>
              </a:ext>
            </a:extLst>
          </p:cNvPr>
          <p:cNvSpPr>
            <a:spLocks noGrp="1"/>
          </p:cNvSpPr>
          <p:nvPr>
            <p:ph type="sldNum" sz="quarter" idx="12"/>
          </p:nvPr>
        </p:nvSpPr>
        <p:spPr/>
        <p:txBody>
          <a:bodyPr/>
          <a:lstStyle/>
          <a:p>
            <a:fld id="{0FB56013-B943-42BA-886F-6F9D4EB85E9D}" type="slidenum">
              <a:rPr lang="en-US" smtClean="0"/>
              <a:t>11</a:t>
            </a:fld>
            <a:endParaRPr lang="en-US"/>
          </a:p>
        </p:txBody>
      </p:sp>
      <p:pic>
        <p:nvPicPr>
          <p:cNvPr id="2050" name="Picture 2">
            <a:extLst>
              <a:ext uri="{FF2B5EF4-FFF2-40B4-BE49-F238E27FC236}">
                <a16:creationId xmlns:a16="http://schemas.microsoft.com/office/drawing/2014/main" id="{C27068C8-9829-D856-1CE2-5F16DB79DB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2764"/>
            <a:ext cx="9144000" cy="665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37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675416-37F3-6A5A-015E-27D900020070}"/>
              </a:ext>
            </a:extLst>
          </p:cNvPr>
          <p:cNvSpPr>
            <a:spLocks noGrp="1"/>
          </p:cNvSpPr>
          <p:nvPr>
            <p:ph type="sldNum" sz="quarter" idx="12"/>
          </p:nvPr>
        </p:nvSpPr>
        <p:spPr/>
        <p:txBody>
          <a:bodyPr/>
          <a:lstStyle/>
          <a:p>
            <a:fld id="{0FB56013-B943-42BA-886F-6F9D4EB85E9D}" type="slidenum">
              <a:rPr lang="en-US" smtClean="0"/>
              <a:t>12</a:t>
            </a:fld>
            <a:endParaRPr lang="en-US"/>
          </a:p>
        </p:txBody>
      </p:sp>
      <p:sp>
        <p:nvSpPr>
          <p:cNvPr id="4" name="TextBox 3">
            <a:extLst>
              <a:ext uri="{FF2B5EF4-FFF2-40B4-BE49-F238E27FC236}">
                <a16:creationId xmlns:a16="http://schemas.microsoft.com/office/drawing/2014/main" id="{C615FBB0-4623-4B18-34B3-430BDC1C979E}"/>
              </a:ext>
            </a:extLst>
          </p:cNvPr>
          <p:cNvSpPr txBox="1"/>
          <p:nvPr/>
        </p:nvSpPr>
        <p:spPr>
          <a:xfrm>
            <a:off x="409903" y="586591"/>
            <a:ext cx="8333045" cy="3970318"/>
          </a:xfrm>
          <a:prstGeom prst="rect">
            <a:avLst/>
          </a:prstGeom>
          <a:noFill/>
        </p:spPr>
        <p:txBody>
          <a:bodyPr wrap="square">
            <a:spAutoFit/>
          </a:bodyPr>
          <a:lstStyle/>
          <a:p>
            <a:r>
              <a:rPr lang="en-US" sz="1800" dirty="0"/>
              <a:t>To understand the origins of Life, many scientists </a:t>
            </a:r>
            <a:r>
              <a:rPr lang="en-US" dirty="0"/>
              <a:t>project </a:t>
            </a:r>
            <a:r>
              <a:rPr lang="en-US" sz="1800" dirty="0"/>
              <a:t>their favorite part of biology:</a:t>
            </a:r>
          </a:p>
          <a:p>
            <a:endParaRPr lang="en-US" sz="1800" dirty="0"/>
          </a:p>
          <a:p>
            <a:pPr marL="920750"/>
            <a:r>
              <a:rPr lang="en-US" sz="1800" dirty="0"/>
              <a:t>replication, </a:t>
            </a:r>
          </a:p>
          <a:p>
            <a:pPr marL="920750"/>
            <a:r>
              <a:rPr lang="en-US" sz="1800" dirty="0"/>
              <a:t>transcription, </a:t>
            </a:r>
          </a:p>
          <a:p>
            <a:pPr marL="920750"/>
            <a:r>
              <a:rPr lang="en-US" sz="1800" dirty="0"/>
              <a:t>translation, </a:t>
            </a:r>
          </a:p>
          <a:p>
            <a:pPr marL="920750"/>
            <a:r>
              <a:rPr lang="en-US" sz="1800" dirty="0"/>
              <a:t>the Krebs cycle,</a:t>
            </a:r>
          </a:p>
          <a:p>
            <a:pPr marL="920750"/>
            <a:r>
              <a:rPr lang="en-US" dirty="0"/>
              <a:t>gradients and ATP synthase…</a:t>
            </a:r>
          </a:p>
          <a:p>
            <a:pPr marL="920750"/>
            <a:r>
              <a:rPr lang="en-US" sz="1800" dirty="0"/>
              <a:t>RNA, DNA, protein, membranes</a:t>
            </a:r>
          </a:p>
          <a:p>
            <a:pPr marL="920750"/>
            <a:r>
              <a:rPr lang="en-US" dirty="0"/>
              <a:t>polymeric Information,</a:t>
            </a:r>
          </a:p>
          <a:p>
            <a:pPr marL="920750"/>
            <a:endParaRPr lang="en-US" sz="1800" dirty="0"/>
          </a:p>
          <a:p>
            <a:r>
              <a:rPr lang="en-US" dirty="0"/>
              <a:t>back to the origins of life. </a:t>
            </a:r>
          </a:p>
          <a:p>
            <a:endParaRPr lang="en-US" dirty="0"/>
          </a:p>
          <a:p>
            <a:r>
              <a:rPr lang="en-US" dirty="0"/>
              <a:t>All of these approaches are equally wrong (IMO).</a:t>
            </a:r>
          </a:p>
          <a:p>
            <a:endParaRPr lang="en-US" sz="1800" dirty="0"/>
          </a:p>
        </p:txBody>
      </p:sp>
    </p:spTree>
    <p:extLst>
      <p:ext uri="{BB962C8B-B14F-4D97-AF65-F5344CB8AC3E}">
        <p14:creationId xmlns:p14="http://schemas.microsoft.com/office/powerpoint/2010/main" val="3409154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device&#10;&#10;Description automatically generated with medium confidence">
            <a:extLst>
              <a:ext uri="{FF2B5EF4-FFF2-40B4-BE49-F238E27FC236}">
                <a16:creationId xmlns:a16="http://schemas.microsoft.com/office/drawing/2014/main" id="{E16D9E62-B5E9-E5EA-7F24-9749072B390D}"/>
              </a:ext>
            </a:extLst>
          </p:cNvPr>
          <p:cNvPicPr>
            <a:picLocks noChangeAspect="1"/>
          </p:cNvPicPr>
          <p:nvPr/>
        </p:nvPicPr>
        <p:blipFill>
          <a:blip r:embed="rId3"/>
          <a:stretch>
            <a:fillRect/>
          </a:stretch>
        </p:blipFill>
        <p:spPr>
          <a:xfrm>
            <a:off x="0" y="0"/>
            <a:ext cx="9144000" cy="5327044"/>
          </a:xfrm>
          <a:prstGeom prst="rect">
            <a:avLst/>
          </a:prstGeom>
        </p:spPr>
      </p:pic>
      <p:sp>
        <p:nvSpPr>
          <p:cNvPr id="2" name="TextBox 1">
            <a:extLst>
              <a:ext uri="{FF2B5EF4-FFF2-40B4-BE49-F238E27FC236}">
                <a16:creationId xmlns:a16="http://schemas.microsoft.com/office/drawing/2014/main" id="{0DA00D9D-73CC-9318-DF99-556F60E5DAB9}"/>
              </a:ext>
            </a:extLst>
          </p:cNvPr>
          <p:cNvSpPr txBox="1"/>
          <p:nvPr/>
        </p:nvSpPr>
        <p:spPr>
          <a:xfrm>
            <a:off x="0" y="0"/>
            <a:ext cx="9143999" cy="5909310"/>
          </a:xfrm>
          <a:prstGeom prst="rect">
            <a:avLst/>
          </a:prstGeom>
          <a:noFill/>
        </p:spPr>
        <p:txBody>
          <a:bodyPr wrap="square" rtlCol="0">
            <a:spAutoFit/>
          </a:bodyPr>
          <a:lstStyle/>
          <a:p>
            <a:r>
              <a:rPr lang="en-US" sz="2700" dirty="0"/>
              <a:t>Extant replication, transcription, translation, </a:t>
            </a:r>
          </a:p>
          <a:p>
            <a:r>
              <a:rPr lang="en-US" sz="2700" dirty="0"/>
              <a:t>the Krebs cycle, NTPs, </a:t>
            </a:r>
          </a:p>
          <a:p>
            <a:r>
              <a:rPr lang="en-US" sz="2700" dirty="0"/>
              <a:t>20 chiral amino acids,</a:t>
            </a:r>
          </a:p>
          <a:p>
            <a:endParaRPr lang="en-US" sz="2700" dirty="0"/>
          </a:p>
          <a:p>
            <a:endParaRPr lang="en-US" sz="2700" dirty="0"/>
          </a:p>
          <a:p>
            <a:endParaRPr lang="en-US" sz="2700" dirty="0"/>
          </a:p>
          <a:p>
            <a:endParaRPr lang="en-US" sz="2700" dirty="0"/>
          </a:p>
          <a:p>
            <a:endParaRPr lang="en-US" sz="2700" dirty="0"/>
          </a:p>
          <a:p>
            <a:endParaRPr lang="en-US" sz="2700" dirty="0"/>
          </a:p>
          <a:p>
            <a:endParaRPr lang="en-US" sz="2700" dirty="0"/>
          </a:p>
          <a:p>
            <a:r>
              <a:rPr lang="en-US" sz="2700" dirty="0"/>
              <a:t>                                          are shiny objects that do not inform us in            				a direct way about</a:t>
            </a:r>
          </a:p>
          <a:p>
            <a:r>
              <a:rPr lang="en-US" sz="2700" dirty="0"/>
              <a:t>                          the origins of life.</a:t>
            </a:r>
          </a:p>
          <a:p>
            <a:endParaRPr lang="en-US" sz="2700" dirty="0"/>
          </a:p>
        </p:txBody>
      </p:sp>
      <p:pic>
        <p:nvPicPr>
          <p:cNvPr id="5" name="Picture 2">
            <a:extLst>
              <a:ext uri="{FF2B5EF4-FFF2-40B4-BE49-F238E27FC236}">
                <a16:creationId xmlns:a16="http://schemas.microsoft.com/office/drawing/2014/main" id="{05CB472E-525F-01F1-FB1C-7C059927CB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3575" y="996351"/>
            <a:ext cx="1603019" cy="12751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B1D5808-03CA-0897-45A6-141B31C84591}"/>
              </a:ext>
            </a:extLst>
          </p:cNvPr>
          <p:cNvPicPr>
            <a:picLocks noChangeAspect="1"/>
          </p:cNvPicPr>
          <p:nvPr/>
        </p:nvPicPr>
        <p:blipFill>
          <a:blip r:embed="rId5"/>
          <a:stretch>
            <a:fillRect/>
          </a:stretch>
        </p:blipFill>
        <p:spPr>
          <a:xfrm>
            <a:off x="4698972" y="1712386"/>
            <a:ext cx="1174601" cy="1118188"/>
          </a:xfrm>
          <a:prstGeom prst="rect">
            <a:avLst/>
          </a:prstGeom>
        </p:spPr>
      </p:pic>
      <p:pic>
        <p:nvPicPr>
          <p:cNvPr id="6" name="Picture 2" descr="No photo description available.">
            <a:extLst>
              <a:ext uri="{FF2B5EF4-FFF2-40B4-BE49-F238E27FC236}">
                <a16:creationId xmlns:a16="http://schemas.microsoft.com/office/drawing/2014/main" id="{2EC4B5F1-4EE8-E818-FF7F-3AF0FD7EF4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9291" y="2400244"/>
            <a:ext cx="1085738" cy="1085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274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09E22-861B-D4EF-BF00-F2C55EEFF7C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230126C-F3E0-4982-4026-ED4654B86913}"/>
              </a:ext>
            </a:extLst>
          </p:cNvPr>
          <p:cNvSpPr txBox="1"/>
          <p:nvPr/>
        </p:nvSpPr>
        <p:spPr>
          <a:xfrm>
            <a:off x="495852" y="282112"/>
            <a:ext cx="2520617" cy="300082"/>
          </a:xfrm>
          <a:prstGeom prst="rect">
            <a:avLst/>
          </a:prstGeom>
          <a:noFill/>
        </p:spPr>
        <p:txBody>
          <a:bodyPr wrap="square">
            <a:spAutoFit/>
          </a:bodyPr>
          <a:lstStyle/>
          <a:p>
            <a:r>
              <a:rPr lang="en-US" sz="1350" dirty="0"/>
              <a:t>Chicken and Egg dilemmas</a:t>
            </a:r>
          </a:p>
        </p:txBody>
      </p:sp>
      <p:pic>
        <p:nvPicPr>
          <p:cNvPr id="6" name="Picture 5">
            <a:extLst>
              <a:ext uri="{FF2B5EF4-FFF2-40B4-BE49-F238E27FC236}">
                <a16:creationId xmlns:a16="http://schemas.microsoft.com/office/drawing/2014/main" id="{54B3FA17-1B83-8621-4854-E79F6F37EBC1}"/>
              </a:ext>
            </a:extLst>
          </p:cNvPr>
          <p:cNvPicPr>
            <a:picLocks noChangeAspect="1"/>
          </p:cNvPicPr>
          <p:nvPr/>
        </p:nvPicPr>
        <p:blipFill>
          <a:blip r:embed="rId2"/>
          <a:stretch>
            <a:fillRect/>
          </a:stretch>
        </p:blipFill>
        <p:spPr>
          <a:xfrm>
            <a:off x="0" y="1177158"/>
            <a:ext cx="9144000" cy="3875389"/>
          </a:xfrm>
          <a:prstGeom prst="rect">
            <a:avLst/>
          </a:prstGeom>
        </p:spPr>
      </p:pic>
      <p:sp>
        <p:nvSpPr>
          <p:cNvPr id="3" name="TextBox 2">
            <a:extLst>
              <a:ext uri="{FF2B5EF4-FFF2-40B4-BE49-F238E27FC236}">
                <a16:creationId xmlns:a16="http://schemas.microsoft.com/office/drawing/2014/main" id="{A8F44F7F-678F-8BDD-D310-8C02085F22F3}"/>
              </a:ext>
            </a:extLst>
          </p:cNvPr>
          <p:cNvSpPr txBox="1"/>
          <p:nvPr/>
        </p:nvSpPr>
        <p:spPr>
          <a:xfrm>
            <a:off x="3959087" y="90953"/>
            <a:ext cx="4678551" cy="923330"/>
          </a:xfrm>
          <a:prstGeom prst="rect">
            <a:avLst/>
          </a:prstGeom>
          <a:noFill/>
        </p:spPr>
        <p:txBody>
          <a:bodyPr wrap="square">
            <a:spAutoFit/>
          </a:bodyPr>
          <a:lstStyle/>
          <a:p>
            <a:r>
              <a:rPr lang="en-US" sz="1350" dirty="0"/>
              <a:t>What came first, </a:t>
            </a:r>
          </a:p>
          <a:p>
            <a:r>
              <a:rPr lang="en-US" sz="1350" dirty="0"/>
              <a:t>RNA or protein?</a:t>
            </a:r>
          </a:p>
          <a:p>
            <a:r>
              <a:rPr lang="en-US" sz="1350" dirty="0"/>
              <a:t>DNA or RNA?</a:t>
            </a:r>
          </a:p>
          <a:p>
            <a:r>
              <a:rPr lang="en-US" sz="1350" dirty="0"/>
              <a:t>Compartments or metabolism?</a:t>
            </a:r>
          </a:p>
        </p:txBody>
      </p:sp>
    </p:spTree>
    <p:extLst>
      <p:ext uri="{BB962C8B-B14F-4D97-AF65-F5344CB8AC3E}">
        <p14:creationId xmlns:p14="http://schemas.microsoft.com/office/powerpoint/2010/main" val="516775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740949-4C92-E79D-3A02-5A7DC87EAD23}"/>
              </a:ext>
            </a:extLst>
          </p:cNvPr>
          <p:cNvSpPr>
            <a:spLocks noGrp="1"/>
          </p:cNvSpPr>
          <p:nvPr>
            <p:ph type="sldNum" sz="quarter" idx="12"/>
          </p:nvPr>
        </p:nvSpPr>
        <p:spPr/>
        <p:txBody>
          <a:bodyPr/>
          <a:lstStyle/>
          <a:p>
            <a:fld id="{0FB56013-B943-42BA-886F-6F9D4EB85E9D}" type="slidenum">
              <a:rPr lang="en-US" smtClean="0"/>
              <a:t>15</a:t>
            </a:fld>
            <a:endParaRPr lang="en-US"/>
          </a:p>
        </p:txBody>
      </p:sp>
      <p:pic>
        <p:nvPicPr>
          <p:cNvPr id="3" name="Picture 2">
            <a:extLst>
              <a:ext uri="{FF2B5EF4-FFF2-40B4-BE49-F238E27FC236}">
                <a16:creationId xmlns:a16="http://schemas.microsoft.com/office/drawing/2014/main" id="{C221877E-1CAA-F192-12CB-C571BF4F3B57}"/>
              </a:ext>
            </a:extLst>
          </p:cNvPr>
          <p:cNvPicPr>
            <a:picLocks noChangeAspect="1"/>
          </p:cNvPicPr>
          <p:nvPr/>
        </p:nvPicPr>
        <p:blipFill>
          <a:blip r:embed="rId2"/>
          <a:stretch>
            <a:fillRect/>
          </a:stretch>
        </p:blipFill>
        <p:spPr>
          <a:xfrm>
            <a:off x="69641" y="1137129"/>
            <a:ext cx="9074359" cy="2487470"/>
          </a:xfrm>
          <a:prstGeom prst="rect">
            <a:avLst/>
          </a:prstGeom>
        </p:spPr>
      </p:pic>
      <p:sp>
        <p:nvSpPr>
          <p:cNvPr id="4" name="TextBox 3">
            <a:extLst>
              <a:ext uri="{FF2B5EF4-FFF2-40B4-BE49-F238E27FC236}">
                <a16:creationId xmlns:a16="http://schemas.microsoft.com/office/drawing/2014/main" id="{DAF63082-116F-21A3-12E7-39B3BFBCB735}"/>
              </a:ext>
            </a:extLst>
          </p:cNvPr>
          <p:cNvSpPr txBox="1"/>
          <p:nvPr/>
        </p:nvSpPr>
        <p:spPr>
          <a:xfrm>
            <a:off x="2091558" y="381131"/>
            <a:ext cx="5701754" cy="369332"/>
          </a:xfrm>
          <a:prstGeom prst="rect">
            <a:avLst/>
          </a:prstGeom>
          <a:noFill/>
        </p:spPr>
        <p:txBody>
          <a:bodyPr wrap="none" rtlCol="0">
            <a:spAutoFit/>
          </a:bodyPr>
          <a:lstStyle/>
          <a:p>
            <a:r>
              <a:rPr lang="en-US" dirty="0"/>
              <a:t>Steve Benner’s statement of the chicken and egg problem?</a:t>
            </a:r>
          </a:p>
        </p:txBody>
      </p:sp>
      <p:pic>
        <p:nvPicPr>
          <p:cNvPr id="5" name="Picture 4">
            <a:extLst>
              <a:ext uri="{FF2B5EF4-FFF2-40B4-BE49-F238E27FC236}">
                <a16:creationId xmlns:a16="http://schemas.microsoft.com/office/drawing/2014/main" id="{186B0ED4-7A0F-0000-E074-12D59BB0377D}"/>
              </a:ext>
            </a:extLst>
          </p:cNvPr>
          <p:cNvPicPr>
            <a:picLocks noChangeAspect="1"/>
          </p:cNvPicPr>
          <p:nvPr/>
        </p:nvPicPr>
        <p:blipFill>
          <a:blip r:embed="rId3"/>
          <a:stretch>
            <a:fillRect/>
          </a:stretch>
        </p:blipFill>
        <p:spPr>
          <a:xfrm>
            <a:off x="7340162" y="3431695"/>
            <a:ext cx="1803838" cy="1711805"/>
          </a:xfrm>
          <a:prstGeom prst="rect">
            <a:avLst/>
          </a:prstGeom>
        </p:spPr>
      </p:pic>
      <p:pic>
        <p:nvPicPr>
          <p:cNvPr id="6" name="Picture 5">
            <a:extLst>
              <a:ext uri="{FF2B5EF4-FFF2-40B4-BE49-F238E27FC236}">
                <a16:creationId xmlns:a16="http://schemas.microsoft.com/office/drawing/2014/main" id="{1CEFAB72-8DB2-B6FC-1934-F08F80546191}"/>
              </a:ext>
            </a:extLst>
          </p:cNvPr>
          <p:cNvPicPr>
            <a:picLocks noChangeAspect="1"/>
          </p:cNvPicPr>
          <p:nvPr/>
        </p:nvPicPr>
        <p:blipFill>
          <a:blip r:embed="rId4"/>
          <a:stretch>
            <a:fillRect/>
          </a:stretch>
        </p:blipFill>
        <p:spPr>
          <a:xfrm>
            <a:off x="1462908" y="3620930"/>
            <a:ext cx="5248604" cy="1526239"/>
          </a:xfrm>
          <a:prstGeom prst="rect">
            <a:avLst/>
          </a:prstGeom>
        </p:spPr>
      </p:pic>
    </p:spTree>
    <p:extLst>
      <p:ext uri="{BB962C8B-B14F-4D97-AF65-F5344CB8AC3E}">
        <p14:creationId xmlns:p14="http://schemas.microsoft.com/office/powerpoint/2010/main" val="660328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E61EF1-9554-77E7-8008-E65A79A9998B}"/>
              </a:ext>
            </a:extLst>
          </p:cNvPr>
          <p:cNvSpPr>
            <a:spLocks noGrp="1"/>
          </p:cNvSpPr>
          <p:nvPr>
            <p:ph type="sldNum" sz="quarter" idx="12"/>
          </p:nvPr>
        </p:nvSpPr>
        <p:spPr/>
        <p:txBody>
          <a:bodyPr/>
          <a:lstStyle/>
          <a:p>
            <a:fld id="{0FB56013-B943-42BA-886F-6F9D4EB85E9D}" type="slidenum">
              <a:rPr lang="en-US" smtClean="0"/>
              <a:t>16</a:t>
            </a:fld>
            <a:endParaRPr lang="en-US"/>
          </a:p>
        </p:txBody>
      </p:sp>
      <p:sp>
        <p:nvSpPr>
          <p:cNvPr id="4" name="TextBox 3">
            <a:extLst>
              <a:ext uri="{FF2B5EF4-FFF2-40B4-BE49-F238E27FC236}">
                <a16:creationId xmlns:a16="http://schemas.microsoft.com/office/drawing/2014/main" id="{2D993DB5-0BE5-8E94-786F-0FD8EE4C05F8}"/>
              </a:ext>
            </a:extLst>
          </p:cNvPr>
          <p:cNvSpPr txBox="1"/>
          <p:nvPr/>
        </p:nvSpPr>
        <p:spPr>
          <a:xfrm>
            <a:off x="52551" y="357352"/>
            <a:ext cx="9038897" cy="4154984"/>
          </a:xfrm>
          <a:prstGeom prst="rect">
            <a:avLst/>
          </a:prstGeom>
          <a:noFill/>
        </p:spPr>
        <p:txBody>
          <a:bodyPr wrap="square">
            <a:spAutoFit/>
          </a:bodyPr>
          <a:lstStyle/>
          <a:p>
            <a:r>
              <a:rPr lang="en-US" sz="1600" dirty="0"/>
              <a:t>Co-evolution refers to processes in which two or more species/systems exert selective pressures on each other, causing mutual evolutionary changes. Classic examples are:</a:t>
            </a:r>
          </a:p>
          <a:p>
            <a:endParaRPr lang="en-US" sz="1600" dirty="0"/>
          </a:p>
          <a:p>
            <a:pPr>
              <a:buFont typeface="+mj-lt"/>
              <a:buAutoNum type="arabicPeriod"/>
            </a:pPr>
            <a:r>
              <a:rPr lang="en-US" sz="1600" b="1" dirty="0"/>
              <a:t> Pollinators and Flowers</a:t>
            </a:r>
            <a:r>
              <a:rPr lang="en-US" sz="1600" dirty="0"/>
              <a:t>: Flowers evolve specific shapes, colors, and scents to attract pollinators, while bees develop traits (like proboscis length) for accessing nectar in those flowers. </a:t>
            </a:r>
          </a:p>
          <a:p>
            <a:pPr>
              <a:buFont typeface="+mj-lt"/>
              <a:buAutoNum type="arabicPeriod"/>
            </a:pPr>
            <a:endParaRPr lang="en-US" sz="1600" dirty="0"/>
          </a:p>
          <a:p>
            <a:pPr>
              <a:buFont typeface="+mj-lt"/>
              <a:buAutoNum type="arabicPeriod"/>
            </a:pPr>
            <a:r>
              <a:rPr lang="en-US" sz="1600" b="1" dirty="0"/>
              <a:t> Predator-Prey Dynamics</a:t>
            </a:r>
            <a:r>
              <a:rPr lang="en-US" sz="1600" dirty="0"/>
              <a:t>: Gazelles and cheetah have co-evolved to be exceptionally fast runners.</a:t>
            </a:r>
          </a:p>
          <a:p>
            <a:pPr>
              <a:buFont typeface="+mj-lt"/>
              <a:buAutoNum type="arabicPeriod"/>
            </a:pPr>
            <a:endParaRPr lang="en-US" sz="1600" dirty="0"/>
          </a:p>
          <a:p>
            <a:pPr>
              <a:buFont typeface="+mj-lt"/>
              <a:buAutoNum type="arabicPeriod"/>
            </a:pPr>
            <a:r>
              <a:rPr lang="en-US" sz="1600" b="1" dirty="0"/>
              <a:t> Parasites and Hosts</a:t>
            </a:r>
            <a:r>
              <a:rPr lang="en-US" sz="1600" dirty="0"/>
              <a:t>: Hosts evolve defenses. Parasite evolve mechanisms to counter these host defenses.</a:t>
            </a:r>
          </a:p>
          <a:p>
            <a:pPr>
              <a:buFont typeface="+mj-lt"/>
              <a:buAutoNum type="arabicPeriod"/>
            </a:pPr>
            <a:endParaRPr lang="en-US" sz="1600" dirty="0"/>
          </a:p>
          <a:p>
            <a:pPr>
              <a:buFont typeface="+mj-lt"/>
              <a:buAutoNum type="arabicPeriod"/>
            </a:pPr>
            <a:r>
              <a:rPr lang="en-US" sz="1600" b="1" dirty="0"/>
              <a:t> Bacterial Symbionts and Hosts</a:t>
            </a:r>
            <a:r>
              <a:rPr lang="en-US" sz="1600" dirty="0"/>
              <a:t>: Beneficial gut bacteria in humans help digest complex carbohydrates. The human immune system recognizes and tolerates beneficial bacteria while defending against pathogens. </a:t>
            </a:r>
          </a:p>
          <a:p>
            <a:pPr>
              <a:buFont typeface="+mj-lt"/>
              <a:buAutoNum type="arabicPeriod"/>
            </a:pPr>
            <a:endParaRPr lang="en-US" sz="1600" dirty="0"/>
          </a:p>
          <a:p>
            <a:pPr>
              <a:buFont typeface="+mj-lt"/>
              <a:buAutoNum type="arabicPeriod"/>
            </a:pPr>
            <a:r>
              <a:rPr lang="en-US" sz="1600" b="1" dirty="0"/>
              <a:t> Ants and Aphids</a:t>
            </a:r>
            <a:r>
              <a:rPr lang="en-US" sz="1600" dirty="0"/>
              <a:t>: Some ants “farm” aphids by protecting them from predators and collecting honeydew that aphids secrete. The aphids benefit from protection, while ants have a reliable food source, illustrating a mutualistic co-evolution.</a:t>
            </a:r>
          </a:p>
        </p:txBody>
      </p:sp>
    </p:spTree>
    <p:extLst>
      <p:ext uri="{BB962C8B-B14F-4D97-AF65-F5344CB8AC3E}">
        <p14:creationId xmlns:p14="http://schemas.microsoft.com/office/powerpoint/2010/main" val="363804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9AD8ABF-543C-A8B3-0B6E-618EDE2CB8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924" y="0"/>
            <a:ext cx="6854428" cy="51435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B90B0E3-4DDC-7D6D-E1A6-898380130459}"/>
              </a:ext>
            </a:extLst>
          </p:cNvPr>
          <p:cNvSpPr txBox="1"/>
          <p:nvPr/>
        </p:nvSpPr>
        <p:spPr>
          <a:xfrm>
            <a:off x="327490" y="689696"/>
            <a:ext cx="4678551" cy="507831"/>
          </a:xfrm>
          <a:prstGeom prst="rect">
            <a:avLst/>
          </a:prstGeom>
          <a:noFill/>
        </p:spPr>
        <p:txBody>
          <a:bodyPr wrap="square">
            <a:spAutoFit/>
          </a:bodyPr>
          <a:lstStyle/>
          <a:p>
            <a:r>
              <a:rPr lang="en-US" sz="1350" dirty="0"/>
              <a:t>What came first, </a:t>
            </a:r>
          </a:p>
          <a:p>
            <a:r>
              <a:rPr lang="en-US" sz="1350" dirty="0"/>
              <a:t>the ulna and the radius?</a:t>
            </a:r>
          </a:p>
        </p:txBody>
      </p:sp>
      <p:sp>
        <p:nvSpPr>
          <p:cNvPr id="10" name="TextBox 9">
            <a:extLst>
              <a:ext uri="{FF2B5EF4-FFF2-40B4-BE49-F238E27FC236}">
                <a16:creationId xmlns:a16="http://schemas.microsoft.com/office/drawing/2014/main" id="{D87E1B95-2674-E20D-19D6-1D3AABF60289}"/>
              </a:ext>
            </a:extLst>
          </p:cNvPr>
          <p:cNvSpPr txBox="1"/>
          <p:nvPr/>
        </p:nvSpPr>
        <p:spPr>
          <a:xfrm>
            <a:off x="327489" y="1379392"/>
            <a:ext cx="4678551" cy="507831"/>
          </a:xfrm>
          <a:prstGeom prst="rect">
            <a:avLst/>
          </a:prstGeom>
          <a:noFill/>
        </p:spPr>
        <p:txBody>
          <a:bodyPr wrap="square">
            <a:spAutoFit/>
          </a:bodyPr>
          <a:lstStyle/>
          <a:p>
            <a:r>
              <a:rPr lang="en-US" sz="1350" dirty="0"/>
              <a:t>What came first, </a:t>
            </a:r>
          </a:p>
          <a:p>
            <a:r>
              <a:rPr lang="en-US" sz="1350" dirty="0"/>
              <a:t>the femur or the tibia?</a:t>
            </a:r>
          </a:p>
        </p:txBody>
      </p:sp>
      <p:sp>
        <p:nvSpPr>
          <p:cNvPr id="11" name="TextBox 10">
            <a:extLst>
              <a:ext uri="{FF2B5EF4-FFF2-40B4-BE49-F238E27FC236}">
                <a16:creationId xmlns:a16="http://schemas.microsoft.com/office/drawing/2014/main" id="{318499C6-1EF7-1148-8B05-83C9C58B1C2E}"/>
              </a:ext>
            </a:extLst>
          </p:cNvPr>
          <p:cNvSpPr txBox="1"/>
          <p:nvPr/>
        </p:nvSpPr>
        <p:spPr>
          <a:xfrm>
            <a:off x="246124" y="194807"/>
            <a:ext cx="4573937" cy="300082"/>
          </a:xfrm>
          <a:prstGeom prst="rect">
            <a:avLst/>
          </a:prstGeom>
          <a:noFill/>
        </p:spPr>
        <p:txBody>
          <a:bodyPr wrap="square">
            <a:spAutoFit/>
          </a:bodyPr>
          <a:lstStyle/>
          <a:p>
            <a:r>
              <a:rPr lang="en-US" sz="1350" b="1" dirty="0">
                <a:solidFill>
                  <a:srgbClr val="00B0F0"/>
                </a:solidFill>
              </a:rPr>
              <a:t>2) Chicken and egg v co-evolution</a:t>
            </a:r>
          </a:p>
        </p:txBody>
      </p:sp>
      <p:sp>
        <p:nvSpPr>
          <p:cNvPr id="2" name="TextBox 1">
            <a:extLst>
              <a:ext uri="{FF2B5EF4-FFF2-40B4-BE49-F238E27FC236}">
                <a16:creationId xmlns:a16="http://schemas.microsoft.com/office/drawing/2014/main" id="{B1C285C4-AD97-8522-5C5B-50D7B7C64A71}"/>
              </a:ext>
            </a:extLst>
          </p:cNvPr>
          <p:cNvSpPr txBox="1"/>
          <p:nvPr/>
        </p:nvSpPr>
        <p:spPr>
          <a:xfrm>
            <a:off x="327489" y="2213960"/>
            <a:ext cx="2625917" cy="2246769"/>
          </a:xfrm>
          <a:prstGeom prst="rect">
            <a:avLst/>
          </a:prstGeom>
          <a:noFill/>
        </p:spPr>
        <p:txBody>
          <a:bodyPr wrap="square">
            <a:spAutoFit/>
          </a:bodyPr>
          <a:lstStyle/>
          <a:p>
            <a:r>
              <a:rPr lang="en-US" sz="1400" dirty="0"/>
              <a:t>Bones co-evolve to maintain balance, mobility, and durability. </a:t>
            </a:r>
          </a:p>
          <a:p>
            <a:endParaRPr lang="en-US" sz="1400" dirty="0"/>
          </a:p>
          <a:p>
            <a:r>
              <a:rPr lang="en-US" sz="1400" dirty="0"/>
              <a:t>Density, porosity, and mineral composition co-evolve with macro-structure. Fish bones evolved structural properties for buoyancy. Birds optimize porosity for low density. Elephants optimize strength</a:t>
            </a:r>
            <a:endParaRPr lang="en-US" sz="1350" dirty="0"/>
          </a:p>
        </p:txBody>
      </p:sp>
    </p:spTree>
    <p:extLst>
      <p:ext uri="{BB962C8B-B14F-4D97-AF65-F5344CB8AC3E}">
        <p14:creationId xmlns:p14="http://schemas.microsoft.com/office/powerpoint/2010/main" val="42679310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9AD8ABF-543C-A8B3-0B6E-618EDE2CB8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924" y="0"/>
            <a:ext cx="6854428" cy="51435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B90B0E3-4DDC-7D6D-E1A6-898380130459}"/>
              </a:ext>
            </a:extLst>
          </p:cNvPr>
          <p:cNvSpPr txBox="1"/>
          <p:nvPr/>
        </p:nvSpPr>
        <p:spPr>
          <a:xfrm>
            <a:off x="246125" y="1986526"/>
            <a:ext cx="4678551" cy="507831"/>
          </a:xfrm>
          <a:prstGeom prst="rect">
            <a:avLst/>
          </a:prstGeom>
          <a:noFill/>
        </p:spPr>
        <p:txBody>
          <a:bodyPr wrap="square">
            <a:spAutoFit/>
          </a:bodyPr>
          <a:lstStyle/>
          <a:p>
            <a:r>
              <a:rPr lang="en-US" sz="1350" dirty="0"/>
              <a:t>What came first, </a:t>
            </a:r>
          </a:p>
          <a:p>
            <a:r>
              <a:rPr lang="en-US" sz="1350" dirty="0"/>
              <a:t>the ulna and the radius?</a:t>
            </a:r>
          </a:p>
        </p:txBody>
      </p:sp>
      <p:sp>
        <p:nvSpPr>
          <p:cNvPr id="10" name="TextBox 9">
            <a:extLst>
              <a:ext uri="{FF2B5EF4-FFF2-40B4-BE49-F238E27FC236}">
                <a16:creationId xmlns:a16="http://schemas.microsoft.com/office/drawing/2014/main" id="{D87E1B95-2674-E20D-19D6-1D3AABF60289}"/>
              </a:ext>
            </a:extLst>
          </p:cNvPr>
          <p:cNvSpPr txBox="1"/>
          <p:nvPr/>
        </p:nvSpPr>
        <p:spPr>
          <a:xfrm>
            <a:off x="327491" y="3653252"/>
            <a:ext cx="4678551" cy="507831"/>
          </a:xfrm>
          <a:prstGeom prst="rect">
            <a:avLst/>
          </a:prstGeom>
          <a:noFill/>
        </p:spPr>
        <p:txBody>
          <a:bodyPr wrap="square">
            <a:spAutoFit/>
          </a:bodyPr>
          <a:lstStyle/>
          <a:p>
            <a:r>
              <a:rPr lang="en-US" sz="1350" dirty="0"/>
              <a:t>What came first, </a:t>
            </a:r>
          </a:p>
          <a:p>
            <a:r>
              <a:rPr lang="en-US" sz="1350" dirty="0"/>
              <a:t>the femur or the tibia?</a:t>
            </a:r>
          </a:p>
        </p:txBody>
      </p:sp>
      <p:sp>
        <p:nvSpPr>
          <p:cNvPr id="11" name="TextBox 10">
            <a:extLst>
              <a:ext uri="{FF2B5EF4-FFF2-40B4-BE49-F238E27FC236}">
                <a16:creationId xmlns:a16="http://schemas.microsoft.com/office/drawing/2014/main" id="{318499C6-1EF7-1148-8B05-83C9C58B1C2E}"/>
              </a:ext>
            </a:extLst>
          </p:cNvPr>
          <p:cNvSpPr txBox="1"/>
          <p:nvPr/>
        </p:nvSpPr>
        <p:spPr>
          <a:xfrm>
            <a:off x="246124" y="194807"/>
            <a:ext cx="4573937" cy="300082"/>
          </a:xfrm>
          <a:prstGeom prst="rect">
            <a:avLst/>
          </a:prstGeom>
          <a:noFill/>
        </p:spPr>
        <p:txBody>
          <a:bodyPr wrap="square">
            <a:spAutoFit/>
          </a:bodyPr>
          <a:lstStyle/>
          <a:p>
            <a:r>
              <a:rPr lang="en-US" sz="1350" b="1" dirty="0">
                <a:solidFill>
                  <a:srgbClr val="00B0F0"/>
                </a:solidFill>
              </a:rPr>
              <a:t>2) Chicken and egg v co-evolution</a:t>
            </a:r>
          </a:p>
        </p:txBody>
      </p:sp>
      <p:sp>
        <p:nvSpPr>
          <p:cNvPr id="2" name="TextBox 1">
            <a:extLst>
              <a:ext uri="{FF2B5EF4-FFF2-40B4-BE49-F238E27FC236}">
                <a16:creationId xmlns:a16="http://schemas.microsoft.com/office/drawing/2014/main" id="{C885ABED-9124-024C-335A-64B8D8132B3D}"/>
              </a:ext>
            </a:extLst>
          </p:cNvPr>
          <p:cNvSpPr txBox="1"/>
          <p:nvPr/>
        </p:nvSpPr>
        <p:spPr>
          <a:xfrm>
            <a:off x="712916" y="1848025"/>
            <a:ext cx="484428" cy="784830"/>
          </a:xfrm>
          <a:prstGeom prst="rect">
            <a:avLst/>
          </a:prstGeom>
          <a:noFill/>
        </p:spPr>
        <p:txBody>
          <a:bodyPr wrap="none" rtlCol="0">
            <a:spAutoFit/>
          </a:bodyPr>
          <a:lstStyle/>
          <a:p>
            <a:r>
              <a:rPr lang="en-US" sz="4500" dirty="0"/>
              <a:t>X</a:t>
            </a:r>
          </a:p>
        </p:txBody>
      </p:sp>
      <p:sp>
        <p:nvSpPr>
          <p:cNvPr id="3" name="TextBox 2">
            <a:extLst>
              <a:ext uri="{FF2B5EF4-FFF2-40B4-BE49-F238E27FC236}">
                <a16:creationId xmlns:a16="http://schemas.microsoft.com/office/drawing/2014/main" id="{BE64A94C-1C80-98D5-66EF-ABC90E758F48}"/>
              </a:ext>
            </a:extLst>
          </p:cNvPr>
          <p:cNvSpPr txBox="1"/>
          <p:nvPr/>
        </p:nvSpPr>
        <p:spPr>
          <a:xfrm>
            <a:off x="891164" y="3514751"/>
            <a:ext cx="484428" cy="784830"/>
          </a:xfrm>
          <a:prstGeom prst="rect">
            <a:avLst/>
          </a:prstGeom>
          <a:noFill/>
        </p:spPr>
        <p:txBody>
          <a:bodyPr wrap="none" rtlCol="0">
            <a:spAutoFit/>
          </a:bodyPr>
          <a:lstStyle/>
          <a:p>
            <a:r>
              <a:rPr lang="en-US" sz="4500" dirty="0"/>
              <a:t>X</a:t>
            </a:r>
          </a:p>
        </p:txBody>
      </p:sp>
    </p:spTree>
    <p:extLst>
      <p:ext uri="{BB962C8B-B14F-4D97-AF65-F5344CB8AC3E}">
        <p14:creationId xmlns:p14="http://schemas.microsoft.com/office/powerpoint/2010/main" val="2877718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9AD8ABF-543C-A8B3-0B6E-618EDE2CB8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786" y="0"/>
            <a:ext cx="6854428"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831AD79-1144-BB3C-96A6-A5358998D9EF}"/>
              </a:ext>
            </a:extLst>
          </p:cNvPr>
          <p:cNvSpPr txBox="1"/>
          <p:nvPr/>
        </p:nvSpPr>
        <p:spPr>
          <a:xfrm>
            <a:off x="0" y="2014180"/>
            <a:ext cx="4678551" cy="507831"/>
          </a:xfrm>
          <a:prstGeom prst="rect">
            <a:avLst/>
          </a:prstGeom>
          <a:noFill/>
        </p:spPr>
        <p:txBody>
          <a:bodyPr wrap="square">
            <a:spAutoFit/>
          </a:bodyPr>
          <a:lstStyle/>
          <a:p>
            <a:r>
              <a:rPr lang="en-US" sz="1350" dirty="0"/>
              <a:t>What came first, </a:t>
            </a:r>
          </a:p>
          <a:p>
            <a:r>
              <a:rPr lang="en-US" sz="1350" dirty="0"/>
              <a:t>RNA or protein?</a:t>
            </a:r>
          </a:p>
        </p:txBody>
      </p:sp>
      <p:sp>
        <p:nvSpPr>
          <p:cNvPr id="5" name="Rectangle 4">
            <a:extLst>
              <a:ext uri="{FF2B5EF4-FFF2-40B4-BE49-F238E27FC236}">
                <a16:creationId xmlns:a16="http://schemas.microsoft.com/office/drawing/2014/main" id="{2142D415-6D3C-0049-AC20-3EE4A53AC1CE}"/>
              </a:ext>
            </a:extLst>
          </p:cNvPr>
          <p:cNvSpPr/>
          <p:nvPr/>
        </p:nvSpPr>
        <p:spPr>
          <a:xfrm>
            <a:off x="-81615" y="2886947"/>
            <a:ext cx="10112644" cy="31035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pic>
        <p:nvPicPr>
          <p:cNvPr id="6" name="Picture 5">
            <a:extLst>
              <a:ext uri="{FF2B5EF4-FFF2-40B4-BE49-F238E27FC236}">
                <a16:creationId xmlns:a16="http://schemas.microsoft.com/office/drawing/2014/main" id="{18E4A99B-7BCC-14E5-DA12-018FB6E732F0}"/>
              </a:ext>
            </a:extLst>
          </p:cNvPr>
          <p:cNvPicPr>
            <a:picLocks noChangeAspect="1"/>
          </p:cNvPicPr>
          <p:nvPr/>
        </p:nvPicPr>
        <p:blipFill>
          <a:blip r:embed="rId3"/>
          <a:stretch>
            <a:fillRect/>
          </a:stretch>
        </p:blipFill>
        <p:spPr>
          <a:xfrm>
            <a:off x="1410596" y="1883044"/>
            <a:ext cx="7693063" cy="3260456"/>
          </a:xfrm>
          <a:prstGeom prst="rect">
            <a:avLst/>
          </a:prstGeom>
        </p:spPr>
      </p:pic>
      <p:sp>
        <p:nvSpPr>
          <p:cNvPr id="8" name="TextBox 7">
            <a:extLst>
              <a:ext uri="{FF2B5EF4-FFF2-40B4-BE49-F238E27FC236}">
                <a16:creationId xmlns:a16="http://schemas.microsoft.com/office/drawing/2014/main" id="{7B653CAA-69F4-5FC2-3329-BEC26A6C7DEB}"/>
              </a:ext>
            </a:extLst>
          </p:cNvPr>
          <p:cNvSpPr txBox="1"/>
          <p:nvPr/>
        </p:nvSpPr>
        <p:spPr>
          <a:xfrm>
            <a:off x="0" y="3270898"/>
            <a:ext cx="4678551" cy="507831"/>
          </a:xfrm>
          <a:prstGeom prst="rect">
            <a:avLst/>
          </a:prstGeom>
          <a:noFill/>
        </p:spPr>
        <p:txBody>
          <a:bodyPr wrap="square">
            <a:spAutoFit/>
          </a:bodyPr>
          <a:lstStyle/>
          <a:p>
            <a:r>
              <a:rPr lang="en-US" sz="1350" dirty="0"/>
              <a:t>What came first,</a:t>
            </a:r>
          </a:p>
          <a:p>
            <a:r>
              <a:rPr lang="en-US" sz="1350" dirty="0"/>
              <a:t>RNA or DNA?</a:t>
            </a:r>
          </a:p>
        </p:txBody>
      </p:sp>
    </p:spTree>
    <p:extLst>
      <p:ext uri="{BB962C8B-B14F-4D97-AF65-F5344CB8AC3E}">
        <p14:creationId xmlns:p14="http://schemas.microsoft.com/office/powerpoint/2010/main" val="61830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Elephant | Description, Habitat, Scientific Names, Weight, &amp; Facts |  Britannica">
            <a:extLst>
              <a:ext uri="{FF2B5EF4-FFF2-40B4-BE49-F238E27FC236}">
                <a16:creationId xmlns:a16="http://schemas.microsoft.com/office/drawing/2014/main" id="{97A85C9E-3D8D-F0E9-E8A0-D6DEDEFCB8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913" y="0"/>
            <a:ext cx="7748587"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544C7B74-2D9F-EC30-2980-1715ABFF7F02}"/>
              </a:ext>
            </a:extLst>
          </p:cNvPr>
          <p:cNvSpPr>
            <a:spLocks noGrp="1"/>
          </p:cNvSpPr>
          <p:nvPr>
            <p:ph type="sldNum" sz="quarter" idx="12"/>
          </p:nvPr>
        </p:nvSpPr>
        <p:spPr/>
        <p:txBody>
          <a:bodyPr/>
          <a:lstStyle/>
          <a:p>
            <a:fld id="{0FB56013-B943-42BA-886F-6F9D4EB85E9D}" type="slidenum">
              <a:rPr lang="en-US" smtClean="0"/>
              <a:t>2</a:t>
            </a:fld>
            <a:endParaRPr lang="en-US"/>
          </a:p>
        </p:txBody>
      </p:sp>
      <p:sp>
        <p:nvSpPr>
          <p:cNvPr id="5" name="TextBox 4">
            <a:extLst>
              <a:ext uri="{FF2B5EF4-FFF2-40B4-BE49-F238E27FC236}">
                <a16:creationId xmlns:a16="http://schemas.microsoft.com/office/drawing/2014/main" id="{74B55B1A-E210-F5E2-A142-C3B755A63229}"/>
              </a:ext>
            </a:extLst>
          </p:cNvPr>
          <p:cNvSpPr txBox="1"/>
          <p:nvPr/>
        </p:nvSpPr>
        <p:spPr>
          <a:xfrm>
            <a:off x="4463488" y="102393"/>
            <a:ext cx="3853586" cy="923330"/>
          </a:xfrm>
          <a:prstGeom prst="rect">
            <a:avLst/>
          </a:prstGeom>
          <a:noFill/>
        </p:spPr>
        <p:txBody>
          <a:bodyPr wrap="square" rtlCol="0">
            <a:spAutoFit/>
          </a:bodyPr>
          <a:lstStyle/>
          <a:p>
            <a:r>
              <a:rPr lang="en-US" dirty="0"/>
              <a:t>What does  extant structure and Function tell us about origins and early evolution</a:t>
            </a:r>
          </a:p>
        </p:txBody>
      </p:sp>
    </p:spTree>
    <p:extLst>
      <p:ext uri="{BB962C8B-B14F-4D97-AF65-F5344CB8AC3E}">
        <p14:creationId xmlns:p14="http://schemas.microsoft.com/office/powerpoint/2010/main" val="38395372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9AD8ABF-543C-A8B3-0B6E-618EDE2CB8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786" y="0"/>
            <a:ext cx="6854428"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831AD79-1144-BB3C-96A6-A5358998D9EF}"/>
              </a:ext>
            </a:extLst>
          </p:cNvPr>
          <p:cNvSpPr txBox="1"/>
          <p:nvPr/>
        </p:nvSpPr>
        <p:spPr>
          <a:xfrm>
            <a:off x="0" y="2014180"/>
            <a:ext cx="4678551" cy="507831"/>
          </a:xfrm>
          <a:prstGeom prst="rect">
            <a:avLst/>
          </a:prstGeom>
          <a:noFill/>
        </p:spPr>
        <p:txBody>
          <a:bodyPr wrap="square">
            <a:spAutoFit/>
          </a:bodyPr>
          <a:lstStyle/>
          <a:p>
            <a:r>
              <a:rPr lang="en-US" sz="1350" dirty="0"/>
              <a:t>What came first, </a:t>
            </a:r>
          </a:p>
          <a:p>
            <a:r>
              <a:rPr lang="en-US" sz="1350" dirty="0"/>
              <a:t>RNA or protein?</a:t>
            </a:r>
          </a:p>
        </p:txBody>
      </p:sp>
      <p:sp>
        <p:nvSpPr>
          <p:cNvPr id="5" name="Rectangle 4">
            <a:extLst>
              <a:ext uri="{FF2B5EF4-FFF2-40B4-BE49-F238E27FC236}">
                <a16:creationId xmlns:a16="http://schemas.microsoft.com/office/drawing/2014/main" id="{2142D415-6D3C-0049-AC20-3EE4A53AC1CE}"/>
              </a:ext>
            </a:extLst>
          </p:cNvPr>
          <p:cNvSpPr/>
          <p:nvPr/>
        </p:nvSpPr>
        <p:spPr>
          <a:xfrm>
            <a:off x="-81615" y="2886947"/>
            <a:ext cx="10112644" cy="31035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pic>
        <p:nvPicPr>
          <p:cNvPr id="6" name="Picture 5">
            <a:extLst>
              <a:ext uri="{FF2B5EF4-FFF2-40B4-BE49-F238E27FC236}">
                <a16:creationId xmlns:a16="http://schemas.microsoft.com/office/drawing/2014/main" id="{18E4A99B-7BCC-14E5-DA12-018FB6E732F0}"/>
              </a:ext>
            </a:extLst>
          </p:cNvPr>
          <p:cNvPicPr>
            <a:picLocks noChangeAspect="1"/>
          </p:cNvPicPr>
          <p:nvPr/>
        </p:nvPicPr>
        <p:blipFill>
          <a:blip r:embed="rId3"/>
          <a:stretch>
            <a:fillRect/>
          </a:stretch>
        </p:blipFill>
        <p:spPr>
          <a:xfrm>
            <a:off x="1410596" y="1883044"/>
            <a:ext cx="7693063" cy="3260456"/>
          </a:xfrm>
          <a:prstGeom prst="rect">
            <a:avLst/>
          </a:prstGeom>
        </p:spPr>
      </p:pic>
      <p:sp>
        <p:nvSpPr>
          <p:cNvPr id="8" name="TextBox 7">
            <a:extLst>
              <a:ext uri="{FF2B5EF4-FFF2-40B4-BE49-F238E27FC236}">
                <a16:creationId xmlns:a16="http://schemas.microsoft.com/office/drawing/2014/main" id="{7B653CAA-69F4-5FC2-3329-BEC26A6C7DEB}"/>
              </a:ext>
            </a:extLst>
          </p:cNvPr>
          <p:cNvSpPr txBox="1"/>
          <p:nvPr/>
        </p:nvSpPr>
        <p:spPr>
          <a:xfrm>
            <a:off x="0" y="3270898"/>
            <a:ext cx="4678551" cy="507831"/>
          </a:xfrm>
          <a:prstGeom prst="rect">
            <a:avLst/>
          </a:prstGeom>
          <a:noFill/>
        </p:spPr>
        <p:txBody>
          <a:bodyPr wrap="square">
            <a:spAutoFit/>
          </a:bodyPr>
          <a:lstStyle/>
          <a:p>
            <a:r>
              <a:rPr lang="en-US" sz="1350" dirty="0"/>
              <a:t>What came first,</a:t>
            </a:r>
          </a:p>
          <a:p>
            <a:r>
              <a:rPr lang="en-US" sz="1350" dirty="0"/>
              <a:t>RNA or DNA?</a:t>
            </a:r>
          </a:p>
        </p:txBody>
      </p:sp>
      <p:sp>
        <p:nvSpPr>
          <p:cNvPr id="9" name="TextBox 8">
            <a:extLst>
              <a:ext uri="{FF2B5EF4-FFF2-40B4-BE49-F238E27FC236}">
                <a16:creationId xmlns:a16="http://schemas.microsoft.com/office/drawing/2014/main" id="{3A6158BE-FEB5-4426-2231-91361D0C9BAB}"/>
              </a:ext>
            </a:extLst>
          </p:cNvPr>
          <p:cNvSpPr txBox="1"/>
          <p:nvPr/>
        </p:nvSpPr>
        <p:spPr>
          <a:xfrm>
            <a:off x="355091" y="1883042"/>
            <a:ext cx="484428" cy="784830"/>
          </a:xfrm>
          <a:prstGeom prst="rect">
            <a:avLst/>
          </a:prstGeom>
          <a:noFill/>
        </p:spPr>
        <p:txBody>
          <a:bodyPr wrap="none" rtlCol="0">
            <a:spAutoFit/>
          </a:bodyPr>
          <a:lstStyle/>
          <a:p>
            <a:r>
              <a:rPr lang="en-US" sz="4500" dirty="0"/>
              <a:t>X</a:t>
            </a:r>
          </a:p>
        </p:txBody>
      </p:sp>
      <p:sp>
        <p:nvSpPr>
          <p:cNvPr id="10" name="TextBox 9">
            <a:extLst>
              <a:ext uri="{FF2B5EF4-FFF2-40B4-BE49-F238E27FC236}">
                <a16:creationId xmlns:a16="http://schemas.microsoft.com/office/drawing/2014/main" id="{4E4BC714-244F-550E-AC83-8FCA2F16A7B4}"/>
              </a:ext>
            </a:extLst>
          </p:cNvPr>
          <p:cNvSpPr txBox="1"/>
          <p:nvPr/>
        </p:nvSpPr>
        <p:spPr>
          <a:xfrm>
            <a:off x="353463" y="3132397"/>
            <a:ext cx="484428" cy="784830"/>
          </a:xfrm>
          <a:prstGeom prst="rect">
            <a:avLst/>
          </a:prstGeom>
          <a:noFill/>
        </p:spPr>
        <p:txBody>
          <a:bodyPr wrap="none" rtlCol="0">
            <a:spAutoFit/>
          </a:bodyPr>
          <a:lstStyle/>
          <a:p>
            <a:r>
              <a:rPr lang="en-US" sz="4500" dirty="0"/>
              <a:t>X</a:t>
            </a:r>
          </a:p>
        </p:txBody>
      </p:sp>
    </p:spTree>
    <p:extLst>
      <p:ext uri="{BB962C8B-B14F-4D97-AF65-F5344CB8AC3E}">
        <p14:creationId xmlns:p14="http://schemas.microsoft.com/office/powerpoint/2010/main" val="620105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erson holding a device&#10;&#10;Description automatically generated">
            <a:extLst>
              <a:ext uri="{FF2B5EF4-FFF2-40B4-BE49-F238E27FC236}">
                <a16:creationId xmlns:a16="http://schemas.microsoft.com/office/drawing/2014/main" id="{19074B7B-0495-7B5D-B20F-B080AD008D0E}"/>
              </a:ext>
            </a:extLst>
          </p:cNvPr>
          <p:cNvPicPr>
            <a:picLocks noChangeAspect="1"/>
          </p:cNvPicPr>
          <p:nvPr/>
        </p:nvPicPr>
        <p:blipFill>
          <a:blip r:embed="rId3"/>
          <a:stretch>
            <a:fillRect/>
          </a:stretch>
        </p:blipFill>
        <p:spPr>
          <a:xfrm>
            <a:off x="-1" y="0"/>
            <a:ext cx="9144001" cy="5327045"/>
          </a:xfrm>
          <a:prstGeom prst="rect">
            <a:avLst/>
          </a:prstGeom>
        </p:spPr>
      </p:pic>
      <p:sp>
        <p:nvSpPr>
          <p:cNvPr id="5" name="TextBox 4">
            <a:extLst>
              <a:ext uri="{FF2B5EF4-FFF2-40B4-BE49-F238E27FC236}">
                <a16:creationId xmlns:a16="http://schemas.microsoft.com/office/drawing/2014/main" id="{A22991FD-6605-77D4-0D42-C388A18E9ECB}"/>
              </a:ext>
            </a:extLst>
          </p:cNvPr>
          <p:cNvSpPr txBox="1"/>
          <p:nvPr/>
        </p:nvSpPr>
        <p:spPr>
          <a:xfrm>
            <a:off x="108864" y="112595"/>
            <a:ext cx="6133892" cy="1323439"/>
          </a:xfrm>
          <a:prstGeom prst="rect">
            <a:avLst/>
          </a:prstGeom>
          <a:noFill/>
        </p:spPr>
        <p:txBody>
          <a:bodyPr wrap="square">
            <a:spAutoFit/>
          </a:bodyPr>
          <a:lstStyle/>
          <a:p>
            <a:r>
              <a:rPr lang="en-US" sz="2000" b="1" dirty="0">
                <a:solidFill>
                  <a:srgbClr val="00B0F0"/>
                </a:solidFill>
              </a:rPr>
              <a:t>The Nature of Evolution:</a:t>
            </a:r>
          </a:p>
          <a:p>
            <a:endParaRPr lang="en-US" sz="2000" b="1" dirty="0">
              <a:solidFill>
                <a:srgbClr val="00B0F0"/>
              </a:solidFill>
            </a:endParaRPr>
          </a:p>
          <a:p>
            <a:r>
              <a:rPr lang="en-US" sz="2000" b="1" dirty="0">
                <a:solidFill>
                  <a:srgbClr val="00B0F0"/>
                </a:solidFill>
              </a:rPr>
              <a:t>Extant structure and function does not tell us about historical genesis</a:t>
            </a:r>
          </a:p>
        </p:txBody>
      </p:sp>
    </p:spTree>
    <p:extLst>
      <p:ext uri="{BB962C8B-B14F-4D97-AF65-F5344CB8AC3E}">
        <p14:creationId xmlns:p14="http://schemas.microsoft.com/office/powerpoint/2010/main" val="127446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telephone&#10;&#10;Description automatically generated">
            <a:extLst>
              <a:ext uri="{FF2B5EF4-FFF2-40B4-BE49-F238E27FC236}">
                <a16:creationId xmlns:a16="http://schemas.microsoft.com/office/drawing/2014/main" id="{FABDBCC5-5671-4131-CA48-0873C7D6419B}"/>
              </a:ext>
            </a:extLst>
          </p:cNvPr>
          <p:cNvPicPr>
            <a:picLocks noChangeAspect="1"/>
          </p:cNvPicPr>
          <p:nvPr/>
        </p:nvPicPr>
        <p:blipFill>
          <a:blip r:embed="rId3"/>
          <a:stretch>
            <a:fillRect/>
          </a:stretch>
        </p:blipFill>
        <p:spPr>
          <a:xfrm>
            <a:off x="0" y="0"/>
            <a:ext cx="9144000" cy="5327043"/>
          </a:xfrm>
          <a:prstGeom prst="rect">
            <a:avLst/>
          </a:prstGeom>
        </p:spPr>
      </p:pic>
    </p:spTree>
    <p:extLst>
      <p:ext uri="{BB962C8B-B14F-4D97-AF65-F5344CB8AC3E}">
        <p14:creationId xmlns:p14="http://schemas.microsoft.com/office/powerpoint/2010/main" val="1259551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w of old fashioned telephones&#10;&#10;Description automatically generated">
            <a:extLst>
              <a:ext uri="{FF2B5EF4-FFF2-40B4-BE49-F238E27FC236}">
                <a16:creationId xmlns:a16="http://schemas.microsoft.com/office/drawing/2014/main" id="{845F2881-378D-8CD8-B29E-C753868520B4}"/>
              </a:ext>
            </a:extLst>
          </p:cNvPr>
          <p:cNvPicPr>
            <a:picLocks noChangeAspect="1"/>
          </p:cNvPicPr>
          <p:nvPr/>
        </p:nvPicPr>
        <p:blipFill>
          <a:blip r:embed="rId3"/>
          <a:stretch>
            <a:fillRect/>
          </a:stretch>
        </p:blipFill>
        <p:spPr>
          <a:xfrm>
            <a:off x="-1" y="0"/>
            <a:ext cx="9144001" cy="5327045"/>
          </a:xfrm>
          <a:prstGeom prst="rect">
            <a:avLst/>
          </a:prstGeom>
        </p:spPr>
      </p:pic>
    </p:spTree>
    <p:extLst>
      <p:ext uri="{BB962C8B-B14F-4D97-AF65-F5344CB8AC3E}">
        <p14:creationId xmlns:p14="http://schemas.microsoft.com/office/powerpoint/2010/main" val="322948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w of old fashioned phones&#10;&#10;Description automatically generated">
            <a:extLst>
              <a:ext uri="{FF2B5EF4-FFF2-40B4-BE49-F238E27FC236}">
                <a16:creationId xmlns:a16="http://schemas.microsoft.com/office/drawing/2014/main" id="{758287DF-119F-4235-CEB6-27FE6CFC7C89}"/>
              </a:ext>
            </a:extLst>
          </p:cNvPr>
          <p:cNvPicPr>
            <a:picLocks noChangeAspect="1"/>
          </p:cNvPicPr>
          <p:nvPr/>
        </p:nvPicPr>
        <p:blipFill>
          <a:blip r:embed="rId3"/>
          <a:stretch>
            <a:fillRect/>
          </a:stretch>
        </p:blipFill>
        <p:spPr>
          <a:xfrm>
            <a:off x="-1" y="0"/>
            <a:ext cx="9144001" cy="5327045"/>
          </a:xfrm>
          <a:prstGeom prst="rect">
            <a:avLst/>
          </a:prstGeom>
        </p:spPr>
      </p:pic>
    </p:spTree>
    <p:extLst>
      <p:ext uri="{BB962C8B-B14F-4D97-AF65-F5344CB8AC3E}">
        <p14:creationId xmlns:p14="http://schemas.microsoft.com/office/powerpoint/2010/main" val="2742901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w of old fashioned telephones&#10;&#10;Description automatically generated">
            <a:extLst>
              <a:ext uri="{FF2B5EF4-FFF2-40B4-BE49-F238E27FC236}">
                <a16:creationId xmlns:a16="http://schemas.microsoft.com/office/drawing/2014/main" id="{C184296D-69BC-D0D6-2A81-4AE33B48E3F1}"/>
              </a:ext>
            </a:extLst>
          </p:cNvPr>
          <p:cNvPicPr>
            <a:picLocks noChangeAspect="1"/>
          </p:cNvPicPr>
          <p:nvPr/>
        </p:nvPicPr>
        <p:blipFill>
          <a:blip r:embed="rId3"/>
          <a:stretch>
            <a:fillRect/>
          </a:stretch>
        </p:blipFill>
        <p:spPr>
          <a:xfrm>
            <a:off x="0" y="-1"/>
            <a:ext cx="9144000" cy="5327044"/>
          </a:xfrm>
          <a:prstGeom prst="rect">
            <a:avLst/>
          </a:prstGeom>
        </p:spPr>
      </p:pic>
    </p:spTree>
    <p:extLst>
      <p:ext uri="{BB962C8B-B14F-4D97-AF65-F5344CB8AC3E}">
        <p14:creationId xmlns:p14="http://schemas.microsoft.com/office/powerpoint/2010/main" val="2932060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device&#10;&#10;Description automatically generated with medium confidence">
            <a:extLst>
              <a:ext uri="{FF2B5EF4-FFF2-40B4-BE49-F238E27FC236}">
                <a16:creationId xmlns:a16="http://schemas.microsoft.com/office/drawing/2014/main" id="{E16D9E62-B5E9-E5EA-7F24-9749072B390D}"/>
              </a:ext>
            </a:extLst>
          </p:cNvPr>
          <p:cNvPicPr>
            <a:picLocks noChangeAspect="1"/>
          </p:cNvPicPr>
          <p:nvPr/>
        </p:nvPicPr>
        <p:blipFill>
          <a:blip r:embed="rId3"/>
          <a:stretch>
            <a:fillRect/>
          </a:stretch>
        </p:blipFill>
        <p:spPr>
          <a:xfrm>
            <a:off x="0" y="0"/>
            <a:ext cx="9144000" cy="5327044"/>
          </a:xfrm>
          <a:prstGeom prst="rect">
            <a:avLst/>
          </a:prstGeom>
        </p:spPr>
      </p:pic>
      <p:sp>
        <p:nvSpPr>
          <p:cNvPr id="4" name="TextBox 3">
            <a:extLst>
              <a:ext uri="{FF2B5EF4-FFF2-40B4-BE49-F238E27FC236}">
                <a16:creationId xmlns:a16="http://schemas.microsoft.com/office/drawing/2014/main" id="{5A97F769-629A-8997-58E9-7E9DCCA437C6}"/>
              </a:ext>
            </a:extLst>
          </p:cNvPr>
          <p:cNvSpPr txBox="1"/>
          <p:nvPr/>
        </p:nvSpPr>
        <p:spPr>
          <a:xfrm>
            <a:off x="125611" y="200861"/>
            <a:ext cx="6918656" cy="1708160"/>
          </a:xfrm>
          <a:prstGeom prst="rect">
            <a:avLst/>
          </a:prstGeom>
          <a:noFill/>
        </p:spPr>
        <p:txBody>
          <a:bodyPr wrap="square">
            <a:spAutoFit/>
          </a:bodyPr>
          <a:lstStyle/>
          <a:p>
            <a:r>
              <a:rPr lang="en-US" sz="2100" dirty="0"/>
              <a:t>What does the </a:t>
            </a:r>
            <a:r>
              <a:rPr lang="en-US" sz="2100" dirty="0" err="1"/>
              <a:t>iphone</a:t>
            </a:r>
            <a:r>
              <a:rPr lang="en-US" sz="2100" dirty="0"/>
              <a:t> tell us about the historical genesis</a:t>
            </a:r>
          </a:p>
          <a:p>
            <a:r>
              <a:rPr lang="en-US" sz="2100" dirty="0"/>
              <a:t>of long-distance communication?</a:t>
            </a:r>
          </a:p>
          <a:p>
            <a:endParaRPr lang="en-US" sz="2100" dirty="0"/>
          </a:p>
          <a:p>
            <a:endParaRPr lang="en-US" sz="2100" dirty="0"/>
          </a:p>
          <a:p>
            <a:endParaRPr lang="en-US" sz="2100" dirty="0"/>
          </a:p>
        </p:txBody>
      </p:sp>
      <p:pic>
        <p:nvPicPr>
          <p:cNvPr id="1026" name="Picture 2">
            <a:extLst>
              <a:ext uri="{FF2B5EF4-FFF2-40B4-BE49-F238E27FC236}">
                <a16:creationId xmlns:a16="http://schemas.microsoft.com/office/drawing/2014/main" id="{1A638DF8-9A7E-50EC-641F-477092C4EC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499666"/>
            <a:ext cx="4572000" cy="1900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533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fish&#10;&#10;Description automatically generated">
            <a:extLst>
              <a:ext uri="{FF2B5EF4-FFF2-40B4-BE49-F238E27FC236}">
                <a16:creationId xmlns:a16="http://schemas.microsoft.com/office/drawing/2014/main" id="{53D5F493-0BAD-5F77-A9CD-92000D714423}"/>
              </a:ext>
            </a:extLst>
          </p:cNvPr>
          <p:cNvPicPr>
            <a:picLocks noChangeAspect="1"/>
          </p:cNvPicPr>
          <p:nvPr/>
        </p:nvPicPr>
        <p:blipFill>
          <a:blip r:embed="rId2"/>
          <a:stretch>
            <a:fillRect/>
          </a:stretch>
        </p:blipFill>
        <p:spPr>
          <a:xfrm>
            <a:off x="0" y="0"/>
            <a:ext cx="9144000" cy="5327044"/>
          </a:xfrm>
          <a:prstGeom prst="rect">
            <a:avLst/>
          </a:prstGeom>
        </p:spPr>
      </p:pic>
      <p:sp>
        <p:nvSpPr>
          <p:cNvPr id="8" name="TextBox 3">
            <a:extLst>
              <a:ext uri="{FF2B5EF4-FFF2-40B4-BE49-F238E27FC236}">
                <a16:creationId xmlns:a16="http://schemas.microsoft.com/office/drawing/2014/main" id="{5A97F769-629A-8997-58E9-7E9DCCA437C6}"/>
              </a:ext>
            </a:extLst>
          </p:cNvPr>
          <p:cNvSpPr txBox="1"/>
          <p:nvPr/>
        </p:nvSpPr>
        <p:spPr>
          <a:xfrm>
            <a:off x="173895" y="173169"/>
            <a:ext cx="5732971" cy="138499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100" dirty="0"/>
              <a:t>What does an elephant tell us about fish fins?</a:t>
            </a:r>
          </a:p>
          <a:p>
            <a:r>
              <a:rPr lang="en-US" sz="2100" dirty="0"/>
              <a:t>(fish fins are ancestors of elephant legs).</a:t>
            </a:r>
          </a:p>
          <a:p>
            <a:endParaRPr lang="en-US" sz="2100" dirty="0"/>
          </a:p>
          <a:p>
            <a:endParaRPr lang="en-US" sz="2100" dirty="0"/>
          </a:p>
        </p:txBody>
      </p:sp>
    </p:spTree>
    <p:extLst>
      <p:ext uri="{BB962C8B-B14F-4D97-AF65-F5344CB8AC3E}">
        <p14:creationId xmlns:p14="http://schemas.microsoft.com/office/powerpoint/2010/main" val="4286470407"/>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2013 - 2022 Theme</Template>
  <TotalTime>81560</TotalTime>
  <Words>1273</Words>
  <Application>Microsoft Macintosh PowerPoint</Application>
  <PresentationFormat>On-screen Show (16:9)</PresentationFormat>
  <Paragraphs>132</Paragraphs>
  <Slides>20</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2013 - 2022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ghm</dc:title>
  <dc:creator>Daniel Boone</dc:creator>
  <cp:lastModifiedBy>Williams, Loren D</cp:lastModifiedBy>
  <cp:revision>1344</cp:revision>
  <dcterms:created xsi:type="dcterms:W3CDTF">2014-03-03T18:22:18Z</dcterms:created>
  <dcterms:modified xsi:type="dcterms:W3CDTF">2024-10-28T07:21:38Z</dcterms:modified>
</cp:coreProperties>
</file>