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1"/>
  </p:sldMasterIdLst>
  <p:notesMasterIdLst>
    <p:notesMasterId r:id="rId19"/>
  </p:notesMasterIdLst>
  <p:sldIdLst>
    <p:sldId id="1261" r:id="rId2"/>
    <p:sldId id="1048" r:id="rId3"/>
    <p:sldId id="1060" r:id="rId4"/>
    <p:sldId id="1044" r:id="rId5"/>
    <p:sldId id="1049" r:id="rId6"/>
    <p:sldId id="1063" r:id="rId7"/>
    <p:sldId id="1047" r:id="rId8"/>
    <p:sldId id="1057" r:id="rId9"/>
    <p:sldId id="1263" r:id="rId10"/>
    <p:sldId id="1046" r:id="rId11"/>
    <p:sldId id="1023" r:id="rId12"/>
    <p:sldId id="999" r:id="rId13"/>
    <p:sldId id="1053" r:id="rId14"/>
    <p:sldId id="1265" r:id="rId15"/>
    <p:sldId id="1064" r:id="rId16"/>
    <p:sldId id="1054" r:id="rId17"/>
    <p:sldId id="1262" r:id="rId1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A3BA"/>
    <a:srgbClr val="07C3DD"/>
    <a:srgbClr val="00D4EE"/>
    <a:srgbClr val="00D5E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44" autoAdjust="0"/>
    <p:restoredTop sz="95176"/>
  </p:normalViewPr>
  <p:slideViewPr>
    <p:cSldViewPr snapToGrid="0" snapToObjects="1">
      <p:cViewPr varScale="1">
        <p:scale>
          <a:sx n="122" d="100"/>
          <a:sy n="122" d="100"/>
        </p:scale>
        <p:origin x="208" y="432"/>
      </p:cViewPr>
      <p:guideLst>
        <p:guide orient="horz" pos="162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D17E2C-462A-844C-8C1D-C5C51A0C507F}" type="datetimeFigureOut">
              <a:rPr lang="en-US" smtClean="0"/>
              <a:t>10/28/24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4C2DED-DB07-F24B-A9C3-5EA4397B691C}" type="slidenum">
              <a:rPr lang="en-US" smtClean="0"/>
              <a:t>‹#›</a:t>
            </a:fld>
            <a:endParaRPr lang="en-US"/>
          </a:p>
        </p:txBody>
      </p:sp>
    </p:spTree>
    <p:extLst>
      <p:ext uri="{BB962C8B-B14F-4D97-AF65-F5344CB8AC3E}">
        <p14:creationId xmlns:p14="http://schemas.microsoft.com/office/powerpoint/2010/main" val="8959183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4C2DED-DB07-F24B-A9C3-5EA4397B691C}" type="slidenum">
              <a:rPr lang="en-US" smtClean="0"/>
              <a:t>12</a:t>
            </a:fld>
            <a:endParaRPr lang="en-US"/>
          </a:p>
        </p:txBody>
      </p:sp>
    </p:spTree>
    <p:extLst>
      <p:ext uri="{BB962C8B-B14F-4D97-AF65-F5344CB8AC3E}">
        <p14:creationId xmlns:p14="http://schemas.microsoft.com/office/powerpoint/2010/main" val="2179650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015D75-BEF2-0349-8CA4-F68877631D06}" type="datetime1">
              <a:rPr lang="en-US" smtClean="0"/>
              <a:t>10/28/24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3766546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2AA0A3-E7C9-7B4D-9869-6E58CEB4A733}" type="datetime1">
              <a:rPr lang="en-US" smtClean="0"/>
              <a:t>10/28/24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927774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72AAF2-8EDE-2248-8617-F0B159BEAF89}" type="datetime1">
              <a:rPr lang="en-US" smtClean="0"/>
              <a:t>10/28/24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194839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BC0B4A-0B6E-4A42-85C5-E531EE7F657B}" type="datetime1">
              <a:rPr lang="en-US" smtClean="0"/>
              <a:t>10/28/24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535760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80FB07-B598-A84A-BF36-22A14FAA3DE3}" type="datetime1">
              <a:rPr lang="en-US" smtClean="0"/>
              <a:t>10/28/24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16831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26692D-0FC6-2348-A6F0-D70DF10AEE0D}" type="datetime1">
              <a:rPr lang="en-US" smtClean="0"/>
              <a:t>10/28/24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647568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6A6B70-10D5-D14D-A167-A57FF533FDD0}" type="datetime1">
              <a:rPr lang="en-US" smtClean="0"/>
              <a:t>10/28/24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606456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0EB8309-C1A7-3A47-8AA7-E6EF81473250}" type="datetime1">
              <a:rPr lang="en-US" smtClean="0"/>
              <a:t>10/28/24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996510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366ADD-A3EE-A848-A12E-E142E7A0D614}" type="datetime1">
              <a:rPr lang="en-US" smtClean="0"/>
              <a:t>10/28/24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556927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E77C743-1899-D24F-A35F-94FF6BD34BB2}" type="datetime1">
              <a:rPr lang="en-US" smtClean="0"/>
              <a:t>10/28/24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3137513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7FFF24F-1062-5841-B673-01226D132898}" type="datetime1">
              <a:rPr lang="en-US" smtClean="0"/>
              <a:t>10/28/24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156452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0B93DCA-A923-884D-9662-A1250E4ABD55}" type="datetime1">
              <a:rPr lang="en-US" smtClean="0"/>
              <a:t>10/28/24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07041161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E92ABA-EC24-54EB-53A3-77D24959622A}"/>
              </a:ext>
            </a:extLst>
          </p:cNvPr>
          <p:cNvSpPr>
            <a:spLocks noGrp="1"/>
          </p:cNvSpPr>
          <p:nvPr>
            <p:ph type="sldNum" sz="quarter" idx="12"/>
          </p:nvPr>
        </p:nvSpPr>
        <p:spPr/>
        <p:txBody>
          <a:bodyPr/>
          <a:lstStyle/>
          <a:p>
            <a:fld id="{0FB56013-B943-42BA-886F-6F9D4EB85E9D}" type="slidenum">
              <a:rPr lang="en-US" smtClean="0"/>
              <a:t>1</a:t>
            </a:fld>
            <a:endParaRPr lang="en-US"/>
          </a:p>
        </p:txBody>
      </p:sp>
      <p:pic>
        <p:nvPicPr>
          <p:cNvPr id="2050" name="Picture 2">
            <a:extLst>
              <a:ext uri="{FF2B5EF4-FFF2-40B4-BE49-F238E27FC236}">
                <a16:creationId xmlns:a16="http://schemas.microsoft.com/office/drawing/2014/main" id="{8140AC60-C838-3F3C-9CBD-1215E3F6C5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997" y="0"/>
            <a:ext cx="3233737"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F0709B9-C099-B40C-29E5-533A50697A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5734" y="0"/>
            <a:ext cx="344646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613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2A506E-3FD2-6CC7-DA05-EA20729B96D9}"/>
              </a:ext>
            </a:extLst>
          </p:cNvPr>
          <p:cNvSpPr>
            <a:spLocks noGrp="1"/>
          </p:cNvSpPr>
          <p:nvPr>
            <p:ph type="sldNum" sz="quarter" idx="12"/>
          </p:nvPr>
        </p:nvSpPr>
        <p:spPr/>
        <p:txBody>
          <a:bodyPr/>
          <a:lstStyle/>
          <a:p>
            <a:fld id="{0FB56013-B943-42BA-886F-6F9D4EB85E9D}" type="slidenum">
              <a:rPr lang="en-US" smtClean="0"/>
              <a:t>10</a:t>
            </a:fld>
            <a:endParaRPr lang="en-US"/>
          </a:p>
        </p:txBody>
      </p:sp>
      <p:pic>
        <p:nvPicPr>
          <p:cNvPr id="6" name="Picture 5" descr="A diagram of a molecule&#10;&#10;Description automatically generated">
            <a:extLst>
              <a:ext uri="{FF2B5EF4-FFF2-40B4-BE49-F238E27FC236}">
                <a16:creationId xmlns:a16="http://schemas.microsoft.com/office/drawing/2014/main" id="{DE237418-9F4C-4481-A6F3-48D79BF91B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28833"/>
            <a:ext cx="9200180" cy="2814667"/>
          </a:xfrm>
          <a:prstGeom prst="rect">
            <a:avLst/>
          </a:prstGeom>
        </p:spPr>
      </p:pic>
      <p:pic>
        <p:nvPicPr>
          <p:cNvPr id="9" name="Picture 8">
            <a:extLst>
              <a:ext uri="{FF2B5EF4-FFF2-40B4-BE49-F238E27FC236}">
                <a16:creationId xmlns:a16="http://schemas.microsoft.com/office/drawing/2014/main" id="{BCF81F11-4307-E336-C0D4-EAF76ADC9B03}"/>
              </a:ext>
            </a:extLst>
          </p:cNvPr>
          <p:cNvPicPr>
            <a:picLocks noChangeAspect="1"/>
          </p:cNvPicPr>
          <p:nvPr/>
        </p:nvPicPr>
        <p:blipFill>
          <a:blip r:embed="rId3"/>
          <a:stretch>
            <a:fillRect/>
          </a:stretch>
        </p:blipFill>
        <p:spPr>
          <a:xfrm>
            <a:off x="3718262" y="-77118"/>
            <a:ext cx="4043061" cy="2328833"/>
          </a:xfrm>
          <a:prstGeom prst="rect">
            <a:avLst/>
          </a:prstGeom>
        </p:spPr>
      </p:pic>
      <p:sp>
        <p:nvSpPr>
          <p:cNvPr id="11" name="TextBox 10">
            <a:extLst>
              <a:ext uri="{FF2B5EF4-FFF2-40B4-BE49-F238E27FC236}">
                <a16:creationId xmlns:a16="http://schemas.microsoft.com/office/drawing/2014/main" id="{7B417CF6-C440-7311-F9BB-ECEE64E75519}"/>
              </a:ext>
            </a:extLst>
          </p:cNvPr>
          <p:cNvSpPr txBox="1"/>
          <p:nvPr/>
        </p:nvSpPr>
        <p:spPr>
          <a:xfrm>
            <a:off x="107414" y="96263"/>
            <a:ext cx="5147631" cy="369332"/>
          </a:xfrm>
          <a:prstGeom prst="rect">
            <a:avLst/>
          </a:prstGeom>
          <a:noFill/>
        </p:spPr>
        <p:txBody>
          <a:bodyPr wrap="square">
            <a:spAutoFit/>
          </a:bodyPr>
          <a:lstStyle/>
          <a:p>
            <a:r>
              <a:rPr lang="en-US" kern="100" dirty="0">
                <a:solidFill>
                  <a:srgbClr val="FF0000"/>
                </a:solidFill>
                <a:latin typeface="Arial" panose="020B0604020202020204" pitchFamily="34" charset="0"/>
                <a:ea typeface="Calibri" panose="020F0502020204030204" pitchFamily="34" charset="0"/>
                <a:cs typeface="Calibri" panose="020F0502020204030204" pitchFamily="34" charset="0"/>
              </a:rPr>
              <a:t>Part 2: The Polypeptide Backbone</a:t>
            </a:r>
          </a:p>
        </p:txBody>
      </p:sp>
    </p:spTree>
    <p:extLst>
      <p:ext uri="{BB962C8B-B14F-4D97-AF65-F5344CB8AC3E}">
        <p14:creationId xmlns:p14="http://schemas.microsoft.com/office/powerpoint/2010/main" val="1287172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EC8DD7-1EC0-C70D-6349-83AAA7E7CF78}"/>
              </a:ext>
            </a:extLst>
          </p:cNvPr>
          <p:cNvSpPr>
            <a:spLocks noGrp="1"/>
          </p:cNvSpPr>
          <p:nvPr>
            <p:ph type="sldNum" sz="quarter" idx="12"/>
          </p:nvPr>
        </p:nvSpPr>
        <p:spPr/>
        <p:txBody>
          <a:bodyPr/>
          <a:lstStyle/>
          <a:p>
            <a:fld id="{0FB56013-B943-42BA-886F-6F9D4EB85E9D}" type="slidenum">
              <a:rPr lang="en-US" smtClean="0"/>
              <a:t>11</a:t>
            </a:fld>
            <a:endParaRPr lang="en-US"/>
          </a:p>
        </p:txBody>
      </p:sp>
      <p:pic>
        <p:nvPicPr>
          <p:cNvPr id="6" name="Picture 5">
            <a:extLst>
              <a:ext uri="{FF2B5EF4-FFF2-40B4-BE49-F238E27FC236}">
                <a16:creationId xmlns:a16="http://schemas.microsoft.com/office/drawing/2014/main" id="{C8F319F5-1404-BF53-E0CC-E2C5B1E042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TextBox 6">
            <a:extLst>
              <a:ext uri="{FF2B5EF4-FFF2-40B4-BE49-F238E27FC236}">
                <a16:creationId xmlns:a16="http://schemas.microsoft.com/office/drawing/2014/main" id="{8B77D40D-8032-D824-0450-07909126101E}"/>
              </a:ext>
            </a:extLst>
          </p:cNvPr>
          <p:cNvSpPr txBox="1"/>
          <p:nvPr/>
        </p:nvSpPr>
        <p:spPr>
          <a:xfrm>
            <a:off x="85344" y="0"/>
            <a:ext cx="2681119" cy="369332"/>
          </a:xfrm>
          <a:prstGeom prst="rect">
            <a:avLst/>
          </a:prstGeom>
          <a:noFill/>
        </p:spPr>
        <p:txBody>
          <a:bodyPr wrap="none" rtlCol="0">
            <a:spAutoFit/>
          </a:bodyPr>
          <a:lstStyle/>
          <a:p>
            <a:r>
              <a:rPr lang="en-US" dirty="0"/>
              <a:t>The polypeptide backbone</a:t>
            </a:r>
            <a:endParaRPr lang="en-US" i="1" dirty="0"/>
          </a:p>
        </p:txBody>
      </p:sp>
      <p:sp>
        <p:nvSpPr>
          <p:cNvPr id="3" name="TextBox 2">
            <a:extLst>
              <a:ext uri="{FF2B5EF4-FFF2-40B4-BE49-F238E27FC236}">
                <a16:creationId xmlns:a16="http://schemas.microsoft.com/office/drawing/2014/main" id="{6EA99185-28FE-1885-E800-F8B58A5A91DD}"/>
              </a:ext>
            </a:extLst>
          </p:cNvPr>
          <p:cNvSpPr txBox="1"/>
          <p:nvPr/>
        </p:nvSpPr>
        <p:spPr>
          <a:xfrm>
            <a:off x="96396" y="4767263"/>
            <a:ext cx="9047604" cy="369332"/>
          </a:xfrm>
          <a:prstGeom prst="rect">
            <a:avLst/>
          </a:prstGeom>
          <a:noFill/>
        </p:spPr>
        <p:txBody>
          <a:bodyPr wrap="square">
            <a:spAutoFit/>
          </a:bodyPr>
          <a:lstStyle/>
          <a:p>
            <a:r>
              <a:rPr lang="en-US" kern="100" dirty="0">
                <a:solidFill>
                  <a:srgbClr val="FF0000"/>
                </a:solidFill>
                <a:latin typeface="Arial" panose="020B0604020202020204" pitchFamily="34" charset="0"/>
                <a:ea typeface="Calibri" panose="020F0502020204030204" pitchFamily="34" charset="0"/>
                <a:cs typeface="Calibri" panose="020F0502020204030204" pitchFamily="34" charset="0"/>
              </a:rPr>
              <a:t>The polypeptide backbone is self-complementary in three distinct </a:t>
            </a:r>
            <a:r>
              <a:rPr lang="en-US" kern="100" dirty="0" err="1">
                <a:solidFill>
                  <a:srgbClr val="FF0000"/>
                </a:solidFill>
                <a:latin typeface="Arial" panose="020B0604020202020204" pitchFamily="34" charset="0"/>
                <a:ea typeface="Calibri" panose="020F0502020204030204" pitchFamily="34" charset="0"/>
                <a:cs typeface="Calibri" panose="020F0502020204030204" pitchFamily="34" charset="0"/>
              </a:rPr>
              <a:t>rotameric</a:t>
            </a:r>
            <a:r>
              <a:rPr lang="en-US" kern="100" dirty="0">
                <a:solidFill>
                  <a:srgbClr val="FF0000"/>
                </a:solidFill>
                <a:latin typeface="Arial" panose="020B0604020202020204" pitchFamily="34" charset="0"/>
                <a:ea typeface="Calibri" panose="020F0502020204030204" pitchFamily="34" charset="0"/>
                <a:cs typeface="Calibri" panose="020F0502020204030204" pitchFamily="34" charset="0"/>
              </a:rPr>
              <a:t> minima. </a:t>
            </a:r>
          </a:p>
        </p:txBody>
      </p:sp>
    </p:spTree>
    <p:extLst>
      <p:ext uri="{BB962C8B-B14F-4D97-AF65-F5344CB8AC3E}">
        <p14:creationId xmlns:p14="http://schemas.microsoft.com/office/powerpoint/2010/main" val="878016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9B11EF-0D51-843C-19B5-A1A700339070}"/>
              </a:ext>
            </a:extLst>
          </p:cNvPr>
          <p:cNvSpPr>
            <a:spLocks noGrp="1"/>
          </p:cNvSpPr>
          <p:nvPr>
            <p:ph type="sldNum" sz="quarter" idx="12"/>
          </p:nvPr>
        </p:nvSpPr>
        <p:spPr/>
        <p:txBody>
          <a:bodyPr/>
          <a:lstStyle/>
          <a:p>
            <a:fld id="{0FB56013-B943-42BA-886F-6F9D4EB85E9D}" type="slidenum">
              <a:rPr lang="en-US" smtClean="0"/>
              <a:t>12</a:t>
            </a:fld>
            <a:endParaRPr lang="en-US"/>
          </a:p>
        </p:txBody>
      </p:sp>
      <p:pic>
        <p:nvPicPr>
          <p:cNvPr id="6" name="Picture 5">
            <a:extLst>
              <a:ext uri="{FF2B5EF4-FFF2-40B4-BE49-F238E27FC236}">
                <a16:creationId xmlns:a16="http://schemas.microsoft.com/office/drawing/2014/main" id="{F70E1F35-C702-649B-8719-09C9D23ED5B1}"/>
              </a:ext>
            </a:extLst>
          </p:cNvPr>
          <p:cNvPicPr>
            <a:picLocks noChangeAspect="1"/>
          </p:cNvPicPr>
          <p:nvPr/>
        </p:nvPicPr>
        <p:blipFill>
          <a:blip r:embed="rId3"/>
          <a:stretch>
            <a:fillRect/>
          </a:stretch>
        </p:blipFill>
        <p:spPr>
          <a:xfrm>
            <a:off x="6853462" y="283156"/>
            <a:ext cx="1147538" cy="976628"/>
          </a:xfrm>
          <a:prstGeom prst="rect">
            <a:avLst/>
          </a:prstGeom>
        </p:spPr>
      </p:pic>
      <p:pic>
        <p:nvPicPr>
          <p:cNvPr id="5" name="Picture 4">
            <a:extLst>
              <a:ext uri="{FF2B5EF4-FFF2-40B4-BE49-F238E27FC236}">
                <a16:creationId xmlns:a16="http://schemas.microsoft.com/office/drawing/2014/main" id="{65537DEE-98A6-53D7-3451-85A564CD11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9143999" cy="5143847"/>
          </a:xfrm>
          <a:prstGeom prst="rect">
            <a:avLst/>
          </a:prstGeom>
        </p:spPr>
      </p:pic>
    </p:spTree>
    <p:extLst>
      <p:ext uri="{BB962C8B-B14F-4D97-AF65-F5344CB8AC3E}">
        <p14:creationId xmlns:p14="http://schemas.microsoft.com/office/powerpoint/2010/main" val="179313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91ACB2-2E3C-CBF8-1700-C83DD3CF6161}"/>
              </a:ext>
            </a:extLst>
          </p:cNvPr>
          <p:cNvSpPr>
            <a:spLocks noGrp="1"/>
          </p:cNvSpPr>
          <p:nvPr>
            <p:ph type="sldNum" sz="quarter" idx="12"/>
          </p:nvPr>
        </p:nvSpPr>
        <p:spPr/>
        <p:txBody>
          <a:bodyPr/>
          <a:lstStyle/>
          <a:p>
            <a:fld id="{0FB56013-B943-42BA-886F-6F9D4EB85E9D}" type="slidenum">
              <a:rPr lang="en-US" smtClean="0"/>
              <a:t>13</a:t>
            </a:fld>
            <a:endParaRPr lang="en-US"/>
          </a:p>
        </p:txBody>
      </p:sp>
      <p:pic>
        <p:nvPicPr>
          <p:cNvPr id="3" name="Picture 2">
            <a:extLst>
              <a:ext uri="{FF2B5EF4-FFF2-40B4-BE49-F238E27FC236}">
                <a16:creationId xmlns:a16="http://schemas.microsoft.com/office/drawing/2014/main" id="{D6B63568-1820-5EC6-1E56-06049D15230D}"/>
              </a:ext>
            </a:extLst>
          </p:cNvPr>
          <p:cNvPicPr>
            <a:picLocks noChangeAspect="1"/>
          </p:cNvPicPr>
          <p:nvPr/>
        </p:nvPicPr>
        <p:blipFill>
          <a:blip r:embed="rId2"/>
          <a:stretch>
            <a:fillRect/>
          </a:stretch>
        </p:blipFill>
        <p:spPr>
          <a:xfrm>
            <a:off x="-44066" y="975883"/>
            <a:ext cx="4514086" cy="3571926"/>
          </a:xfrm>
          <a:prstGeom prst="rect">
            <a:avLst/>
          </a:prstGeom>
        </p:spPr>
      </p:pic>
      <p:pic>
        <p:nvPicPr>
          <p:cNvPr id="4" name="Picture 3">
            <a:extLst>
              <a:ext uri="{FF2B5EF4-FFF2-40B4-BE49-F238E27FC236}">
                <a16:creationId xmlns:a16="http://schemas.microsoft.com/office/drawing/2014/main" id="{EC46020C-9321-324D-6C16-D3A29344CBFF}"/>
              </a:ext>
            </a:extLst>
          </p:cNvPr>
          <p:cNvPicPr>
            <a:picLocks noChangeAspect="1"/>
          </p:cNvPicPr>
          <p:nvPr/>
        </p:nvPicPr>
        <p:blipFill>
          <a:blip r:embed="rId3"/>
          <a:stretch>
            <a:fillRect/>
          </a:stretch>
        </p:blipFill>
        <p:spPr>
          <a:xfrm>
            <a:off x="4629914" y="2568652"/>
            <a:ext cx="4514086" cy="2571750"/>
          </a:xfrm>
          <a:prstGeom prst="rect">
            <a:avLst/>
          </a:prstGeom>
        </p:spPr>
      </p:pic>
      <p:sp>
        <p:nvSpPr>
          <p:cNvPr id="5" name="TextBox 4">
            <a:extLst>
              <a:ext uri="{FF2B5EF4-FFF2-40B4-BE49-F238E27FC236}">
                <a16:creationId xmlns:a16="http://schemas.microsoft.com/office/drawing/2014/main" id="{5CDEC122-EB6B-7E77-075E-640819A09995}"/>
              </a:ext>
            </a:extLst>
          </p:cNvPr>
          <p:cNvSpPr txBox="1"/>
          <p:nvPr/>
        </p:nvSpPr>
        <p:spPr>
          <a:xfrm>
            <a:off x="5067759" y="261364"/>
            <a:ext cx="4076242" cy="2031325"/>
          </a:xfrm>
          <a:prstGeom prst="rect">
            <a:avLst/>
          </a:prstGeom>
          <a:noFill/>
        </p:spPr>
        <p:txBody>
          <a:bodyPr wrap="square">
            <a:spAutoFit/>
          </a:bodyPr>
          <a:lstStyle/>
          <a:p>
            <a:r>
              <a:rPr lang="en-US" kern="100" dirty="0">
                <a:solidFill>
                  <a:srgbClr val="FF0000"/>
                </a:solidFill>
                <a:latin typeface="Arial" panose="020B0604020202020204" pitchFamily="34" charset="0"/>
                <a:ea typeface="Calibri" panose="020F0502020204030204" pitchFamily="34" charset="0"/>
                <a:cs typeface="Calibri" panose="020F0502020204030204" pitchFamily="34" charset="0"/>
              </a:rPr>
              <a:t>The kinetics and thermodynamics of</a:t>
            </a:r>
          </a:p>
          <a:p>
            <a:r>
              <a:rPr lang="en-US" kern="100" dirty="0">
                <a:solidFill>
                  <a:srgbClr val="FF0000"/>
                </a:solidFill>
                <a:latin typeface="Arial" panose="020B0604020202020204" pitchFamily="34" charset="0"/>
                <a:ea typeface="Calibri" panose="020F0502020204030204" pitchFamily="34" charset="0"/>
                <a:cs typeface="Calibri" panose="020F0502020204030204" pitchFamily="34" charset="0"/>
              </a:rPr>
              <a:t>condensation/hydrolysis of the polypeptide backbone are exactly matched relative to ester to allow ester-amide exchange and kinetic trapping. </a:t>
            </a:r>
          </a:p>
          <a:p>
            <a:endParaRPr lang="en-US" kern="100" dirty="0">
              <a:solidFill>
                <a:srgbClr val="FF0000"/>
              </a:solidFill>
              <a:latin typeface="Arial" panose="020B0604020202020204" pitchFamily="34" charset="0"/>
              <a:ea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051FE174-4798-98AA-73C0-DA8B1DF5280D}"/>
              </a:ext>
            </a:extLst>
          </p:cNvPr>
          <p:cNvCxnSpPr/>
          <p:nvPr/>
        </p:nvCxnSpPr>
        <p:spPr>
          <a:xfrm>
            <a:off x="2255630" y="1237247"/>
            <a:ext cx="0" cy="380386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49760A8-B6BC-3803-6CAF-A31C5A1535DE}"/>
              </a:ext>
            </a:extLst>
          </p:cNvPr>
          <p:cNvSpPr txBox="1"/>
          <p:nvPr/>
        </p:nvSpPr>
        <p:spPr>
          <a:xfrm>
            <a:off x="-203960" y="102393"/>
            <a:ext cx="4076242" cy="1200329"/>
          </a:xfrm>
          <a:prstGeom prst="rect">
            <a:avLst/>
          </a:prstGeom>
          <a:noFill/>
        </p:spPr>
        <p:txBody>
          <a:bodyPr wrap="square">
            <a:spAutoFit/>
          </a:bodyPr>
          <a:lstStyle/>
          <a:p>
            <a:pPr algn="ctr"/>
            <a:r>
              <a:rPr lang="en-US" b="1" kern="100" dirty="0">
                <a:solidFill>
                  <a:srgbClr val="FF0000"/>
                </a:solidFill>
                <a:latin typeface="Arial" panose="020B0604020202020204" pitchFamily="34" charset="0"/>
                <a:ea typeface="Calibri" panose="020F0502020204030204" pitchFamily="34" charset="0"/>
                <a:cs typeface="Calibri" panose="020F0502020204030204" pitchFamily="34" charset="0"/>
              </a:rPr>
              <a:t>Ester-amide exchange</a:t>
            </a:r>
          </a:p>
          <a:p>
            <a:pPr algn="ctr"/>
            <a:endParaRPr lang="en-US" kern="100" dirty="0">
              <a:solidFill>
                <a:srgbClr val="FF0000"/>
              </a:solidFill>
              <a:latin typeface="Arial" panose="020B0604020202020204" pitchFamily="34" charset="0"/>
              <a:ea typeface="Calibri" panose="020F0502020204030204" pitchFamily="34" charset="0"/>
              <a:cs typeface="Calibri" panose="020F0502020204030204" pitchFamily="34" charset="0"/>
            </a:endParaRPr>
          </a:p>
          <a:p>
            <a:pPr algn="ctr"/>
            <a:r>
              <a:rPr lang="en-US" kern="100" dirty="0">
                <a:solidFill>
                  <a:srgbClr val="FF0000"/>
                </a:solidFill>
                <a:latin typeface="Arial" panose="020B0604020202020204" pitchFamily="34" charset="0"/>
                <a:ea typeface="Calibri" panose="020F0502020204030204" pitchFamily="34" charset="0"/>
                <a:cs typeface="Calibri" panose="020F0502020204030204" pitchFamily="34" charset="0"/>
              </a:rPr>
              <a:t>in dry down reactions     in biology</a:t>
            </a:r>
          </a:p>
          <a:p>
            <a:pPr algn="ctr"/>
            <a:endParaRPr lang="en-US" kern="100" dirty="0">
              <a:solidFill>
                <a:srgbClr val="FF0000"/>
              </a:solidFill>
              <a:latin typeface="Arial" panose="020B0604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1274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7DFD0B-364B-1990-C55E-7C6D82590454}"/>
              </a:ext>
            </a:extLst>
          </p:cNvPr>
          <p:cNvSpPr>
            <a:spLocks noGrp="1"/>
          </p:cNvSpPr>
          <p:nvPr>
            <p:ph type="sldNum" sz="quarter" idx="12"/>
          </p:nvPr>
        </p:nvSpPr>
        <p:spPr/>
        <p:txBody>
          <a:bodyPr/>
          <a:lstStyle/>
          <a:p>
            <a:fld id="{0FB56013-B943-42BA-886F-6F9D4EB85E9D}" type="slidenum">
              <a:rPr lang="en-US" smtClean="0"/>
              <a:t>14</a:t>
            </a:fld>
            <a:endParaRPr lang="en-US"/>
          </a:p>
        </p:txBody>
      </p:sp>
      <p:pic>
        <p:nvPicPr>
          <p:cNvPr id="3" name="Picture 2" descr="A diagram of different shapes&#10;&#10;Description automatically generated with medium confidence">
            <a:extLst>
              <a:ext uri="{FF2B5EF4-FFF2-40B4-BE49-F238E27FC236}">
                <a16:creationId xmlns:a16="http://schemas.microsoft.com/office/drawing/2014/main" id="{317A1EB7-24CE-AC25-2C8D-82BCCB8282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806" y="659441"/>
            <a:ext cx="7484544" cy="3244917"/>
          </a:xfrm>
          <a:prstGeom prst="rect">
            <a:avLst/>
          </a:prstGeom>
        </p:spPr>
      </p:pic>
      <p:sp>
        <p:nvSpPr>
          <p:cNvPr id="5" name="TextBox 4">
            <a:extLst>
              <a:ext uri="{FF2B5EF4-FFF2-40B4-BE49-F238E27FC236}">
                <a16:creationId xmlns:a16="http://schemas.microsoft.com/office/drawing/2014/main" id="{7038ED0A-4F16-7142-E96C-5641EB973ED6}"/>
              </a:ext>
            </a:extLst>
          </p:cNvPr>
          <p:cNvSpPr txBox="1"/>
          <p:nvPr/>
        </p:nvSpPr>
        <p:spPr>
          <a:xfrm>
            <a:off x="591208" y="3666172"/>
            <a:ext cx="7924142" cy="1477328"/>
          </a:xfrm>
          <a:prstGeom prst="rect">
            <a:avLst/>
          </a:prstGeom>
          <a:noFill/>
        </p:spPr>
        <p:txBody>
          <a:bodyPr wrap="square">
            <a:spAutoFit/>
          </a:bodyPr>
          <a:lstStyle/>
          <a:p>
            <a:r>
              <a:rPr lang="en-US" sz="1800" dirty="0">
                <a:effectLst/>
                <a:latin typeface="Arial" panose="020B0604020202020204" pitchFamily="34" charset="0"/>
                <a:ea typeface="Calibri" panose="020F0502020204030204" pitchFamily="34" charset="0"/>
              </a:rPr>
              <a:t>Illustration of emergence upon polymerization. A collection of unlinked building blocks do not assemble specifically but polymerized building blocks spontaneously assemble. Specific assembly is emergent on polymerization. The colored shapes represent biopolymer building blocks. The gray line represents a biopolymer backbone.</a:t>
            </a:r>
            <a:r>
              <a:rPr lang="en-US" dirty="0">
                <a:effectLst/>
              </a:rPr>
              <a:t> </a:t>
            </a:r>
            <a:endParaRPr lang="en-US" dirty="0"/>
          </a:p>
        </p:txBody>
      </p:sp>
      <p:sp>
        <p:nvSpPr>
          <p:cNvPr id="7" name="TextBox 6">
            <a:extLst>
              <a:ext uri="{FF2B5EF4-FFF2-40B4-BE49-F238E27FC236}">
                <a16:creationId xmlns:a16="http://schemas.microsoft.com/office/drawing/2014/main" id="{29239D9F-3FF2-D9E5-8DD1-A4033A3C7562}"/>
              </a:ext>
            </a:extLst>
          </p:cNvPr>
          <p:cNvSpPr txBox="1"/>
          <p:nvPr/>
        </p:nvSpPr>
        <p:spPr>
          <a:xfrm>
            <a:off x="628649" y="0"/>
            <a:ext cx="7380233" cy="456535"/>
          </a:xfrm>
          <a:prstGeom prst="rect">
            <a:avLst/>
          </a:prstGeom>
          <a:noFill/>
        </p:spPr>
        <p:txBody>
          <a:bodyPr wrap="square">
            <a:spAutoFit/>
          </a:bodyPr>
          <a:lstStyle/>
          <a:p>
            <a:pPr algn="just">
              <a:lnSpc>
                <a:spcPct val="150000"/>
              </a:lnSpc>
              <a:spcAft>
                <a:spcPts val="800"/>
              </a:spcAft>
            </a:pPr>
            <a:r>
              <a:rPr lang="en-US" b="1" kern="100" dirty="0">
                <a:latin typeface="Arial" panose="020B0604020202020204" pitchFamily="34" charset="0"/>
                <a:ea typeface="Calibri" panose="020F0502020204030204" pitchFamily="34" charset="0"/>
              </a:rPr>
              <a:t>The biopolymers are emergent. </a:t>
            </a:r>
            <a:r>
              <a:rPr lang="en-US" kern="100" dirty="0">
                <a:latin typeface="Arial" panose="020B0604020202020204" pitchFamily="34" charset="0"/>
                <a:ea typeface="Calibri" panose="020F0502020204030204" pitchFamily="34" charset="0"/>
              </a:rPr>
              <a:t>Sum is different from the parts.</a:t>
            </a:r>
          </a:p>
        </p:txBody>
      </p:sp>
    </p:spTree>
    <p:extLst>
      <p:ext uri="{BB962C8B-B14F-4D97-AF65-F5344CB8AC3E}">
        <p14:creationId xmlns:p14="http://schemas.microsoft.com/office/powerpoint/2010/main" val="2131588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2122DF-4FC2-3953-7A7C-90184B1A64E1}"/>
              </a:ext>
            </a:extLst>
          </p:cNvPr>
          <p:cNvSpPr>
            <a:spLocks noGrp="1"/>
          </p:cNvSpPr>
          <p:nvPr>
            <p:ph type="sldNum" sz="quarter" idx="12"/>
          </p:nvPr>
        </p:nvSpPr>
        <p:spPr>
          <a:xfrm>
            <a:off x="6429860" y="4527948"/>
            <a:ext cx="2057400" cy="273844"/>
          </a:xfrm>
        </p:spPr>
        <p:txBody>
          <a:bodyPr/>
          <a:lstStyle/>
          <a:p>
            <a:fld id="{0FB56013-B943-42BA-886F-6F9D4EB85E9D}" type="slidenum">
              <a:rPr lang="en-US" smtClean="0"/>
              <a:t>15</a:t>
            </a:fld>
            <a:endParaRPr lang="en-US"/>
          </a:p>
        </p:txBody>
      </p:sp>
      <p:sp>
        <p:nvSpPr>
          <p:cNvPr id="3" name="TextBox 2">
            <a:extLst>
              <a:ext uri="{FF2B5EF4-FFF2-40B4-BE49-F238E27FC236}">
                <a16:creationId xmlns:a16="http://schemas.microsoft.com/office/drawing/2014/main" id="{1997A21C-38E4-F9C7-EF74-136C4B2AF2D3}"/>
              </a:ext>
            </a:extLst>
          </p:cNvPr>
          <p:cNvSpPr txBox="1"/>
          <p:nvPr/>
        </p:nvSpPr>
        <p:spPr>
          <a:xfrm>
            <a:off x="900079" y="366557"/>
            <a:ext cx="8107726" cy="646331"/>
          </a:xfrm>
          <a:prstGeom prst="rect">
            <a:avLst/>
          </a:prstGeom>
          <a:noFill/>
        </p:spPr>
        <p:txBody>
          <a:bodyPr wrap="square" rtlCol="0">
            <a:spAutoFit/>
          </a:bodyPr>
          <a:lstStyle/>
          <a:p>
            <a:pPr marL="919163"/>
            <a:endParaRPr lang="en-US" kern="100" dirty="0">
              <a:solidFill>
                <a:srgbClr val="FF0000"/>
              </a:solidFill>
              <a:latin typeface="Arial" panose="020B0604020202020204" pitchFamily="34" charset="0"/>
              <a:ea typeface="Calibri" panose="020F0502020204030204" pitchFamily="34" charset="0"/>
              <a:cs typeface="Calibri" panose="020F0502020204030204" pitchFamily="34" charset="0"/>
            </a:endParaRPr>
          </a:p>
          <a:p>
            <a:r>
              <a:rPr lang="en-US" b="1" kern="100" dirty="0">
                <a:solidFill>
                  <a:srgbClr val="FF0000"/>
                </a:solidFill>
                <a:latin typeface="Arial" panose="020B0604020202020204" pitchFamily="34" charset="0"/>
                <a:ea typeface="Calibri" panose="020F0502020204030204" pitchFamily="34" charset="0"/>
                <a:cs typeface="Calibri" panose="020F0502020204030204" pitchFamily="34" charset="0"/>
              </a:rPr>
              <a:t>The properties of the pp backbone indicate it is </a:t>
            </a:r>
            <a:r>
              <a:rPr lang="en-US" sz="1800" b="1" kern="100" dirty="0">
                <a:solidFill>
                  <a:srgbClr val="FF0000"/>
                </a:solidFill>
                <a:effectLst/>
                <a:latin typeface="Arial" panose="020B0604020202020204" pitchFamily="34" charset="0"/>
                <a:ea typeface="Calibri" panose="020F0502020204030204" pitchFamily="34" charset="0"/>
                <a:cs typeface="Calibri" panose="020F0502020204030204" pitchFamily="34" charset="0"/>
              </a:rPr>
              <a:t>the product of evolution.</a:t>
            </a:r>
          </a:p>
        </p:txBody>
      </p:sp>
      <p:pic>
        <p:nvPicPr>
          <p:cNvPr id="6" name="Picture 5" descr="A diagram of a molecule&#10;&#10;Description automatically generated">
            <a:extLst>
              <a:ext uri="{FF2B5EF4-FFF2-40B4-BE49-F238E27FC236}">
                <a16:creationId xmlns:a16="http://schemas.microsoft.com/office/drawing/2014/main" id="{6C3ED5DB-7917-E92A-86B9-716540F91A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90" y="2089518"/>
            <a:ext cx="9200180" cy="2814667"/>
          </a:xfrm>
          <a:prstGeom prst="rect">
            <a:avLst/>
          </a:prstGeom>
        </p:spPr>
      </p:pic>
    </p:spTree>
    <p:extLst>
      <p:ext uri="{BB962C8B-B14F-4D97-AF65-F5344CB8AC3E}">
        <p14:creationId xmlns:p14="http://schemas.microsoft.com/office/powerpoint/2010/main" val="2898773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05073-FD98-CC14-EA62-0C4668B2964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53D25F-8F9F-B7A1-1038-CE94E4A0A734}"/>
              </a:ext>
            </a:extLst>
          </p:cNvPr>
          <p:cNvSpPr>
            <a:spLocks noGrp="1"/>
          </p:cNvSpPr>
          <p:nvPr>
            <p:ph type="sldNum" sz="quarter" idx="12"/>
          </p:nvPr>
        </p:nvSpPr>
        <p:spPr/>
        <p:txBody>
          <a:bodyPr/>
          <a:lstStyle/>
          <a:p>
            <a:fld id="{0FB56013-B943-42BA-886F-6F9D4EB85E9D}" type="slidenum">
              <a:rPr lang="en-US" smtClean="0"/>
              <a:t>16</a:t>
            </a:fld>
            <a:endParaRPr lang="en-US"/>
          </a:p>
        </p:txBody>
      </p:sp>
      <p:pic>
        <p:nvPicPr>
          <p:cNvPr id="3" name="Picture 2">
            <a:extLst>
              <a:ext uri="{FF2B5EF4-FFF2-40B4-BE49-F238E27FC236}">
                <a16:creationId xmlns:a16="http://schemas.microsoft.com/office/drawing/2014/main" id="{D92DCAFB-811A-F003-C9F8-FD8F10B6E5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172894" cy="511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B885CB20-D300-D1BA-6672-8BF0C84C8A92}"/>
              </a:ext>
            </a:extLst>
          </p:cNvPr>
          <p:cNvPicPr>
            <a:picLocks noChangeAspect="1"/>
          </p:cNvPicPr>
          <p:nvPr/>
        </p:nvPicPr>
        <p:blipFill>
          <a:blip r:embed="rId3"/>
          <a:stretch>
            <a:fillRect/>
          </a:stretch>
        </p:blipFill>
        <p:spPr>
          <a:xfrm>
            <a:off x="3485359" y="-75849"/>
            <a:ext cx="2755746" cy="5295198"/>
          </a:xfrm>
          <a:prstGeom prst="rect">
            <a:avLst/>
          </a:prstGeom>
        </p:spPr>
      </p:pic>
      <p:pic>
        <p:nvPicPr>
          <p:cNvPr id="10" name="Picture 9">
            <a:extLst>
              <a:ext uri="{FF2B5EF4-FFF2-40B4-BE49-F238E27FC236}">
                <a16:creationId xmlns:a16="http://schemas.microsoft.com/office/drawing/2014/main" id="{56C76FF5-0FE3-D664-5CF4-74F8A1051EE3}"/>
              </a:ext>
            </a:extLst>
          </p:cNvPr>
          <p:cNvPicPr>
            <a:picLocks noChangeAspect="1"/>
          </p:cNvPicPr>
          <p:nvPr/>
        </p:nvPicPr>
        <p:blipFill>
          <a:blip r:embed="rId4"/>
          <a:stretch>
            <a:fillRect/>
          </a:stretch>
        </p:blipFill>
        <p:spPr>
          <a:xfrm>
            <a:off x="6553571" y="1395535"/>
            <a:ext cx="2449752" cy="2415442"/>
          </a:xfrm>
          <a:prstGeom prst="rect">
            <a:avLst/>
          </a:prstGeom>
        </p:spPr>
      </p:pic>
    </p:spTree>
    <p:extLst>
      <p:ext uri="{BB962C8B-B14F-4D97-AF65-F5344CB8AC3E}">
        <p14:creationId xmlns:p14="http://schemas.microsoft.com/office/powerpoint/2010/main" val="4263705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06D96-883B-4DD1-8545-7BB3AA2D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C192F-51B1-4A59-D2EB-E878310DFC07}"/>
              </a:ext>
            </a:extLst>
          </p:cNvPr>
          <p:cNvSpPr>
            <a:spLocks noGrp="1"/>
          </p:cNvSpPr>
          <p:nvPr>
            <p:ph type="sldNum" sz="quarter" idx="12"/>
          </p:nvPr>
        </p:nvSpPr>
        <p:spPr/>
        <p:txBody>
          <a:bodyPr/>
          <a:lstStyle/>
          <a:p>
            <a:fld id="{0FB56013-B943-42BA-886F-6F9D4EB85E9D}" type="slidenum">
              <a:rPr lang="en-US" smtClean="0"/>
              <a:t>17</a:t>
            </a:fld>
            <a:endParaRPr lang="en-US"/>
          </a:p>
        </p:txBody>
      </p:sp>
      <p:sp>
        <p:nvSpPr>
          <p:cNvPr id="4" name="TextBox 3">
            <a:extLst>
              <a:ext uri="{FF2B5EF4-FFF2-40B4-BE49-F238E27FC236}">
                <a16:creationId xmlns:a16="http://schemas.microsoft.com/office/drawing/2014/main" id="{912B915E-791F-B427-7778-19C95BCB5797}"/>
              </a:ext>
            </a:extLst>
          </p:cNvPr>
          <p:cNvSpPr txBox="1"/>
          <p:nvPr/>
        </p:nvSpPr>
        <p:spPr>
          <a:xfrm>
            <a:off x="407624" y="235172"/>
            <a:ext cx="8107726" cy="4616648"/>
          </a:xfrm>
          <a:prstGeom prst="rect">
            <a:avLst/>
          </a:prstGeom>
          <a:noFill/>
        </p:spPr>
        <p:txBody>
          <a:bodyPr wrap="square" rtlCol="0">
            <a:spAutoFit/>
          </a:bodyPr>
          <a:lstStyle/>
          <a:p>
            <a:endParaRPr lang="en-US" kern="100" dirty="0">
              <a:solidFill>
                <a:srgbClr val="FF0000"/>
              </a:solidFill>
              <a:latin typeface="Arial" panose="020B0604020202020204" pitchFamily="34" charset="0"/>
              <a:ea typeface="Calibri" panose="020F0502020204030204" pitchFamily="34" charset="0"/>
              <a:cs typeface="Calibri" panose="020F0502020204030204" pitchFamily="34" charset="0"/>
            </a:endParaRPr>
          </a:p>
          <a:p>
            <a:endParaRPr lang="en-US" kern="100" dirty="0">
              <a:solidFill>
                <a:schemeClr val="bg1">
                  <a:lumMod val="85000"/>
                </a:schemeClr>
              </a:solidFill>
              <a:latin typeface="Arial" panose="020B0604020202020204" pitchFamily="34" charset="0"/>
              <a:ea typeface="Calibri" panose="020F0502020204030204" pitchFamily="34" charset="0"/>
              <a:cs typeface="Calibri" panose="020F0502020204030204" pitchFamily="34" charset="0"/>
            </a:endParaRPr>
          </a:p>
          <a:p>
            <a:r>
              <a:rPr lang="en-US" sz="1800" b="1" kern="100" dirty="0">
                <a:solidFill>
                  <a:schemeClr val="bg1">
                    <a:lumMod val="85000"/>
                  </a:schemeClr>
                </a:solidFill>
                <a:effectLst/>
                <a:latin typeface="Arial" panose="020B0604020202020204" pitchFamily="34" charset="0"/>
                <a:ea typeface="Calibri" panose="020F0502020204030204" pitchFamily="34" charset="0"/>
                <a:cs typeface="Calibri" panose="020F0502020204030204" pitchFamily="34" charset="0"/>
              </a:rPr>
              <a:t>Darwinian evolution depends entirely on biopolymer backbones.</a:t>
            </a:r>
          </a:p>
          <a:p>
            <a:pPr marL="919163"/>
            <a:r>
              <a:rPr lang="en-US" kern="100" dirty="0">
                <a:solidFill>
                  <a:schemeClr val="bg1">
                    <a:lumMod val="85000"/>
                  </a:schemeClr>
                </a:solidFill>
                <a:latin typeface="Arial" panose="020B0604020202020204" pitchFamily="34" charset="0"/>
                <a:ea typeface="Calibri" panose="020F0502020204030204" pitchFamily="34" charset="0"/>
                <a:cs typeface="Calibri" panose="020F0502020204030204" pitchFamily="34" charset="0"/>
              </a:rPr>
              <a:t>No polypeptide/polynucleotide, no Darwinian evolution.</a:t>
            </a:r>
            <a:r>
              <a:rPr lang="en-US" sz="1800" kern="100" dirty="0">
                <a:solidFill>
                  <a:schemeClr val="bg1">
                    <a:lumMod val="85000"/>
                  </a:schemeClr>
                </a:solidFill>
                <a:effectLst/>
                <a:latin typeface="Arial" panose="020B0604020202020204" pitchFamily="34" charset="0"/>
                <a:ea typeface="Calibri" panose="020F0502020204030204" pitchFamily="34" charset="0"/>
                <a:cs typeface="Calibri" panose="020F0502020204030204" pitchFamily="34" charset="0"/>
              </a:rPr>
              <a:t> </a:t>
            </a:r>
          </a:p>
          <a:p>
            <a:endParaRPr lang="en-US" kern="100" dirty="0">
              <a:solidFill>
                <a:schemeClr val="bg1">
                  <a:lumMod val="85000"/>
                </a:schemeClr>
              </a:solidFill>
              <a:latin typeface="Arial" panose="020B0604020202020204" pitchFamily="34" charset="0"/>
              <a:ea typeface="Calibri" panose="020F0502020204030204" pitchFamily="34" charset="0"/>
              <a:cs typeface="Calibri" panose="020F0502020204030204" pitchFamily="34" charset="0"/>
            </a:endParaRPr>
          </a:p>
          <a:p>
            <a:r>
              <a:rPr lang="en-US" sz="1800" b="1" kern="100" dirty="0">
                <a:solidFill>
                  <a:schemeClr val="bg1">
                    <a:lumMod val="85000"/>
                  </a:schemeClr>
                </a:solidFill>
                <a:effectLst/>
                <a:latin typeface="Arial" panose="020B0604020202020204" pitchFamily="34" charset="0"/>
                <a:ea typeface="Calibri" panose="020F0502020204030204" pitchFamily="34" charset="0"/>
                <a:cs typeface="Calibri" panose="020F0502020204030204" pitchFamily="34" charset="0"/>
              </a:rPr>
              <a:t>Darwinian evolution canno</a:t>
            </a:r>
            <a:r>
              <a:rPr lang="en-US" b="1" kern="100" dirty="0">
                <a:solidFill>
                  <a:schemeClr val="bg1">
                    <a:lumMod val="85000"/>
                  </a:schemeClr>
                </a:solidFill>
                <a:latin typeface="Arial" panose="020B0604020202020204" pitchFamily="34" charset="0"/>
                <a:ea typeface="Calibri" panose="020F0502020204030204" pitchFamily="34" charset="0"/>
                <a:cs typeface="Calibri" panose="020F0502020204030204" pitchFamily="34" charset="0"/>
              </a:rPr>
              <a:t>t alter biopolymer backbones.</a:t>
            </a:r>
          </a:p>
          <a:p>
            <a:pPr marL="919163"/>
            <a:r>
              <a:rPr lang="en-US" sz="1800" kern="100" dirty="0">
                <a:solidFill>
                  <a:schemeClr val="bg1">
                    <a:lumMod val="85000"/>
                  </a:schemeClr>
                </a:solidFill>
                <a:effectLst/>
                <a:latin typeface="Arial" panose="020B0604020202020204" pitchFamily="34" charset="0"/>
                <a:ea typeface="Calibri" panose="020F0502020204030204" pitchFamily="34" charset="0"/>
                <a:cs typeface="Calibri" panose="020F0502020204030204" pitchFamily="34" charset="0"/>
              </a:rPr>
              <a:t>Nowhere in the vast and diverse tree of life do we find ribosomes made from anything other </a:t>
            </a:r>
            <a:r>
              <a:rPr lang="en-US" kern="100" dirty="0">
                <a:solidFill>
                  <a:schemeClr val="bg1">
                    <a:lumMod val="85000"/>
                  </a:schemeClr>
                </a:solidFill>
                <a:latin typeface="Arial" panose="020B0604020202020204" pitchFamily="34" charset="0"/>
                <a:ea typeface="Calibri" panose="020F0502020204030204" pitchFamily="34" charset="0"/>
                <a:cs typeface="Calibri" panose="020F0502020204030204" pitchFamily="34" charset="0"/>
              </a:rPr>
              <a:t>polypeptide, polynucleotide</a:t>
            </a:r>
            <a:r>
              <a:rPr lang="en-US" sz="1800" kern="100" dirty="0">
                <a:solidFill>
                  <a:schemeClr val="bg1">
                    <a:lumMod val="85000"/>
                  </a:schemeClr>
                </a:solidFill>
                <a:effectLst/>
                <a:latin typeface="Arial" panose="020B0604020202020204" pitchFamily="34" charset="0"/>
                <a:ea typeface="Calibri" panose="020F0502020204030204" pitchFamily="34" charset="0"/>
                <a:cs typeface="Calibri" panose="020F0502020204030204" pitchFamily="34" charset="0"/>
              </a:rPr>
              <a:t>.</a:t>
            </a:r>
          </a:p>
          <a:p>
            <a:pPr marL="919163"/>
            <a:endParaRPr lang="en-US" kern="100" dirty="0">
              <a:solidFill>
                <a:schemeClr val="bg1">
                  <a:lumMod val="85000"/>
                </a:schemeClr>
              </a:solidFill>
              <a:latin typeface="Arial" panose="020B0604020202020204" pitchFamily="34" charset="0"/>
              <a:ea typeface="Calibri" panose="020F0502020204030204" pitchFamily="34" charset="0"/>
              <a:cs typeface="Calibri" panose="020F0502020204030204" pitchFamily="34" charset="0"/>
            </a:endParaRPr>
          </a:p>
          <a:p>
            <a:r>
              <a:rPr lang="en-US" b="1" kern="100" dirty="0">
                <a:solidFill>
                  <a:schemeClr val="bg1">
                    <a:lumMod val="85000"/>
                  </a:schemeClr>
                </a:solidFill>
                <a:latin typeface="Arial" panose="020B0604020202020204" pitchFamily="34" charset="0"/>
                <a:ea typeface="Calibri" panose="020F0502020204030204" pitchFamily="34" charset="0"/>
                <a:cs typeface="Calibri" panose="020F0502020204030204" pitchFamily="34" charset="0"/>
              </a:rPr>
              <a:t>B</a:t>
            </a:r>
            <a:r>
              <a:rPr lang="en-US" sz="1800" b="1" kern="100" dirty="0">
                <a:solidFill>
                  <a:schemeClr val="bg1">
                    <a:lumMod val="85000"/>
                  </a:schemeClr>
                </a:solidFill>
                <a:effectLst/>
                <a:latin typeface="Arial" panose="020B0604020202020204" pitchFamily="34" charset="0"/>
                <a:ea typeface="Calibri" panose="020F0502020204030204" pitchFamily="34" charset="0"/>
                <a:cs typeface="Calibri" panose="020F0502020204030204" pitchFamily="34" charset="0"/>
              </a:rPr>
              <a:t>iopolymer backbones are indistinguishable from </a:t>
            </a:r>
            <a:r>
              <a:rPr lang="en-US" b="1" kern="100" dirty="0">
                <a:solidFill>
                  <a:schemeClr val="bg1">
                    <a:lumMod val="85000"/>
                  </a:schemeClr>
                </a:solidFill>
                <a:latin typeface="Arial" panose="020B0604020202020204" pitchFamily="34" charset="0"/>
                <a:ea typeface="Calibri" panose="020F0502020204030204" pitchFamily="34" charset="0"/>
                <a:cs typeface="Calibri" panose="020F0502020204030204" pitchFamily="34" charset="0"/>
              </a:rPr>
              <a:t>magic</a:t>
            </a:r>
          </a:p>
          <a:p>
            <a:r>
              <a:rPr lang="en-US" sz="1800" b="1" kern="100" dirty="0">
                <a:solidFill>
                  <a:schemeClr val="bg1">
                    <a:lumMod val="85000"/>
                  </a:schemeClr>
                </a:solidFill>
                <a:effectLst/>
                <a:latin typeface="Arial" panose="020B0604020202020204" pitchFamily="34" charset="0"/>
                <a:ea typeface="Calibri" panose="020F0502020204030204" pitchFamily="34" charset="0"/>
                <a:cs typeface="Calibri" panose="020F0502020204030204" pitchFamily="34" charset="0"/>
              </a:rPr>
              <a:t>		</a:t>
            </a:r>
            <a:r>
              <a:rPr lang="en-US" b="1" kern="100" dirty="0">
                <a:solidFill>
                  <a:schemeClr val="bg1">
                    <a:lumMod val="85000"/>
                  </a:schemeClr>
                </a:solidFill>
                <a:latin typeface="Arial" panose="020B0604020202020204" pitchFamily="34" charset="0"/>
                <a:ea typeface="Calibri" panose="020F0502020204030204" pitchFamily="34" charset="0"/>
                <a:cs typeface="Calibri" panose="020F0502020204030204" pitchFamily="34" charset="0"/>
              </a:rPr>
              <a:t>B</a:t>
            </a:r>
            <a:r>
              <a:rPr lang="en-US" sz="1800" b="1" kern="100" dirty="0">
                <a:solidFill>
                  <a:schemeClr val="bg1">
                    <a:lumMod val="85000"/>
                  </a:schemeClr>
                </a:solidFill>
                <a:effectLst/>
                <a:latin typeface="Arial" panose="020B0604020202020204" pitchFamily="34" charset="0"/>
                <a:ea typeface="Calibri" panose="020F0502020204030204" pitchFamily="34" charset="0"/>
                <a:cs typeface="Calibri" panose="020F0502020204030204" pitchFamily="34" charset="0"/>
              </a:rPr>
              <a:t>iopolymer backbones are the products of evolution.</a:t>
            </a:r>
          </a:p>
          <a:p>
            <a:r>
              <a:rPr lang="en-US" kern="100" dirty="0">
                <a:solidFill>
                  <a:schemeClr val="bg1">
                    <a:lumMod val="85000"/>
                  </a:schemeClr>
                </a:solidFill>
                <a:latin typeface="Arial" panose="020B0604020202020204" pitchFamily="34" charset="0"/>
                <a:ea typeface="Calibri" panose="020F0502020204030204" pitchFamily="34" charset="0"/>
                <a:cs typeface="Calibri" panose="020F0502020204030204" pitchFamily="34" charset="0"/>
              </a:rPr>
              <a:t>		(will demonstrate that).</a:t>
            </a:r>
          </a:p>
          <a:p>
            <a:endParaRPr lang="en-US" sz="1800" kern="100" dirty="0">
              <a:solidFill>
                <a:srgbClr val="FF0000"/>
              </a:solidFill>
              <a:effectLst/>
              <a:latin typeface="Arial" panose="020B0604020202020204" pitchFamily="34" charset="0"/>
              <a:ea typeface="Calibri" panose="020F0502020204030204" pitchFamily="34" charset="0"/>
              <a:cs typeface="Calibri" panose="020F0502020204030204" pitchFamily="34" charset="0"/>
            </a:endParaRPr>
          </a:p>
          <a:p>
            <a:r>
              <a:rPr lang="en-US" sz="2000" dirty="0">
                <a:solidFill>
                  <a:srgbClr val="FF0000"/>
                </a:solidFill>
                <a:effectLst/>
                <a:latin typeface="Arial" panose="020B0604020202020204" pitchFamily="34" charset="0"/>
                <a:ea typeface="Calibri" panose="020F0502020204030204" pitchFamily="34" charset="0"/>
                <a:cs typeface="Calibri" panose="020F0502020204030204" pitchFamily="34" charset="0"/>
              </a:rPr>
              <a:t>The Paradox is the dependence of Darwinian evolution on evolved biopolymer backbones, even though it has a total inability to evolve them.</a:t>
            </a:r>
            <a:endParaRPr lang="en-US" sz="2000" dirty="0"/>
          </a:p>
        </p:txBody>
      </p:sp>
    </p:spTree>
    <p:extLst>
      <p:ext uri="{BB962C8B-B14F-4D97-AF65-F5344CB8AC3E}">
        <p14:creationId xmlns:p14="http://schemas.microsoft.com/office/powerpoint/2010/main" val="3068842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31AC2-6F31-90B4-1819-235F5E50D30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9CFB04-6744-E49F-306A-DB844E8C5072}"/>
              </a:ext>
            </a:extLst>
          </p:cNvPr>
          <p:cNvSpPr>
            <a:spLocks noGrp="1"/>
          </p:cNvSpPr>
          <p:nvPr>
            <p:ph type="sldNum" sz="quarter" idx="12"/>
          </p:nvPr>
        </p:nvSpPr>
        <p:spPr/>
        <p:txBody>
          <a:bodyPr/>
          <a:lstStyle/>
          <a:p>
            <a:fld id="{0FB56013-B943-42BA-886F-6F9D4EB85E9D}" type="slidenum">
              <a:rPr lang="en-US" smtClean="0"/>
              <a:t>2</a:t>
            </a:fld>
            <a:endParaRPr lang="en-US"/>
          </a:p>
        </p:txBody>
      </p:sp>
      <p:sp>
        <p:nvSpPr>
          <p:cNvPr id="4" name="TextBox 3">
            <a:extLst>
              <a:ext uri="{FF2B5EF4-FFF2-40B4-BE49-F238E27FC236}">
                <a16:creationId xmlns:a16="http://schemas.microsoft.com/office/drawing/2014/main" id="{DE372277-6749-37B7-9581-AD504D681307}"/>
              </a:ext>
            </a:extLst>
          </p:cNvPr>
          <p:cNvSpPr txBox="1"/>
          <p:nvPr/>
        </p:nvSpPr>
        <p:spPr>
          <a:xfrm>
            <a:off x="407623" y="235172"/>
            <a:ext cx="9233333" cy="3477875"/>
          </a:xfrm>
          <a:prstGeom prst="rect">
            <a:avLst/>
          </a:prstGeom>
          <a:noFill/>
        </p:spPr>
        <p:txBody>
          <a:bodyPr wrap="square" rtlCol="0">
            <a:spAutoFit/>
          </a:bodyPr>
          <a:lstStyle/>
          <a:p>
            <a:r>
              <a:rPr lang="en-US" sz="4400" kern="100" dirty="0">
                <a:solidFill>
                  <a:srgbClr val="FF0000"/>
                </a:solidFill>
                <a:latin typeface="Arial" panose="020B0604020202020204" pitchFamily="34" charset="0"/>
                <a:ea typeface="Calibri" panose="020F0502020204030204" pitchFamily="34" charset="0"/>
                <a:cs typeface="Calibri" panose="020F0502020204030204" pitchFamily="34" charset="0"/>
              </a:rPr>
              <a:t>Part 2: Molecules.</a:t>
            </a:r>
          </a:p>
          <a:p>
            <a:r>
              <a:rPr lang="en-US" sz="4400" kern="100" dirty="0">
                <a:solidFill>
                  <a:srgbClr val="FF0000"/>
                </a:solidFill>
                <a:latin typeface="Arial" panose="020B0604020202020204" pitchFamily="34" charset="0"/>
                <a:ea typeface="Calibri" panose="020F0502020204030204" pitchFamily="34" charset="0"/>
                <a:cs typeface="Calibri" panose="020F0502020204030204" pitchFamily="34" charset="0"/>
              </a:rPr>
              <a:t>The Paradox</a:t>
            </a:r>
          </a:p>
          <a:p>
            <a:endParaRPr lang="en-US" sz="4400" kern="100" dirty="0">
              <a:solidFill>
                <a:srgbClr val="FF0000"/>
              </a:solidFill>
              <a:latin typeface="Arial" panose="020B0604020202020204" pitchFamily="34" charset="0"/>
              <a:ea typeface="Calibri" panose="020F0502020204030204" pitchFamily="34" charset="0"/>
              <a:cs typeface="Calibri" panose="020F0502020204030204" pitchFamily="34" charset="0"/>
            </a:endParaRPr>
          </a:p>
          <a:p>
            <a:r>
              <a:rPr lang="en-US" sz="4400" kern="100" dirty="0">
                <a:solidFill>
                  <a:srgbClr val="FF0000"/>
                </a:solidFill>
                <a:effectLst/>
                <a:latin typeface="Arial" panose="020B0604020202020204" pitchFamily="34" charset="0"/>
                <a:ea typeface="Calibri" panose="020F0502020204030204" pitchFamily="34" charset="0"/>
                <a:cs typeface="Calibri" panose="020F0502020204030204" pitchFamily="34" charset="0"/>
              </a:rPr>
              <a:t> </a:t>
            </a:r>
          </a:p>
          <a:p>
            <a:endParaRPr lang="en-US" sz="4400" kern="100" dirty="0">
              <a:solidFill>
                <a:srgbClr val="FF0000"/>
              </a:solidFill>
              <a:latin typeface="Arial" panose="020B0604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9778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FBCD6-5C23-00B9-F8D4-65BC9DA10C4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F4061A-E5C6-4EC0-0B6B-3370E0102406}"/>
              </a:ext>
            </a:extLst>
          </p:cNvPr>
          <p:cNvSpPr>
            <a:spLocks noGrp="1"/>
          </p:cNvSpPr>
          <p:nvPr>
            <p:ph type="sldNum" sz="quarter" idx="12"/>
          </p:nvPr>
        </p:nvSpPr>
        <p:spPr/>
        <p:txBody>
          <a:bodyPr/>
          <a:lstStyle/>
          <a:p>
            <a:fld id="{0FB56013-B943-42BA-886F-6F9D4EB85E9D}" type="slidenum">
              <a:rPr lang="en-US" smtClean="0"/>
              <a:t>3</a:t>
            </a:fld>
            <a:endParaRPr lang="en-US"/>
          </a:p>
        </p:txBody>
      </p:sp>
      <p:sp>
        <p:nvSpPr>
          <p:cNvPr id="4" name="TextBox 3">
            <a:extLst>
              <a:ext uri="{FF2B5EF4-FFF2-40B4-BE49-F238E27FC236}">
                <a16:creationId xmlns:a16="http://schemas.microsoft.com/office/drawing/2014/main" id="{756F8861-134B-DA99-7D37-1D2C3B55CE40}"/>
              </a:ext>
            </a:extLst>
          </p:cNvPr>
          <p:cNvSpPr txBox="1"/>
          <p:nvPr/>
        </p:nvSpPr>
        <p:spPr>
          <a:xfrm>
            <a:off x="407624" y="235172"/>
            <a:ext cx="8107726" cy="1477328"/>
          </a:xfrm>
          <a:prstGeom prst="rect">
            <a:avLst/>
          </a:prstGeom>
          <a:noFill/>
        </p:spPr>
        <p:txBody>
          <a:bodyPr wrap="square" rtlCol="0">
            <a:spAutoFit/>
          </a:bodyPr>
          <a:lstStyle/>
          <a:p>
            <a:r>
              <a:rPr lang="en-US" kern="100" dirty="0">
                <a:solidFill>
                  <a:srgbClr val="FF0000"/>
                </a:solidFill>
                <a:latin typeface="Arial" panose="020B0604020202020204" pitchFamily="34" charset="0"/>
                <a:ea typeface="Calibri" panose="020F0502020204030204" pitchFamily="34" charset="0"/>
                <a:cs typeface="Calibri" panose="020F0502020204030204" pitchFamily="34" charset="0"/>
              </a:rPr>
              <a:t>The Paradox</a:t>
            </a:r>
          </a:p>
          <a:p>
            <a:endParaRPr lang="en-US" kern="100" dirty="0">
              <a:solidFill>
                <a:srgbClr val="FF0000"/>
              </a:solidFill>
              <a:latin typeface="Arial" panose="020B0604020202020204" pitchFamily="34" charset="0"/>
              <a:ea typeface="Calibri" panose="020F0502020204030204" pitchFamily="34" charset="0"/>
              <a:cs typeface="Calibri" panose="020F0502020204030204" pitchFamily="34" charset="0"/>
            </a:endParaRPr>
          </a:p>
          <a:p>
            <a:r>
              <a:rPr lang="en-US" sz="1800" b="1" kern="100" dirty="0">
                <a:solidFill>
                  <a:srgbClr val="FF0000"/>
                </a:solidFill>
                <a:effectLst/>
                <a:latin typeface="Arial" panose="020B0604020202020204" pitchFamily="34" charset="0"/>
                <a:ea typeface="Calibri" panose="020F0502020204030204" pitchFamily="34" charset="0"/>
                <a:cs typeface="Calibri" panose="020F0502020204030204" pitchFamily="34" charset="0"/>
              </a:rPr>
              <a:t>Darwinian evolution depends entirely on biopolymer backbones.</a:t>
            </a:r>
          </a:p>
          <a:p>
            <a:pPr marL="919163"/>
            <a:r>
              <a:rPr lang="en-US" kern="100" dirty="0">
                <a:solidFill>
                  <a:srgbClr val="FF0000"/>
                </a:solidFill>
                <a:latin typeface="Arial" panose="020B0604020202020204" pitchFamily="34" charset="0"/>
                <a:ea typeface="Calibri" panose="020F0502020204030204" pitchFamily="34" charset="0"/>
                <a:cs typeface="Calibri" panose="020F0502020204030204" pitchFamily="34" charset="0"/>
              </a:rPr>
              <a:t>No polypeptide/polynucleotide, no Darwinian evolution.</a:t>
            </a:r>
            <a:r>
              <a:rPr lang="en-US" sz="1800" kern="100" dirty="0">
                <a:solidFill>
                  <a:srgbClr val="FF0000"/>
                </a:solidFill>
                <a:effectLst/>
                <a:latin typeface="Arial" panose="020B0604020202020204" pitchFamily="34" charset="0"/>
                <a:ea typeface="Calibri" panose="020F0502020204030204" pitchFamily="34" charset="0"/>
                <a:cs typeface="Calibri" panose="020F0502020204030204" pitchFamily="34" charset="0"/>
              </a:rPr>
              <a:t> </a:t>
            </a:r>
          </a:p>
          <a:p>
            <a:endParaRPr lang="en-US" kern="100" dirty="0">
              <a:solidFill>
                <a:srgbClr val="FF0000"/>
              </a:solidFill>
              <a:latin typeface="Arial" panose="020B060402020202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D42B541-76BB-AA9D-FE81-1002D958916A}"/>
              </a:ext>
            </a:extLst>
          </p:cNvPr>
          <p:cNvPicPr>
            <a:picLocks noChangeAspect="1"/>
          </p:cNvPicPr>
          <p:nvPr/>
        </p:nvPicPr>
        <p:blipFill>
          <a:blip r:embed="rId2"/>
          <a:stretch>
            <a:fillRect/>
          </a:stretch>
        </p:blipFill>
        <p:spPr>
          <a:xfrm>
            <a:off x="685800" y="1712500"/>
            <a:ext cx="7772400" cy="1974838"/>
          </a:xfrm>
          <a:prstGeom prst="rect">
            <a:avLst/>
          </a:prstGeom>
        </p:spPr>
      </p:pic>
    </p:spTree>
    <p:extLst>
      <p:ext uri="{BB962C8B-B14F-4D97-AF65-F5344CB8AC3E}">
        <p14:creationId xmlns:p14="http://schemas.microsoft.com/office/powerpoint/2010/main" val="1923041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152373-56FB-0DBB-58F2-E7787C93ADD3}"/>
              </a:ext>
            </a:extLst>
          </p:cNvPr>
          <p:cNvSpPr>
            <a:spLocks noGrp="1"/>
          </p:cNvSpPr>
          <p:nvPr>
            <p:ph type="sldNum" sz="quarter" idx="12"/>
          </p:nvPr>
        </p:nvSpPr>
        <p:spPr/>
        <p:txBody>
          <a:bodyPr/>
          <a:lstStyle/>
          <a:p>
            <a:fld id="{0FB56013-B943-42BA-886F-6F9D4EB85E9D}" type="slidenum">
              <a:rPr lang="en-US" smtClean="0"/>
              <a:t>4</a:t>
            </a:fld>
            <a:endParaRPr lang="en-US"/>
          </a:p>
        </p:txBody>
      </p:sp>
      <p:sp>
        <p:nvSpPr>
          <p:cNvPr id="4" name="TextBox 3">
            <a:extLst>
              <a:ext uri="{FF2B5EF4-FFF2-40B4-BE49-F238E27FC236}">
                <a16:creationId xmlns:a16="http://schemas.microsoft.com/office/drawing/2014/main" id="{37F41C8A-C0AA-7DCC-032D-E9B537040FD3}"/>
              </a:ext>
            </a:extLst>
          </p:cNvPr>
          <p:cNvSpPr txBox="1"/>
          <p:nvPr/>
        </p:nvSpPr>
        <p:spPr>
          <a:xfrm>
            <a:off x="407624" y="235172"/>
            <a:ext cx="8107726" cy="2308324"/>
          </a:xfrm>
          <a:prstGeom prst="rect">
            <a:avLst/>
          </a:prstGeom>
          <a:noFill/>
        </p:spPr>
        <p:txBody>
          <a:bodyPr wrap="square" rtlCol="0">
            <a:spAutoFit/>
          </a:bodyPr>
          <a:lstStyle/>
          <a:p>
            <a:r>
              <a:rPr lang="en-US" kern="100" dirty="0">
                <a:solidFill>
                  <a:srgbClr val="FF0000"/>
                </a:solidFill>
                <a:latin typeface="Arial" panose="020B0604020202020204" pitchFamily="34" charset="0"/>
                <a:ea typeface="Calibri" panose="020F0502020204030204" pitchFamily="34" charset="0"/>
                <a:cs typeface="Calibri" panose="020F0502020204030204" pitchFamily="34" charset="0"/>
              </a:rPr>
              <a:t>The Paradox</a:t>
            </a:r>
          </a:p>
          <a:p>
            <a:endParaRPr lang="en-US" kern="100" dirty="0">
              <a:solidFill>
                <a:srgbClr val="FF0000"/>
              </a:solidFill>
              <a:latin typeface="Arial" panose="020B0604020202020204" pitchFamily="34" charset="0"/>
              <a:ea typeface="Calibri" panose="020F0502020204030204" pitchFamily="34" charset="0"/>
              <a:cs typeface="Calibri" panose="020F0502020204030204" pitchFamily="34" charset="0"/>
            </a:endParaRPr>
          </a:p>
          <a:p>
            <a:r>
              <a:rPr lang="en-US" sz="1800" b="1" kern="100" dirty="0">
                <a:solidFill>
                  <a:srgbClr val="FF0000"/>
                </a:solidFill>
                <a:effectLst/>
                <a:latin typeface="Arial" panose="020B0604020202020204" pitchFamily="34" charset="0"/>
                <a:ea typeface="Calibri" panose="020F0502020204030204" pitchFamily="34" charset="0"/>
                <a:cs typeface="Calibri" panose="020F0502020204030204" pitchFamily="34" charset="0"/>
              </a:rPr>
              <a:t>Darwinian evolution depends entirely on biopolymer backbones.</a:t>
            </a:r>
          </a:p>
          <a:p>
            <a:pPr marL="919163"/>
            <a:r>
              <a:rPr lang="en-US" kern="100" dirty="0">
                <a:solidFill>
                  <a:srgbClr val="FF0000"/>
                </a:solidFill>
                <a:latin typeface="Arial" panose="020B0604020202020204" pitchFamily="34" charset="0"/>
                <a:ea typeface="Calibri" panose="020F0502020204030204" pitchFamily="34" charset="0"/>
                <a:cs typeface="Calibri" panose="020F0502020204030204" pitchFamily="34" charset="0"/>
              </a:rPr>
              <a:t>No polypeptide/polynucleotide, no Darwinian evolution.</a:t>
            </a:r>
            <a:r>
              <a:rPr lang="en-US" sz="1800" kern="100" dirty="0">
                <a:solidFill>
                  <a:srgbClr val="FF0000"/>
                </a:solidFill>
                <a:effectLst/>
                <a:latin typeface="Arial" panose="020B0604020202020204" pitchFamily="34" charset="0"/>
                <a:ea typeface="Calibri" panose="020F0502020204030204" pitchFamily="34" charset="0"/>
                <a:cs typeface="Calibri" panose="020F0502020204030204" pitchFamily="34" charset="0"/>
              </a:rPr>
              <a:t> </a:t>
            </a:r>
          </a:p>
          <a:p>
            <a:endParaRPr lang="en-US" kern="100" dirty="0">
              <a:solidFill>
                <a:srgbClr val="FF0000"/>
              </a:solidFill>
              <a:latin typeface="Arial" panose="020B0604020202020204" pitchFamily="34" charset="0"/>
              <a:ea typeface="Calibri" panose="020F0502020204030204" pitchFamily="34" charset="0"/>
              <a:cs typeface="Calibri" panose="020F0502020204030204" pitchFamily="34" charset="0"/>
            </a:endParaRPr>
          </a:p>
          <a:p>
            <a:r>
              <a:rPr lang="en-US" sz="1800" b="1" kern="100" dirty="0">
                <a:solidFill>
                  <a:srgbClr val="FF0000"/>
                </a:solidFill>
                <a:effectLst/>
                <a:latin typeface="Arial" panose="020B0604020202020204" pitchFamily="34" charset="0"/>
                <a:ea typeface="Calibri" panose="020F0502020204030204" pitchFamily="34" charset="0"/>
                <a:cs typeface="Calibri" panose="020F0502020204030204" pitchFamily="34" charset="0"/>
              </a:rPr>
              <a:t>Darwinian evolution canno</a:t>
            </a:r>
            <a:r>
              <a:rPr lang="en-US" b="1" kern="100" dirty="0">
                <a:solidFill>
                  <a:srgbClr val="FF0000"/>
                </a:solidFill>
                <a:latin typeface="Arial" panose="020B0604020202020204" pitchFamily="34" charset="0"/>
                <a:ea typeface="Calibri" panose="020F0502020204030204" pitchFamily="34" charset="0"/>
                <a:cs typeface="Calibri" panose="020F0502020204030204" pitchFamily="34" charset="0"/>
              </a:rPr>
              <a:t>t alter biopolymer backbones.</a:t>
            </a:r>
          </a:p>
          <a:p>
            <a:pPr marL="919163"/>
            <a:r>
              <a:rPr lang="en-US" sz="1800" kern="100" dirty="0">
                <a:solidFill>
                  <a:srgbClr val="FF0000"/>
                </a:solidFill>
                <a:effectLst/>
                <a:latin typeface="Arial" panose="020B0604020202020204" pitchFamily="34" charset="0"/>
                <a:ea typeface="Calibri" panose="020F0502020204030204" pitchFamily="34" charset="0"/>
                <a:cs typeface="Calibri" panose="020F0502020204030204" pitchFamily="34" charset="0"/>
              </a:rPr>
              <a:t>Nowhere in the vast and diverse tree of life do we find ribosomes made from anything but </a:t>
            </a:r>
            <a:r>
              <a:rPr lang="en-US" kern="100" dirty="0">
                <a:solidFill>
                  <a:srgbClr val="FF0000"/>
                </a:solidFill>
                <a:latin typeface="Arial" panose="020B0604020202020204" pitchFamily="34" charset="0"/>
                <a:ea typeface="Calibri" panose="020F0502020204030204" pitchFamily="34" charset="0"/>
                <a:cs typeface="Calibri" panose="020F0502020204030204" pitchFamily="34" charset="0"/>
              </a:rPr>
              <a:t>polypeptide and polynucleotide</a:t>
            </a:r>
            <a:r>
              <a:rPr lang="en-US" sz="1800" kern="100" dirty="0">
                <a:solidFill>
                  <a:srgbClr val="FF0000"/>
                </a:solidFill>
                <a:effectLst/>
                <a:latin typeface="Arial" panose="020B0604020202020204" pitchFamily="34" charset="0"/>
                <a:ea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2CF9A819-4D62-4C1E-A38B-A13CF4E7BA45}"/>
              </a:ext>
            </a:extLst>
          </p:cNvPr>
          <p:cNvPicPr>
            <a:picLocks noChangeAspect="1"/>
          </p:cNvPicPr>
          <p:nvPr/>
        </p:nvPicPr>
        <p:blipFill>
          <a:blip r:embed="rId2"/>
          <a:stretch>
            <a:fillRect/>
          </a:stretch>
        </p:blipFill>
        <p:spPr>
          <a:xfrm>
            <a:off x="870324" y="2600005"/>
            <a:ext cx="4359925" cy="2463357"/>
          </a:xfrm>
          <a:prstGeom prst="rect">
            <a:avLst/>
          </a:prstGeom>
        </p:spPr>
      </p:pic>
      <p:pic>
        <p:nvPicPr>
          <p:cNvPr id="5124" name="Picture 4" descr="A Bengal tiger in Mudumalai National Park, India">
            <a:extLst>
              <a:ext uri="{FF2B5EF4-FFF2-40B4-BE49-F238E27FC236}">
                <a16:creationId xmlns:a16="http://schemas.microsoft.com/office/drawing/2014/main" id="{E28C016C-4830-F310-F161-4871672BBA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373" y="3074470"/>
            <a:ext cx="2631313" cy="2091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1216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2FEC0-01ED-0580-8279-6554CA1D190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366D9C-8041-4B86-B6F2-BFDFCA8B7FC1}"/>
              </a:ext>
            </a:extLst>
          </p:cNvPr>
          <p:cNvSpPr>
            <a:spLocks noGrp="1"/>
          </p:cNvSpPr>
          <p:nvPr>
            <p:ph type="sldNum" sz="quarter" idx="12"/>
          </p:nvPr>
        </p:nvSpPr>
        <p:spPr/>
        <p:txBody>
          <a:bodyPr/>
          <a:lstStyle/>
          <a:p>
            <a:fld id="{0FB56013-B943-42BA-886F-6F9D4EB85E9D}" type="slidenum">
              <a:rPr lang="en-US" smtClean="0"/>
              <a:t>5</a:t>
            </a:fld>
            <a:endParaRPr lang="en-US"/>
          </a:p>
        </p:txBody>
      </p:sp>
      <p:sp>
        <p:nvSpPr>
          <p:cNvPr id="4" name="TextBox 3">
            <a:extLst>
              <a:ext uri="{FF2B5EF4-FFF2-40B4-BE49-F238E27FC236}">
                <a16:creationId xmlns:a16="http://schemas.microsoft.com/office/drawing/2014/main" id="{0387D5A8-52FE-F138-16F0-9A423B803615}"/>
              </a:ext>
            </a:extLst>
          </p:cNvPr>
          <p:cNvSpPr txBox="1"/>
          <p:nvPr/>
        </p:nvSpPr>
        <p:spPr>
          <a:xfrm>
            <a:off x="407624" y="235172"/>
            <a:ext cx="8107726" cy="3139321"/>
          </a:xfrm>
          <a:prstGeom prst="rect">
            <a:avLst/>
          </a:prstGeom>
          <a:noFill/>
        </p:spPr>
        <p:txBody>
          <a:bodyPr wrap="square" rtlCol="0">
            <a:spAutoFit/>
          </a:bodyPr>
          <a:lstStyle/>
          <a:p>
            <a:r>
              <a:rPr lang="en-US" kern="100" dirty="0">
                <a:solidFill>
                  <a:srgbClr val="FF0000"/>
                </a:solidFill>
                <a:latin typeface="Arial" panose="020B0604020202020204" pitchFamily="34" charset="0"/>
                <a:ea typeface="Calibri" panose="020F0502020204030204" pitchFamily="34" charset="0"/>
                <a:cs typeface="Calibri" panose="020F0502020204030204" pitchFamily="34" charset="0"/>
              </a:rPr>
              <a:t>The Paradox</a:t>
            </a:r>
          </a:p>
          <a:p>
            <a:endParaRPr lang="en-US" kern="100" dirty="0">
              <a:solidFill>
                <a:srgbClr val="FF0000"/>
              </a:solidFill>
              <a:latin typeface="Arial" panose="020B0604020202020204" pitchFamily="34" charset="0"/>
              <a:ea typeface="Calibri" panose="020F0502020204030204" pitchFamily="34" charset="0"/>
              <a:cs typeface="Calibri" panose="020F0502020204030204" pitchFamily="34" charset="0"/>
            </a:endParaRPr>
          </a:p>
          <a:p>
            <a:r>
              <a:rPr lang="en-US" sz="1800" b="1" kern="100" dirty="0">
                <a:solidFill>
                  <a:srgbClr val="FF0000"/>
                </a:solidFill>
                <a:effectLst/>
                <a:latin typeface="Arial" panose="020B0604020202020204" pitchFamily="34" charset="0"/>
                <a:ea typeface="Calibri" panose="020F0502020204030204" pitchFamily="34" charset="0"/>
                <a:cs typeface="Calibri" panose="020F0502020204030204" pitchFamily="34" charset="0"/>
              </a:rPr>
              <a:t>Darwinian evolution depends entirely on biopolymer backbones.</a:t>
            </a:r>
          </a:p>
          <a:p>
            <a:pPr marL="919163"/>
            <a:r>
              <a:rPr lang="en-US" kern="100" dirty="0">
                <a:solidFill>
                  <a:srgbClr val="FF0000"/>
                </a:solidFill>
                <a:latin typeface="Arial" panose="020B0604020202020204" pitchFamily="34" charset="0"/>
                <a:ea typeface="Calibri" panose="020F0502020204030204" pitchFamily="34" charset="0"/>
                <a:cs typeface="Calibri" panose="020F0502020204030204" pitchFamily="34" charset="0"/>
              </a:rPr>
              <a:t>No polypeptide/polynucleotide, no Darwinian evolution.</a:t>
            </a:r>
            <a:r>
              <a:rPr lang="en-US" sz="1800" kern="100" dirty="0">
                <a:solidFill>
                  <a:srgbClr val="FF0000"/>
                </a:solidFill>
                <a:effectLst/>
                <a:latin typeface="Arial" panose="020B0604020202020204" pitchFamily="34" charset="0"/>
                <a:ea typeface="Calibri" panose="020F0502020204030204" pitchFamily="34" charset="0"/>
                <a:cs typeface="Calibri" panose="020F0502020204030204" pitchFamily="34" charset="0"/>
              </a:rPr>
              <a:t> </a:t>
            </a:r>
          </a:p>
          <a:p>
            <a:endParaRPr lang="en-US" kern="100" dirty="0">
              <a:solidFill>
                <a:srgbClr val="FF0000"/>
              </a:solidFill>
              <a:latin typeface="Arial" panose="020B0604020202020204" pitchFamily="34" charset="0"/>
              <a:ea typeface="Calibri" panose="020F0502020204030204" pitchFamily="34" charset="0"/>
              <a:cs typeface="Calibri" panose="020F0502020204030204" pitchFamily="34" charset="0"/>
            </a:endParaRPr>
          </a:p>
          <a:p>
            <a:r>
              <a:rPr lang="en-US" sz="1800" b="1" kern="100" dirty="0">
                <a:solidFill>
                  <a:srgbClr val="FF0000"/>
                </a:solidFill>
                <a:effectLst/>
                <a:latin typeface="Arial" panose="020B0604020202020204" pitchFamily="34" charset="0"/>
                <a:ea typeface="Calibri" panose="020F0502020204030204" pitchFamily="34" charset="0"/>
                <a:cs typeface="Calibri" panose="020F0502020204030204" pitchFamily="34" charset="0"/>
              </a:rPr>
              <a:t>Darwinian evolution canno</a:t>
            </a:r>
            <a:r>
              <a:rPr lang="en-US" b="1" kern="100" dirty="0">
                <a:solidFill>
                  <a:srgbClr val="FF0000"/>
                </a:solidFill>
                <a:latin typeface="Arial" panose="020B0604020202020204" pitchFamily="34" charset="0"/>
                <a:ea typeface="Calibri" panose="020F0502020204030204" pitchFamily="34" charset="0"/>
                <a:cs typeface="Calibri" panose="020F0502020204030204" pitchFamily="34" charset="0"/>
              </a:rPr>
              <a:t>t alter biopolymer backbones.</a:t>
            </a:r>
          </a:p>
          <a:p>
            <a:pPr marL="919163"/>
            <a:r>
              <a:rPr lang="en-US" sz="1800" kern="100" dirty="0">
                <a:solidFill>
                  <a:srgbClr val="FF0000"/>
                </a:solidFill>
                <a:effectLst/>
                <a:latin typeface="Arial" panose="020B0604020202020204" pitchFamily="34" charset="0"/>
                <a:ea typeface="Calibri" panose="020F0502020204030204" pitchFamily="34" charset="0"/>
                <a:cs typeface="Calibri" panose="020F0502020204030204" pitchFamily="34" charset="0"/>
              </a:rPr>
              <a:t>Nowhere in the vast and diverse tree of life do we find ribosomes made from anything other </a:t>
            </a:r>
            <a:r>
              <a:rPr lang="en-US" kern="100" dirty="0">
                <a:solidFill>
                  <a:srgbClr val="FF0000"/>
                </a:solidFill>
                <a:latin typeface="Arial" panose="020B0604020202020204" pitchFamily="34" charset="0"/>
                <a:ea typeface="Calibri" panose="020F0502020204030204" pitchFamily="34" charset="0"/>
                <a:cs typeface="Calibri" panose="020F0502020204030204" pitchFamily="34" charset="0"/>
              </a:rPr>
              <a:t>polypeptide, polynucleotide</a:t>
            </a:r>
            <a:r>
              <a:rPr lang="en-US" sz="1800" kern="100" dirty="0">
                <a:solidFill>
                  <a:srgbClr val="FF0000"/>
                </a:solidFill>
                <a:effectLst/>
                <a:latin typeface="Arial" panose="020B0604020202020204" pitchFamily="34" charset="0"/>
                <a:ea typeface="Calibri" panose="020F0502020204030204" pitchFamily="34" charset="0"/>
                <a:cs typeface="Calibri" panose="020F0502020204030204" pitchFamily="34" charset="0"/>
              </a:rPr>
              <a:t>.</a:t>
            </a:r>
          </a:p>
          <a:p>
            <a:pPr marL="919163"/>
            <a:endParaRPr lang="en-US" kern="100" dirty="0">
              <a:solidFill>
                <a:srgbClr val="FF0000"/>
              </a:solidFill>
              <a:latin typeface="Arial" panose="020B0604020202020204" pitchFamily="34" charset="0"/>
              <a:ea typeface="Calibri" panose="020F0502020204030204" pitchFamily="34" charset="0"/>
              <a:cs typeface="Calibri" panose="020F0502020204030204" pitchFamily="34" charset="0"/>
            </a:endParaRPr>
          </a:p>
          <a:p>
            <a:r>
              <a:rPr lang="en-US" b="1" kern="100" dirty="0">
                <a:solidFill>
                  <a:srgbClr val="FF0000"/>
                </a:solidFill>
                <a:latin typeface="Arial" panose="020B0604020202020204" pitchFamily="34" charset="0"/>
                <a:ea typeface="Calibri" panose="020F0502020204030204" pitchFamily="34" charset="0"/>
                <a:cs typeface="Calibri" panose="020F0502020204030204" pitchFamily="34" charset="0"/>
              </a:rPr>
              <a:t>B</a:t>
            </a:r>
            <a:r>
              <a:rPr lang="en-US" sz="1800" b="1" kern="100" dirty="0">
                <a:solidFill>
                  <a:srgbClr val="FF0000"/>
                </a:solidFill>
                <a:effectLst/>
                <a:latin typeface="Arial" panose="020B0604020202020204" pitchFamily="34" charset="0"/>
                <a:ea typeface="Calibri" panose="020F0502020204030204" pitchFamily="34" charset="0"/>
                <a:cs typeface="Calibri" panose="020F0502020204030204" pitchFamily="34" charset="0"/>
              </a:rPr>
              <a:t>iopolymer backbones are the products of evolution.</a:t>
            </a:r>
          </a:p>
          <a:p>
            <a:r>
              <a:rPr lang="en-US" kern="100" dirty="0">
                <a:solidFill>
                  <a:srgbClr val="FF0000"/>
                </a:solidFill>
                <a:latin typeface="Arial" panose="020B0604020202020204" pitchFamily="34" charset="0"/>
                <a:ea typeface="Calibri" panose="020F0502020204030204" pitchFamily="34" charset="0"/>
                <a:cs typeface="Calibri" panose="020F0502020204030204" pitchFamily="34" charset="0"/>
              </a:rPr>
              <a:t>		(</a:t>
            </a:r>
            <a:r>
              <a:rPr lang="en-US" i="1" kern="100" dirty="0">
                <a:solidFill>
                  <a:srgbClr val="FF0000"/>
                </a:solidFill>
                <a:latin typeface="Arial" panose="020B0604020202020204" pitchFamily="34" charset="0"/>
                <a:ea typeface="Calibri" panose="020F0502020204030204" pitchFamily="34" charset="0"/>
                <a:cs typeface="Calibri" panose="020F0502020204030204" pitchFamily="34" charset="0"/>
              </a:rPr>
              <a:t>see next</a:t>
            </a:r>
            <a:r>
              <a:rPr lang="en-US" kern="100" dirty="0">
                <a:solidFill>
                  <a:srgbClr val="FF0000"/>
                </a:solidFill>
                <a:latin typeface="Arial" panose="020B0604020202020204" pitchFamily="34" charset="0"/>
                <a:ea typeface="Calibri" panose="020F0502020204030204" pitchFamily="34" charset="0"/>
                <a:cs typeface="Calibri" panose="020F0502020204030204" pitchFamily="34" charset="0"/>
              </a:rPr>
              <a:t>).</a:t>
            </a:r>
            <a:endParaRPr lang="en-US" sz="1800" kern="100" dirty="0">
              <a:solidFill>
                <a:srgbClr val="FF0000"/>
              </a:solidFill>
              <a:effectLst/>
              <a:latin typeface="Arial" panose="020B060402020202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13330517-8EBD-99C8-740B-9860F56AFF6E}"/>
              </a:ext>
            </a:extLst>
          </p:cNvPr>
          <p:cNvPicPr>
            <a:picLocks noChangeAspect="1"/>
          </p:cNvPicPr>
          <p:nvPr/>
        </p:nvPicPr>
        <p:blipFill>
          <a:blip r:embed="rId2"/>
          <a:stretch>
            <a:fillRect/>
          </a:stretch>
        </p:blipFill>
        <p:spPr>
          <a:xfrm>
            <a:off x="7465837" y="2941207"/>
            <a:ext cx="1049513" cy="1962978"/>
          </a:xfrm>
          <a:prstGeom prst="rect">
            <a:avLst/>
          </a:prstGeom>
        </p:spPr>
      </p:pic>
    </p:spTree>
    <p:extLst>
      <p:ext uri="{BB962C8B-B14F-4D97-AF65-F5344CB8AC3E}">
        <p14:creationId xmlns:p14="http://schemas.microsoft.com/office/powerpoint/2010/main" val="20459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0C84AC-DD17-3472-D73C-7471D5AE5A34}"/>
              </a:ext>
            </a:extLst>
          </p:cNvPr>
          <p:cNvSpPr>
            <a:spLocks noGrp="1"/>
          </p:cNvSpPr>
          <p:nvPr>
            <p:ph type="sldNum" sz="quarter" idx="12"/>
          </p:nvPr>
        </p:nvSpPr>
        <p:spPr/>
        <p:txBody>
          <a:bodyPr/>
          <a:lstStyle/>
          <a:p>
            <a:fld id="{0FB56013-B943-42BA-886F-6F9D4EB85E9D}" type="slidenum">
              <a:rPr lang="en-US" smtClean="0"/>
              <a:t>6</a:t>
            </a:fld>
            <a:endParaRPr lang="en-US"/>
          </a:p>
        </p:txBody>
      </p:sp>
      <p:sp>
        <p:nvSpPr>
          <p:cNvPr id="4" name="TextBox 3">
            <a:extLst>
              <a:ext uri="{FF2B5EF4-FFF2-40B4-BE49-F238E27FC236}">
                <a16:creationId xmlns:a16="http://schemas.microsoft.com/office/drawing/2014/main" id="{B0C5BE09-2826-F78F-41AF-69847A101106}"/>
              </a:ext>
            </a:extLst>
          </p:cNvPr>
          <p:cNvSpPr txBox="1"/>
          <p:nvPr/>
        </p:nvSpPr>
        <p:spPr>
          <a:xfrm>
            <a:off x="330506" y="590434"/>
            <a:ext cx="8184844" cy="2308324"/>
          </a:xfrm>
          <a:prstGeom prst="rect">
            <a:avLst/>
          </a:prstGeom>
          <a:noFill/>
        </p:spPr>
        <p:txBody>
          <a:bodyPr wrap="square">
            <a:spAutoFit/>
          </a:bodyPr>
          <a:lstStyle/>
          <a:p>
            <a:r>
              <a:rPr lang="en-US" sz="1800" dirty="0">
                <a:solidFill>
                  <a:srgbClr val="FF0000"/>
                </a:solidFill>
                <a:effectLst/>
                <a:latin typeface="Arial" panose="020B0604020202020204" pitchFamily="34" charset="0"/>
                <a:ea typeface="Calibri" panose="020F0502020204030204" pitchFamily="34" charset="0"/>
              </a:rPr>
              <a:t> </a:t>
            </a:r>
          </a:p>
          <a:p>
            <a:endParaRPr lang="en-US" sz="1800" dirty="0">
              <a:solidFill>
                <a:srgbClr val="FF0000"/>
              </a:solidFill>
              <a:effectLst/>
              <a:latin typeface="Arial" panose="020B0604020202020204" pitchFamily="34" charset="0"/>
              <a:ea typeface="Calibri" panose="020F0502020204030204" pitchFamily="34" charset="0"/>
            </a:endParaRPr>
          </a:p>
          <a:p>
            <a:r>
              <a:rPr lang="en-US" dirty="0">
                <a:solidFill>
                  <a:srgbClr val="FF0000"/>
                </a:solidFill>
                <a:latin typeface="Arial" panose="020B0604020202020204" pitchFamily="34" charset="0"/>
                <a:ea typeface="Calibri" panose="020F0502020204030204" pitchFamily="34" charset="0"/>
              </a:rPr>
              <a:t>	</a:t>
            </a:r>
            <a:r>
              <a:rPr lang="en-US" sz="1800" dirty="0">
                <a:solidFill>
                  <a:srgbClr val="FF0000"/>
                </a:solidFill>
                <a:effectLst/>
                <a:latin typeface="Arial" panose="020B0604020202020204" pitchFamily="34" charset="0"/>
                <a:ea typeface="Calibri" panose="020F0502020204030204" pitchFamily="34" charset="0"/>
              </a:rPr>
              <a:t>What is the evidence that biopolymer backbones arose via evolutionary processes?</a:t>
            </a:r>
          </a:p>
          <a:p>
            <a:endParaRPr lang="en-US" dirty="0">
              <a:solidFill>
                <a:srgbClr val="FF0000"/>
              </a:solidFill>
              <a:latin typeface="Arial" panose="020B0604020202020204" pitchFamily="34" charset="0"/>
              <a:ea typeface="Calibri" panose="020F0502020204030204" pitchFamily="34" charset="0"/>
            </a:endParaRPr>
          </a:p>
          <a:p>
            <a:r>
              <a:rPr lang="en-US" dirty="0">
                <a:solidFill>
                  <a:srgbClr val="FF0000"/>
                </a:solidFill>
                <a:latin typeface="Arial" panose="020B0604020202020204" pitchFamily="34" charset="0"/>
                <a:ea typeface="Calibri" panose="020F0502020204030204" pitchFamily="34" charset="0"/>
              </a:rPr>
              <a:t>	How do we recognize products of evolution in general?</a:t>
            </a:r>
          </a:p>
          <a:p>
            <a:endParaRPr lang="en-US" sz="1800" dirty="0">
              <a:solidFill>
                <a:srgbClr val="FF0000"/>
              </a:solidFill>
              <a:effectLst/>
              <a:latin typeface="Arial" panose="020B0604020202020204" pitchFamily="34" charset="0"/>
              <a:ea typeface="Calibri" panose="020F0502020204030204" pitchFamily="34" charset="0"/>
            </a:endParaRPr>
          </a:p>
          <a:p>
            <a:endParaRPr lang="en-US" dirty="0">
              <a:solidFill>
                <a:srgbClr val="FF0000"/>
              </a:solidFill>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2106147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AC299F-35F3-45AA-F98D-E7C32AE54B93}"/>
              </a:ext>
            </a:extLst>
          </p:cNvPr>
          <p:cNvSpPr>
            <a:spLocks noGrp="1"/>
          </p:cNvSpPr>
          <p:nvPr>
            <p:ph type="sldNum" sz="quarter" idx="12"/>
          </p:nvPr>
        </p:nvSpPr>
        <p:spPr/>
        <p:txBody>
          <a:bodyPr/>
          <a:lstStyle/>
          <a:p>
            <a:fld id="{0FB56013-B943-42BA-886F-6F9D4EB85E9D}" type="slidenum">
              <a:rPr lang="en-US" smtClean="0"/>
              <a:t>7</a:t>
            </a:fld>
            <a:endParaRPr lang="en-US"/>
          </a:p>
        </p:txBody>
      </p:sp>
      <p:pic>
        <p:nvPicPr>
          <p:cNvPr id="3" name="Picture 2">
            <a:extLst>
              <a:ext uri="{FF2B5EF4-FFF2-40B4-BE49-F238E27FC236}">
                <a16:creationId xmlns:a16="http://schemas.microsoft.com/office/drawing/2014/main" id="{55FC908C-F140-46B4-DD3D-3BE0F0AA30DE}"/>
              </a:ext>
            </a:extLst>
          </p:cNvPr>
          <p:cNvPicPr>
            <a:picLocks noChangeAspect="1"/>
          </p:cNvPicPr>
          <p:nvPr/>
        </p:nvPicPr>
        <p:blipFill>
          <a:blip r:embed="rId2"/>
          <a:stretch>
            <a:fillRect/>
          </a:stretch>
        </p:blipFill>
        <p:spPr>
          <a:xfrm>
            <a:off x="5434031" y="2000127"/>
            <a:ext cx="3573152" cy="3040980"/>
          </a:xfrm>
          <a:prstGeom prst="rect">
            <a:avLst/>
          </a:prstGeom>
        </p:spPr>
      </p:pic>
      <p:sp>
        <p:nvSpPr>
          <p:cNvPr id="6" name="TextBox 5">
            <a:extLst>
              <a:ext uri="{FF2B5EF4-FFF2-40B4-BE49-F238E27FC236}">
                <a16:creationId xmlns:a16="http://schemas.microsoft.com/office/drawing/2014/main" id="{DB76168C-6314-29EE-895A-E8CE6FFAD956}"/>
              </a:ext>
            </a:extLst>
          </p:cNvPr>
          <p:cNvSpPr txBox="1"/>
          <p:nvPr/>
        </p:nvSpPr>
        <p:spPr>
          <a:xfrm>
            <a:off x="126124" y="102393"/>
            <a:ext cx="8891752" cy="2323713"/>
          </a:xfrm>
          <a:prstGeom prst="rect">
            <a:avLst/>
          </a:prstGeom>
          <a:noFill/>
        </p:spPr>
        <p:txBody>
          <a:bodyPr wrap="square">
            <a:spAutoFit/>
          </a:bodyPr>
          <a:lstStyle/>
          <a:p>
            <a:pPr marL="0" marR="0" algn="just">
              <a:lnSpc>
                <a:spcPct val="150000"/>
              </a:lnSpc>
              <a:spcAft>
                <a:spcPts val="800"/>
              </a:spcAft>
            </a:pPr>
            <a:r>
              <a:rPr lang="en-US" sz="1800" kern="100" dirty="0">
                <a:effectLst/>
                <a:latin typeface="Arial" panose="020B0604020202020204" pitchFamily="34" charset="0"/>
                <a:ea typeface="Calibri" panose="020F0502020204030204" pitchFamily="34" charset="0"/>
              </a:rPr>
              <a:t>The brain is a product of evolution. </a:t>
            </a:r>
          </a:p>
          <a:p>
            <a:pPr marL="0" marR="0" algn="just">
              <a:lnSpc>
                <a:spcPct val="150000"/>
              </a:lnSpc>
              <a:spcAft>
                <a:spcPts val="800"/>
              </a:spcAft>
            </a:pPr>
            <a:r>
              <a:rPr lang="en-US" sz="1800" b="1" kern="100" dirty="0">
                <a:effectLst/>
                <a:latin typeface="Arial" panose="020B0604020202020204" pitchFamily="34" charset="0"/>
                <a:ea typeface="Calibri" panose="020F0502020204030204" pitchFamily="34" charset="0"/>
              </a:rPr>
              <a:t>The brain has function </a:t>
            </a:r>
            <a:r>
              <a:rPr lang="en-US" sz="1800" kern="100" dirty="0">
                <a:effectLst/>
                <a:latin typeface="Arial" panose="020B0604020202020204" pitchFamily="34" charset="0"/>
                <a:ea typeface="Calibri" panose="020F0502020204030204" pitchFamily="34" charset="0"/>
              </a:rPr>
              <a:t>– to integrate and store information and to organize organismal actions and responses through transmission of electrical and chemical signals. </a:t>
            </a:r>
          </a:p>
          <a:p>
            <a:pPr algn="just">
              <a:lnSpc>
                <a:spcPct val="150000"/>
              </a:lnSpc>
              <a:spcAft>
                <a:spcPts val="800"/>
              </a:spcAft>
            </a:pPr>
            <a:r>
              <a:rPr lang="en-US" b="1" kern="100" dirty="0">
                <a:latin typeface="Arial" panose="020B0604020202020204" pitchFamily="34" charset="0"/>
                <a:ea typeface="Calibri" panose="020F0502020204030204" pitchFamily="34" charset="0"/>
              </a:rPr>
              <a:t>The brain is emergent. </a:t>
            </a:r>
            <a:r>
              <a:rPr lang="en-US" kern="100" dirty="0">
                <a:latin typeface="Arial" panose="020B0604020202020204" pitchFamily="34" charset="0"/>
                <a:ea typeface="Calibri" panose="020F0502020204030204" pitchFamily="34" charset="0"/>
              </a:rPr>
              <a:t>Sum is different from the parts.</a:t>
            </a:r>
          </a:p>
        </p:txBody>
      </p:sp>
    </p:spTree>
    <p:extLst>
      <p:ext uri="{BB962C8B-B14F-4D97-AF65-F5344CB8AC3E}">
        <p14:creationId xmlns:p14="http://schemas.microsoft.com/office/powerpoint/2010/main" val="113118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FF4A27-B67F-DDA5-EE90-C4E6B2104A60}"/>
              </a:ext>
            </a:extLst>
          </p:cNvPr>
          <p:cNvSpPr>
            <a:spLocks noGrp="1"/>
          </p:cNvSpPr>
          <p:nvPr>
            <p:ph type="sldNum" sz="quarter" idx="12"/>
          </p:nvPr>
        </p:nvSpPr>
        <p:spPr/>
        <p:txBody>
          <a:bodyPr/>
          <a:lstStyle/>
          <a:p>
            <a:fld id="{0FB56013-B943-42BA-886F-6F9D4EB85E9D}" type="slidenum">
              <a:rPr lang="en-US" smtClean="0"/>
              <a:t>8</a:t>
            </a:fld>
            <a:endParaRPr lang="en-US"/>
          </a:p>
        </p:txBody>
      </p:sp>
      <p:pic>
        <p:nvPicPr>
          <p:cNvPr id="1026" name="Picture 2" descr="Bacterial flagellar motor assembly">
            <a:extLst>
              <a:ext uri="{FF2B5EF4-FFF2-40B4-BE49-F238E27FC236}">
                <a16:creationId xmlns:a16="http://schemas.microsoft.com/office/drawing/2014/main" id="{087213AD-A2B2-68D3-4580-D6006F9F1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4001" cy="5144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443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63B54-2F56-61DC-01B5-CE02907A188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4DF4DF-C645-2C1A-4AAB-072A1FFEAB46}"/>
              </a:ext>
            </a:extLst>
          </p:cNvPr>
          <p:cNvSpPr>
            <a:spLocks noGrp="1"/>
          </p:cNvSpPr>
          <p:nvPr>
            <p:ph type="sldNum" sz="quarter" idx="12"/>
          </p:nvPr>
        </p:nvSpPr>
        <p:spPr/>
        <p:txBody>
          <a:bodyPr/>
          <a:lstStyle/>
          <a:p>
            <a:fld id="{0FB56013-B943-42BA-886F-6F9D4EB85E9D}" type="slidenum">
              <a:rPr lang="en-US" smtClean="0"/>
              <a:t>9</a:t>
            </a:fld>
            <a:endParaRPr lang="en-US"/>
          </a:p>
        </p:txBody>
      </p:sp>
      <p:sp>
        <p:nvSpPr>
          <p:cNvPr id="4" name="TextBox 3">
            <a:extLst>
              <a:ext uri="{FF2B5EF4-FFF2-40B4-BE49-F238E27FC236}">
                <a16:creationId xmlns:a16="http://schemas.microsoft.com/office/drawing/2014/main" id="{97573A62-8564-E894-1907-A5BB9EA41CA3}"/>
              </a:ext>
            </a:extLst>
          </p:cNvPr>
          <p:cNvSpPr txBox="1"/>
          <p:nvPr/>
        </p:nvSpPr>
        <p:spPr>
          <a:xfrm>
            <a:off x="330506" y="590434"/>
            <a:ext cx="8184844" cy="1754326"/>
          </a:xfrm>
          <a:prstGeom prst="rect">
            <a:avLst/>
          </a:prstGeom>
          <a:noFill/>
        </p:spPr>
        <p:txBody>
          <a:bodyPr wrap="square">
            <a:spAutoFit/>
          </a:bodyPr>
          <a:lstStyle/>
          <a:p>
            <a:r>
              <a:rPr lang="en-US" sz="1800" dirty="0">
                <a:solidFill>
                  <a:srgbClr val="FF0000"/>
                </a:solidFill>
                <a:effectLst/>
                <a:latin typeface="Arial" panose="020B0604020202020204" pitchFamily="34" charset="0"/>
                <a:ea typeface="Calibri" panose="020F0502020204030204" pitchFamily="34" charset="0"/>
              </a:rPr>
              <a:t> </a:t>
            </a:r>
          </a:p>
          <a:p>
            <a:endParaRPr lang="en-US" sz="1800" dirty="0">
              <a:solidFill>
                <a:srgbClr val="FF0000"/>
              </a:solidFill>
              <a:effectLst/>
              <a:latin typeface="Arial" panose="020B0604020202020204" pitchFamily="34" charset="0"/>
              <a:ea typeface="Calibri" panose="020F0502020204030204" pitchFamily="34" charset="0"/>
            </a:endParaRPr>
          </a:p>
          <a:p>
            <a:r>
              <a:rPr lang="en-US" sz="1800" dirty="0">
                <a:solidFill>
                  <a:srgbClr val="FF0000"/>
                </a:solidFill>
                <a:effectLst/>
                <a:latin typeface="Arial" panose="020B0604020202020204" pitchFamily="34" charset="0"/>
                <a:ea typeface="Calibri" panose="020F0502020204030204" pitchFamily="34" charset="0"/>
              </a:rPr>
              <a:t>Polypeptide</a:t>
            </a:r>
          </a:p>
          <a:p>
            <a:endParaRPr lang="en-US" dirty="0">
              <a:solidFill>
                <a:srgbClr val="FF0000"/>
              </a:solidFill>
              <a:latin typeface="Arial" panose="020B0604020202020204" pitchFamily="34" charset="0"/>
              <a:ea typeface="Calibri" panose="020F0502020204030204" pitchFamily="34" charset="0"/>
            </a:endParaRPr>
          </a:p>
          <a:p>
            <a:endParaRPr lang="en-US" sz="1800" dirty="0">
              <a:solidFill>
                <a:srgbClr val="FF0000"/>
              </a:solidFill>
              <a:effectLst/>
              <a:latin typeface="Arial" panose="020B0604020202020204" pitchFamily="34" charset="0"/>
              <a:ea typeface="Calibri" panose="020F0502020204030204" pitchFamily="34" charset="0"/>
            </a:endParaRPr>
          </a:p>
          <a:p>
            <a:endParaRPr lang="en-US" dirty="0">
              <a:solidFill>
                <a:srgbClr val="FF0000"/>
              </a:solidFill>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561823226"/>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2013 - 2022 Theme</Template>
  <TotalTime>81578</TotalTime>
  <Words>443</Words>
  <Application>Microsoft Macintosh PowerPoint</Application>
  <PresentationFormat>On-screen Show (16:9)</PresentationFormat>
  <Paragraphs>80</Paragraphs>
  <Slides>17</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2013 - 2022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ghm</dc:title>
  <dc:creator>Daniel Boone</dc:creator>
  <cp:lastModifiedBy>Williams, Loren D</cp:lastModifiedBy>
  <cp:revision>1352</cp:revision>
  <dcterms:created xsi:type="dcterms:W3CDTF">2014-03-03T18:22:18Z</dcterms:created>
  <dcterms:modified xsi:type="dcterms:W3CDTF">2024-10-28T07:46:00Z</dcterms:modified>
</cp:coreProperties>
</file>