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380" r:id="rId2"/>
    <p:sldId id="381" r:id="rId3"/>
    <p:sldId id="265" r:id="rId4"/>
    <p:sldId id="346" r:id="rId5"/>
    <p:sldId id="362" r:id="rId6"/>
    <p:sldId id="373" r:id="rId7"/>
    <p:sldId id="347" r:id="rId8"/>
    <p:sldId id="363" r:id="rId9"/>
    <p:sldId id="345" r:id="rId10"/>
    <p:sldId id="382" r:id="rId11"/>
    <p:sldId id="317" r:id="rId12"/>
    <p:sldId id="318" r:id="rId13"/>
    <p:sldId id="319" r:id="rId14"/>
    <p:sldId id="321" r:id="rId15"/>
    <p:sldId id="360" r:id="rId16"/>
    <p:sldId id="361" r:id="rId17"/>
    <p:sldId id="314" r:id="rId18"/>
    <p:sldId id="320" r:id="rId19"/>
    <p:sldId id="337" r:id="rId20"/>
    <p:sldId id="323" r:id="rId21"/>
    <p:sldId id="324" r:id="rId22"/>
    <p:sldId id="329" r:id="rId23"/>
    <p:sldId id="343" r:id="rId24"/>
    <p:sldId id="334" r:id="rId25"/>
    <p:sldId id="333" r:id="rId26"/>
    <p:sldId id="374" r:id="rId27"/>
    <p:sldId id="355" r:id="rId28"/>
    <p:sldId id="356" r:id="rId29"/>
    <p:sldId id="370" r:id="rId30"/>
    <p:sldId id="335" r:id="rId31"/>
    <p:sldId id="311" r:id="rId32"/>
    <p:sldId id="336" r:id="rId33"/>
    <p:sldId id="377" r:id="rId34"/>
    <p:sldId id="349" r:id="rId35"/>
    <p:sldId id="376" r:id="rId36"/>
    <p:sldId id="375" r:id="rId37"/>
    <p:sldId id="367" r:id="rId38"/>
    <p:sldId id="378" r:id="rId39"/>
    <p:sldId id="379" r:id="rId40"/>
    <p:sldId id="294" r:id="rId41"/>
    <p:sldId id="288" r:id="rId42"/>
    <p:sldId id="292" r:id="rId43"/>
    <p:sldId id="293"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2"/>
    <p:restoredTop sz="94870"/>
  </p:normalViewPr>
  <p:slideViewPr>
    <p:cSldViewPr>
      <p:cViewPr>
        <p:scale>
          <a:sx n="120" d="100"/>
          <a:sy n="120" d="100"/>
        </p:scale>
        <p:origin x="55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FE92FC-CE7B-0B4F-BCF6-B8D36EC236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C1120085-E0DB-A64A-9B48-9E05B6FE118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3E2C324D-0886-FE4F-80DD-7BC3D06954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9F0CB8DB-3288-5E46-9A22-ECD3AFF1672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35C1455F-6198-0D4F-8519-62FC56DF8A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A0FC5964-C71C-A746-A4A1-45D9AF41422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C78E0A-5AD2-964A-8D2C-2B25096A52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CD586C5E-A41A-0D47-BA3F-8314A2A6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663E75-133B-8548-BA5B-DA65AB2B5BF4}" type="slidenum">
              <a:rPr lang="en-US" altLang="en-US" sz="1200"/>
              <a:pPr/>
              <a:t>3</a:t>
            </a:fld>
            <a:endParaRPr lang="en-US" altLang="en-US" sz="1200"/>
          </a:p>
        </p:txBody>
      </p:sp>
      <p:sp>
        <p:nvSpPr>
          <p:cNvPr id="17410" name="Rectangle 2">
            <a:extLst>
              <a:ext uri="{FF2B5EF4-FFF2-40B4-BE49-F238E27FC236}">
                <a16:creationId xmlns:a16="http://schemas.microsoft.com/office/drawing/2014/main" id="{968130AF-9479-F74A-83E5-F7CAB816DAA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7A22E79-5A20-7749-8649-5F5ABC15E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84EB0C6-CFC0-4B46-8B70-FF02D5C0F1AB}"/>
              </a:ext>
            </a:extLst>
          </p:cNvPr>
          <p:cNvSpPr>
            <a:spLocks noGrp="1" noRot="1" noChangeAspect="1"/>
          </p:cNvSpPr>
          <p:nvPr>
            <p:ph type="sldImg"/>
          </p:nvPr>
        </p:nvSpPr>
        <p:spPr>
          <a:ln/>
        </p:spPr>
      </p:sp>
      <p:sp>
        <p:nvSpPr>
          <p:cNvPr id="49154" name="Notes Placeholder 2">
            <a:extLst>
              <a:ext uri="{FF2B5EF4-FFF2-40B4-BE49-F238E27FC236}">
                <a16:creationId xmlns:a16="http://schemas.microsoft.com/office/drawing/2014/main" id="{15ED0165-9EEA-FF46-81C3-A21AFEBF7D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D3B3F5AE-E011-CC47-8DED-FA44440FD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64EB1C8-C165-8C42-96D8-0CD8A0854D7F}" type="slidenum">
              <a:rPr lang="en-US" altLang="en-US" sz="1200"/>
              <a:pPr/>
              <a:t>19</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6887B9DF-799D-7A45-9F01-9514F72D7E48}"/>
              </a:ext>
            </a:extLst>
          </p:cNvPr>
          <p:cNvSpPr>
            <a:spLocks noGrp="1" noRot="1" noChangeAspect="1"/>
          </p:cNvSpPr>
          <p:nvPr>
            <p:ph type="sldImg"/>
          </p:nvPr>
        </p:nvSpPr>
        <p:spPr>
          <a:ln/>
        </p:spPr>
      </p:sp>
      <p:sp>
        <p:nvSpPr>
          <p:cNvPr id="51202" name="Notes Placeholder 2">
            <a:extLst>
              <a:ext uri="{FF2B5EF4-FFF2-40B4-BE49-F238E27FC236}">
                <a16:creationId xmlns:a16="http://schemas.microsoft.com/office/drawing/2014/main" id="{251D2EE5-8167-A046-AF84-F2B2D82A17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E3C0F725-81E7-3243-AB62-6F6BA14B4C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2F4E965-3E12-2E47-807B-4EE7E8899931}" type="slidenum">
              <a:rPr lang="en-US" altLang="en-US" sz="1200"/>
              <a:pPr/>
              <a:t>20</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35248C4-AC35-CA40-9F41-A4F23B2D999A}"/>
              </a:ext>
            </a:extLst>
          </p:cNvPr>
          <p:cNvSpPr>
            <a:spLocks noGrp="1" noRot="1" noChangeAspect="1"/>
          </p:cNvSpPr>
          <p:nvPr>
            <p:ph type="sldImg"/>
          </p:nvPr>
        </p:nvSpPr>
        <p:spPr>
          <a:ln/>
        </p:spPr>
      </p:sp>
      <p:sp>
        <p:nvSpPr>
          <p:cNvPr id="53250" name="Notes Placeholder 2">
            <a:extLst>
              <a:ext uri="{FF2B5EF4-FFF2-40B4-BE49-F238E27FC236}">
                <a16:creationId xmlns:a16="http://schemas.microsoft.com/office/drawing/2014/main" id="{905EF3CD-3BFF-2B44-A23D-85D8310AA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4B3BB7C5-F565-E04E-B3DE-563BCF10B7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018D29F-B851-CB45-AE87-D536A17B6D5B}" type="slidenum">
              <a:rPr lang="en-US" altLang="en-US" sz="1200"/>
              <a:pPr/>
              <a:t>21</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7070C5D-2E4D-7E4D-BF57-845358EC9287}"/>
              </a:ext>
            </a:extLst>
          </p:cNvPr>
          <p:cNvSpPr>
            <a:spLocks noGrp="1" noRot="1" noChangeAspect="1"/>
          </p:cNvSpPr>
          <p:nvPr>
            <p:ph type="sldImg"/>
          </p:nvPr>
        </p:nvSpPr>
        <p:spPr>
          <a:ln/>
        </p:spPr>
      </p:sp>
      <p:sp>
        <p:nvSpPr>
          <p:cNvPr id="58370" name="Notes Placeholder 2">
            <a:extLst>
              <a:ext uri="{FF2B5EF4-FFF2-40B4-BE49-F238E27FC236}">
                <a16:creationId xmlns:a16="http://schemas.microsoft.com/office/drawing/2014/main" id="{9AB6816C-E8FF-0449-BC84-3B27968EDA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D16AD4A6-5B74-4242-BE90-F38C02787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0060D3B-48F4-6345-ACDC-DE322FF9390D}" type="slidenum">
              <a:rPr lang="en-US" altLang="en-US" sz="1200"/>
              <a:pPr/>
              <a:t>24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7C6D840-C817-1C4B-95D1-631A57911B18}"/>
              </a:ext>
            </a:extLst>
          </p:cNvPr>
          <p:cNvSpPr>
            <a:spLocks noGrp="1" noRot="1" noChangeAspect="1"/>
          </p:cNvSpPr>
          <p:nvPr>
            <p:ph type="sldImg"/>
          </p:nvPr>
        </p:nvSpPr>
        <p:spPr>
          <a:ln/>
        </p:spPr>
      </p:sp>
      <p:sp>
        <p:nvSpPr>
          <p:cNvPr id="63490" name="Notes Placeholder 2">
            <a:extLst>
              <a:ext uri="{FF2B5EF4-FFF2-40B4-BE49-F238E27FC236}">
                <a16:creationId xmlns:a16="http://schemas.microsoft.com/office/drawing/2014/main" id="{496B4AF9-01F8-A64B-97EB-C2A4F2202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3DA796E8-B22E-F645-B128-AC5DC418C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C6226BE-30C4-2744-BD72-C32E2747E2A4}" type="slidenum">
              <a:rPr lang="en-US" altLang="en-US" sz="1200"/>
              <a:pPr/>
              <a:t>30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2C73C04-3F9C-F04F-949A-3BB7D385309A}"/>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6804F910-7A0A-604A-8F60-191E2F757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855CFBB1-9137-384A-8D16-D06B944C9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518F5A-F136-3247-91B7-AB4F5DFDF637}" type="slidenum">
              <a:rPr lang="en-US" altLang="en-US" sz="1200"/>
              <a:pPr/>
              <a:t>32</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06E6F33-8FEA-924F-8AA6-1221A4C4A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34</a:t>
            </a:fld>
            <a:endParaRPr lang="en-US" altLang="en-US" sz="1200"/>
          </a:p>
        </p:txBody>
      </p:sp>
      <p:sp>
        <p:nvSpPr>
          <p:cNvPr id="70658" name="Rectangle 2">
            <a:extLst>
              <a:ext uri="{FF2B5EF4-FFF2-40B4-BE49-F238E27FC236}">
                <a16:creationId xmlns:a16="http://schemas.microsoft.com/office/drawing/2014/main" id="{D87E913C-AA40-1549-BDE6-27E7C791BA1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A49E5C6-B915-EF4E-95CB-869D8C70D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E3D23-75B5-B3C3-F5BB-568D6D4CAAAF}"/>
            </a:ext>
          </a:extLst>
        </p:cNvPr>
        <p:cNvGrpSpPr/>
        <p:nvPr/>
      </p:nvGrpSpPr>
      <p:grpSpPr>
        <a:xfrm>
          <a:off x="0" y="0"/>
          <a:ext cx="0" cy="0"/>
          <a:chOff x="0" y="0"/>
          <a:chExt cx="0" cy="0"/>
        </a:xfrm>
      </p:grpSpPr>
      <p:sp>
        <p:nvSpPr>
          <p:cNvPr id="70657" name="Rectangle 7">
            <a:extLst>
              <a:ext uri="{FF2B5EF4-FFF2-40B4-BE49-F238E27FC236}">
                <a16:creationId xmlns:a16="http://schemas.microsoft.com/office/drawing/2014/main" id="{332974B3-1334-A93E-836F-C74BF60F7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35</a:t>
            </a:fld>
            <a:endParaRPr lang="en-US" altLang="en-US" sz="1200"/>
          </a:p>
        </p:txBody>
      </p:sp>
      <p:sp>
        <p:nvSpPr>
          <p:cNvPr id="70658" name="Rectangle 2">
            <a:extLst>
              <a:ext uri="{FF2B5EF4-FFF2-40B4-BE49-F238E27FC236}">
                <a16:creationId xmlns:a16="http://schemas.microsoft.com/office/drawing/2014/main" id="{0C2DC555-4C7F-A3FC-FB2B-0E4F7A87B11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130F0004-5AC9-D934-D90B-FBD829585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50686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6B98-E78B-EB07-80D8-4EA189A68B23}"/>
            </a:ext>
          </a:extLst>
        </p:cNvPr>
        <p:cNvGrpSpPr/>
        <p:nvPr/>
      </p:nvGrpSpPr>
      <p:grpSpPr>
        <a:xfrm>
          <a:off x="0" y="0"/>
          <a:ext cx="0" cy="0"/>
          <a:chOff x="0" y="0"/>
          <a:chExt cx="0" cy="0"/>
        </a:xfrm>
      </p:grpSpPr>
      <p:sp>
        <p:nvSpPr>
          <p:cNvPr id="70657" name="Rectangle 7">
            <a:extLst>
              <a:ext uri="{FF2B5EF4-FFF2-40B4-BE49-F238E27FC236}">
                <a16:creationId xmlns:a16="http://schemas.microsoft.com/office/drawing/2014/main" id="{084D0F3D-AFD7-3399-36F8-7AD40AC87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36</a:t>
            </a:fld>
            <a:endParaRPr lang="en-US" altLang="en-US" sz="1200"/>
          </a:p>
        </p:txBody>
      </p:sp>
      <p:sp>
        <p:nvSpPr>
          <p:cNvPr id="70658" name="Rectangle 2">
            <a:extLst>
              <a:ext uri="{FF2B5EF4-FFF2-40B4-BE49-F238E27FC236}">
                <a16:creationId xmlns:a16="http://schemas.microsoft.com/office/drawing/2014/main" id="{A9996183-B43B-AB0B-3CA7-40D538EBCA1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37D91C45-047C-9677-A1B6-54FC68001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13096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A6DE0-14A4-4DC5-B80A-967C352F2CBF}"/>
            </a:ext>
          </a:extLst>
        </p:cNvPr>
        <p:cNvGrpSpPr/>
        <p:nvPr/>
      </p:nvGrpSpPr>
      <p:grpSpPr>
        <a:xfrm>
          <a:off x="0" y="0"/>
          <a:ext cx="0" cy="0"/>
          <a:chOff x="0" y="0"/>
          <a:chExt cx="0" cy="0"/>
        </a:xfrm>
      </p:grpSpPr>
      <p:sp>
        <p:nvSpPr>
          <p:cNvPr id="79873" name="Rectangle 7">
            <a:extLst>
              <a:ext uri="{FF2B5EF4-FFF2-40B4-BE49-F238E27FC236}">
                <a16:creationId xmlns:a16="http://schemas.microsoft.com/office/drawing/2014/main" id="{895A65C8-7950-A96D-612B-42EB6D3A0E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8B4583B-F2B0-D24C-A5E0-4C4819E8FA31}" type="slidenum">
              <a:rPr lang="en-US" altLang="en-US" sz="1200"/>
              <a:pPr/>
              <a:t>37</a:t>
            </a:fld>
            <a:endParaRPr lang="en-US" altLang="en-US" sz="1200"/>
          </a:p>
        </p:txBody>
      </p:sp>
      <p:sp>
        <p:nvSpPr>
          <p:cNvPr id="79874" name="Rectangle 2">
            <a:extLst>
              <a:ext uri="{FF2B5EF4-FFF2-40B4-BE49-F238E27FC236}">
                <a16:creationId xmlns:a16="http://schemas.microsoft.com/office/drawing/2014/main" id="{CE7E4291-7198-52F0-A505-C97F9268A35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030FA4C-9FCD-A5CE-DBCB-78249755D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4679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38C9D20-3F13-5645-85C4-D9F209187AA4}"/>
              </a:ext>
            </a:extLst>
          </p:cNvPr>
          <p:cNvSpPr>
            <a:spLocks noGrp="1" noRot="1" noChangeAspect="1"/>
          </p:cNvSpPr>
          <p:nvPr>
            <p:ph type="sldImg"/>
          </p:nvPr>
        </p:nvSpPr>
        <p:spPr>
          <a:ln/>
        </p:spPr>
      </p:sp>
      <p:sp>
        <p:nvSpPr>
          <p:cNvPr id="32770" name="Notes Placeholder 2">
            <a:extLst>
              <a:ext uri="{FF2B5EF4-FFF2-40B4-BE49-F238E27FC236}">
                <a16:creationId xmlns:a16="http://schemas.microsoft.com/office/drawing/2014/main" id="{B89ACE78-4657-CD4B-B050-DFD982870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09554FEB-9730-E548-8C9E-F161A32FA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453FE6A-8F4D-CC47-90D0-B3B66F5F24CA}" type="slidenum">
              <a:rPr lang="en-US" altLang="en-US" sz="1200"/>
              <a:pPr/>
              <a:t>11</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71086EC-F143-1C46-8116-F0B52CB43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E581B0-8BBF-794B-BFB1-2F6B952A65EC}" type="slidenum">
              <a:rPr lang="en-US" altLang="en-US" sz="1200"/>
              <a:pPr/>
              <a:t>40</a:t>
            </a:fld>
            <a:endParaRPr lang="en-US" altLang="en-US" sz="1200"/>
          </a:p>
        </p:txBody>
      </p:sp>
      <p:sp>
        <p:nvSpPr>
          <p:cNvPr id="97282" name="Rectangle 2">
            <a:extLst>
              <a:ext uri="{FF2B5EF4-FFF2-40B4-BE49-F238E27FC236}">
                <a16:creationId xmlns:a16="http://schemas.microsoft.com/office/drawing/2014/main" id="{348B4C97-DF3D-BE4D-9CA6-F1F16897693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CDEF826D-B19A-A840-94B7-2C7518DE3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E181E79C-1C9E-7144-83DE-755BE0606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8DAC8F-B07E-5749-8CD7-90EA5047106B}" type="slidenum">
              <a:rPr lang="en-US" altLang="en-US" sz="1200"/>
              <a:pPr/>
              <a:t>41</a:t>
            </a:fld>
            <a:endParaRPr lang="en-US" altLang="en-US" sz="1200"/>
          </a:p>
        </p:txBody>
      </p:sp>
      <p:sp>
        <p:nvSpPr>
          <p:cNvPr id="95234" name="Rectangle 2">
            <a:extLst>
              <a:ext uri="{FF2B5EF4-FFF2-40B4-BE49-F238E27FC236}">
                <a16:creationId xmlns:a16="http://schemas.microsoft.com/office/drawing/2014/main" id="{877C3272-8A03-F446-86E2-0295F31AAAB1}"/>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CEDB1435-0C72-D04C-9E5D-068730294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4A9DB6A-965F-EE49-A66A-9DC60DF32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42CE41-EB25-524E-B26A-4835A9257011}" type="slidenum">
              <a:rPr lang="en-US" altLang="en-US" sz="1200"/>
              <a:pPr/>
              <a:t>42</a:t>
            </a:fld>
            <a:endParaRPr lang="en-US" altLang="en-US" sz="1200"/>
          </a:p>
        </p:txBody>
      </p:sp>
      <p:sp>
        <p:nvSpPr>
          <p:cNvPr id="99330" name="Rectangle 2">
            <a:extLst>
              <a:ext uri="{FF2B5EF4-FFF2-40B4-BE49-F238E27FC236}">
                <a16:creationId xmlns:a16="http://schemas.microsoft.com/office/drawing/2014/main" id="{05169100-B535-9A49-811A-C6FD59BF65B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043E170-ADB3-C046-B670-B800A0379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706DEE7-F258-5D47-8686-BD426C320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73D68C5-9081-2B46-BBC7-635F12EA1B46}" type="slidenum">
              <a:rPr lang="en-US" altLang="en-US" sz="1200"/>
              <a:pPr/>
              <a:t>43</a:t>
            </a:fld>
            <a:endParaRPr lang="en-US" altLang="en-US" sz="1200"/>
          </a:p>
        </p:txBody>
      </p:sp>
      <p:sp>
        <p:nvSpPr>
          <p:cNvPr id="101378" name="Rectangle 2">
            <a:extLst>
              <a:ext uri="{FF2B5EF4-FFF2-40B4-BE49-F238E27FC236}">
                <a16:creationId xmlns:a16="http://schemas.microsoft.com/office/drawing/2014/main" id="{4DDDDD38-4C43-9C4E-B384-0C270D6004E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25DCBA0F-A5C5-3B41-84B7-B4FF84494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3FD7CC4-8928-C44F-846A-C236F79E8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D96E73C-0B44-7741-809D-BC80C6EAF14B}" type="slidenum">
              <a:rPr lang="en-US" altLang="en-US" sz="1200"/>
              <a:pPr/>
              <a:t>12</a:t>
            </a:fld>
            <a:endParaRPr lang="en-US" altLang="en-US" sz="1200"/>
          </a:p>
        </p:txBody>
      </p:sp>
      <p:sp>
        <p:nvSpPr>
          <p:cNvPr id="34818" name="Rectangle 2">
            <a:extLst>
              <a:ext uri="{FF2B5EF4-FFF2-40B4-BE49-F238E27FC236}">
                <a16:creationId xmlns:a16="http://schemas.microsoft.com/office/drawing/2014/main" id="{48DE8D6D-4B84-374D-A95E-BD74981448D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AFE73A3-1E7A-7D42-B3A0-0CD1FF658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6-10 Initial velocities of enzyme-catalyzed reactions.</a:t>
            </a:r>
            <a:r>
              <a:rPr lang="en-US" altLang="en-US">
                <a:latin typeface="Arial" panose="020B0604020202020204" pitchFamily="34" charset="0"/>
                <a:ea typeface="ＭＳ Ｐゴシック" panose="020B0600070205080204" pitchFamily="34" charset="-128"/>
              </a:rPr>
              <a:t> A theoretical enzyme catalyzes the reaction S </a:t>
            </a:r>
            <a:r>
              <a:rPr lang="ga-IE" altLang="en-US">
                <a:latin typeface="Arial" panose="020B0604020202020204" pitchFamily="34" charset="0"/>
                <a:ea typeface="ヒラギノ角ゴ Pro W3" panose="020B0300000000000000" pitchFamily="34" charset="-128"/>
              </a:rPr>
              <a:t>↔</a:t>
            </a:r>
            <a:r>
              <a:rPr lang="en-US" altLang="en-US">
                <a:latin typeface="Arial" panose="020B0604020202020204" pitchFamily="34" charset="0"/>
                <a:ea typeface="ＭＳ Ｐゴシック" panose="020B0600070205080204" pitchFamily="34" charset="-128"/>
              </a:rPr>
              <a:t> P, and is present at a concentration sufficient to catalyze the reaction at a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of 1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M/min. The Michaelis constant,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(explained in the text), is 0.5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 Progress curves are shown for substrate concentrations below, at, and above the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rate of an enzyme-catalyzed reaction declines as substrate is converted to product. A tangent to each curve taken at time = 0 defines the initial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of each reaction.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66166CE-5785-4049-ADCA-18D1EC4A0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87AED63-8AFB-144F-9B9A-F7BD33E2A398}" type="slidenum">
              <a:rPr lang="en-US" altLang="en-US" sz="1200"/>
              <a:pPr/>
              <a:t>13</a:t>
            </a:fld>
            <a:endParaRPr lang="en-US" altLang="en-US" sz="1200"/>
          </a:p>
        </p:txBody>
      </p:sp>
      <p:sp>
        <p:nvSpPr>
          <p:cNvPr id="36866" name="Rectangle 2">
            <a:extLst>
              <a:ext uri="{FF2B5EF4-FFF2-40B4-BE49-F238E27FC236}">
                <a16:creationId xmlns:a16="http://schemas.microsoft.com/office/drawing/2014/main" id="{64F5497A-1371-D24F-B771-B3666F13762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B8FCC0D-8D89-4844-A39B-F8BC6FC0A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6-11 Effect of substrate concentration on the initial velocity of an enzyme-catalyzed reaction.</a:t>
            </a:r>
            <a:r>
              <a:rPr lang="en-US" altLang="en-US">
                <a:latin typeface="Arial" panose="020B0604020202020204" pitchFamily="34" charset="0"/>
                <a:ea typeface="ＭＳ Ｐゴシック" panose="020B0600070205080204" pitchFamily="34" charset="-128"/>
              </a:rPr>
              <a:t> The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is extrapolated from the plot, because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approaches but never quite reaches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The substrate concentration at which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is half maximal is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Michaelis constant. The concentration of enzyme in an experiment such as this is generally so low that [S] &gt;&gt; [E] even when [S] is described as low or relatively low. The units shown are typical for enzyme-catalyzed reactions and are given only to help illustrate the meaning of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and [S]. (Note that the curve describes </a:t>
            </a:r>
            <a:r>
              <a:rPr lang="en-US" altLang="en-US" i="1">
                <a:latin typeface="Arial" panose="020B0604020202020204" pitchFamily="34" charset="0"/>
                <a:ea typeface="ＭＳ Ｐゴシック" panose="020B0600070205080204" pitchFamily="34" charset="-128"/>
              </a:rPr>
              <a:t>part</a:t>
            </a:r>
            <a:r>
              <a:rPr lang="en-US" altLang="en-US">
                <a:latin typeface="Arial" panose="020B0604020202020204" pitchFamily="34" charset="0"/>
                <a:ea typeface="ＭＳ Ｐゴシック" panose="020B0600070205080204" pitchFamily="34" charset="-128"/>
              </a:rPr>
              <a:t> of a rectangular hyperbola, with one asymptote at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If the curve were continued below [S] = 0, it would approach a vertical asymptote at [S] = </a:t>
            </a:r>
            <a:r>
              <a:rPr lang="ga-IE" altLang="en-US">
                <a:latin typeface="Arial" panose="020B0604020202020204" pitchFamily="34" charset="0"/>
                <a:ea typeface="ヒラギノ角ゴ Pro W3" panose="020B0300000000000000" pitchFamily="34" charset="-128"/>
              </a:rPr>
              <a:t>–</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D5018E1-E7B5-1743-A5F1-10D0633267BB}"/>
              </a:ext>
            </a:extLst>
          </p:cNvPr>
          <p:cNvSpPr>
            <a:spLocks noGrp="1" noRot="1" noChangeAspect="1"/>
          </p:cNvSpPr>
          <p:nvPr>
            <p:ph type="sldImg"/>
          </p:nvPr>
        </p:nvSpPr>
        <p:spPr>
          <a:ln/>
        </p:spPr>
      </p:sp>
      <p:sp>
        <p:nvSpPr>
          <p:cNvPr id="38914" name="Notes Placeholder 2">
            <a:extLst>
              <a:ext uri="{FF2B5EF4-FFF2-40B4-BE49-F238E27FC236}">
                <a16:creationId xmlns:a16="http://schemas.microsoft.com/office/drawing/2014/main" id="{B5A188E1-DEB3-894D-81BA-FF2FBB2B6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389DDA45-3AD3-AE42-A8B6-8900B54D3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553C951-3E05-954C-904F-E8CD493F9087}" type="slidenum">
              <a:rPr lang="en-US" altLang="en-US" sz="1200"/>
              <a:pPr/>
              <a:t>14</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235907F-0D0B-A54B-A9C7-FDF50A8D8226}"/>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7666F749-B53F-A04D-9789-2E3B98516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C81DEA2F-E3D5-B74E-871D-2C92BD7F3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075C16E-D040-7543-A8EC-501507F02082}" type="slidenum">
              <a:rPr lang="en-US" altLang="en-US" sz="1200"/>
              <a:pPr/>
              <a:t>15</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4EB838E-B9CB-9A4F-A282-7C9336ECE1BA}"/>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5A985BA3-15B1-6548-AEEB-7E4E777AA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075F440D-987F-3D41-9399-523CD38C9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D5E285E-C365-644D-A78B-83833EEF8D45}" type="slidenum">
              <a:rPr lang="en-US" altLang="en-US" sz="1200"/>
              <a:pPr/>
              <a:t>16</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BFC0E8D-E585-0941-96F9-4BB1EA988F3B}"/>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E9832E2-62CA-1B41-AF9C-4B6B4A683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4B49991-DA26-2441-A9C3-353171DFC9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A424D76-22D6-D645-A254-C0006C9EA48D}" type="slidenum">
              <a:rPr lang="en-US" altLang="en-US" sz="1200"/>
              <a:pPr/>
              <a:t>17</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D7AAC8A-536A-644A-B7B9-E6DE16D65DBD}"/>
              </a:ext>
            </a:extLst>
          </p:cNvPr>
          <p:cNvSpPr>
            <a:spLocks noGrp="1" noRot="1" noChangeAspect="1"/>
          </p:cNvSpPr>
          <p:nvPr>
            <p:ph type="sldImg"/>
          </p:nvPr>
        </p:nvSpPr>
        <p:spPr>
          <a:ln/>
        </p:spPr>
      </p:sp>
      <p:sp>
        <p:nvSpPr>
          <p:cNvPr id="47106" name="Notes Placeholder 2">
            <a:extLst>
              <a:ext uri="{FF2B5EF4-FFF2-40B4-BE49-F238E27FC236}">
                <a16:creationId xmlns:a16="http://schemas.microsoft.com/office/drawing/2014/main" id="{56256160-24C9-9D45-949D-D8F15CCB06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51BAB39-AB10-5748-9614-DB0EAA537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26BAF0D-764F-144B-9392-6539F968F945}" type="slidenum">
              <a:rPr lang="en-US" altLang="en-US" sz="1200"/>
              <a:pPr/>
              <a:t>18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4534D1-DBE3-CE48-952E-D77C832C3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6D1E6-C541-994A-97CD-7DD7C7A46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8BB1B6-6283-4F47-AE16-778634DE879C}"/>
              </a:ext>
            </a:extLst>
          </p:cNvPr>
          <p:cNvSpPr>
            <a:spLocks noGrp="1" noChangeArrowheads="1"/>
          </p:cNvSpPr>
          <p:nvPr>
            <p:ph type="sldNum" sz="quarter" idx="12"/>
          </p:nvPr>
        </p:nvSpPr>
        <p:spPr>
          <a:ln/>
        </p:spPr>
        <p:txBody>
          <a:bodyPr/>
          <a:lstStyle>
            <a:lvl1pPr>
              <a:defRPr/>
            </a:lvl1pPr>
          </a:lstStyle>
          <a:p>
            <a:fld id="{74DD20A7-D198-434F-B52B-7CCF1D2F1882}" type="slidenum">
              <a:rPr lang="en-US" altLang="en-US"/>
              <a:pPr/>
              <a:t>‹#›</a:t>
            </a:fld>
            <a:endParaRPr lang="en-US" altLang="en-US"/>
          </a:p>
        </p:txBody>
      </p:sp>
    </p:spTree>
    <p:extLst>
      <p:ext uri="{BB962C8B-B14F-4D97-AF65-F5344CB8AC3E}">
        <p14:creationId xmlns:p14="http://schemas.microsoft.com/office/powerpoint/2010/main" val="299867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18411-BE75-294F-9410-DCFAEE6065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DB2FB6-6A62-4C49-9144-84586CF6B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0D3DDA-BDDA-384D-9DA5-4B316A118219}"/>
              </a:ext>
            </a:extLst>
          </p:cNvPr>
          <p:cNvSpPr>
            <a:spLocks noGrp="1" noChangeArrowheads="1"/>
          </p:cNvSpPr>
          <p:nvPr>
            <p:ph type="sldNum" sz="quarter" idx="12"/>
          </p:nvPr>
        </p:nvSpPr>
        <p:spPr>
          <a:ln/>
        </p:spPr>
        <p:txBody>
          <a:bodyPr/>
          <a:lstStyle>
            <a:lvl1pPr>
              <a:defRPr/>
            </a:lvl1pPr>
          </a:lstStyle>
          <a:p>
            <a:fld id="{D4C92954-9A2E-B746-9493-67CBB8E8C2F3}" type="slidenum">
              <a:rPr lang="en-US" altLang="en-US"/>
              <a:pPr/>
              <a:t>‹#›</a:t>
            </a:fld>
            <a:endParaRPr lang="en-US" altLang="en-US"/>
          </a:p>
        </p:txBody>
      </p:sp>
    </p:spTree>
    <p:extLst>
      <p:ext uri="{BB962C8B-B14F-4D97-AF65-F5344CB8AC3E}">
        <p14:creationId xmlns:p14="http://schemas.microsoft.com/office/powerpoint/2010/main" val="55599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F172E6-DED1-9A4A-B879-C37554715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328F3A-A979-E641-BAE9-53BDA8A18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05A230-BBD7-3747-A29E-62E1B0AE24C3}"/>
              </a:ext>
            </a:extLst>
          </p:cNvPr>
          <p:cNvSpPr>
            <a:spLocks noGrp="1" noChangeArrowheads="1"/>
          </p:cNvSpPr>
          <p:nvPr>
            <p:ph type="sldNum" sz="quarter" idx="12"/>
          </p:nvPr>
        </p:nvSpPr>
        <p:spPr>
          <a:ln/>
        </p:spPr>
        <p:txBody>
          <a:bodyPr/>
          <a:lstStyle>
            <a:lvl1pPr>
              <a:defRPr/>
            </a:lvl1pPr>
          </a:lstStyle>
          <a:p>
            <a:fld id="{03759D6C-A743-664D-BFFA-33561BE1E6F0}" type="slidenum">
              <a:rPr lang="en-US" altLang="en-US"/>
              <a:pPr/>
              <a:t>‹#›</a:t>
            </a:fld>
            <a:endParaRPr lang="en-US" altLang="en-US"/>
          </a:p>
        </p:txBody>
      </p:sp>
    </p:spTree>
    <p:extLst>
      <p:ext uri="{BB962C8B-B14F-4D97-AF65-F5344CB8AC3E}">
        <p14:creationId xmlns:p14="http://schemas.microsoft.com/office/powerpoint/2010/main" val="719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FB2D-8207-704A-A9A1-D9C6E2C170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099853-0976-CF41-8843-CFD355723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522A50-528F-FC4B-B479-01B33CD06A90}"/>
              </a:ext>
            </a:extLst>
          </p:cNvPr>
          <p:cNvSpPr>
            <a:spLocks noGrp="1" noChangeArrowheads="1"/>
          </p:cNvSpPr>
          <p:nvPr>
            <p:ph type="sldNum" sz="quarter" idx="12"/>
          </p:nvPr>
        </p:nvSpPr>
        <p:spPr>
          <a:ln/>
        </p:spPr>
        <p:txBody>
          <a:bodyPr/>
          <a:lstStyle>
            <a:lvl1pPr>
              <a:defRPr/>
            </a:lvl1pPr>
          </a:lstStyle>
          <a:p>
            <a:fld id="{A896C350-ACAE-D549-96E9-F5F42B7150D4}" type="slidenum">
              <a:rPr lang="en-US" altLang="en-US"/>
              <a:pPr/>
              <a:t>‹#›</a:t>
            </a:fld>
            <a:endParaRPr lang="en-US" altLang="en-US"/>
          </a:p>
        </p:txBody>
      </p:sp>
    </p:spTree>
    <p:extLst>
      <p:ext uri="{BB962C8B-B14F-4D97-AF65-F5344CB8AC3E}">
        <p14:creationId xmlns:p14="http://schemas.microsoft.com/office/powerpoint/2010/main" val="19250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7896EA-2467-6748-AACE-EEC4CF70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154FE6-4D86-894F-B6CC-9246829120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B1BF55-B9C2-2E4E-9645-052B7B94EAEF}"/>
              </a:ext>
            </a:extLst>
          </p:cNvPr>
          <p:cNvSpPr>
            <a:spLocks noGrp="1" noChangeArrowheads="1"/>
          </p:cNvSpPr>
          <p:nvPr>
            <p:ph type="sldNum" sz="quarter" idx="12"/>
          </p:nvPr>
        </p:nvSpPr>
        <p:spPr>
          <a:ln/>
        </p:spPr>
        <p:txBody>
          <a:bodyPr/>
          <a:lstStyle>
            <a:lvl1pPr>
              <a:defRPr/>
            </a:lvl1pPr>
          </a:lstStyle>
          <a:p>
            <a:fld id="{5D7B9D7E-F79B-FE4B-8661-6C3F456F9F4B}" type="slidenum">
              <a:rPr lang="en-US" altLang="en-US"/>
              <a:pPr/>
              <a:t>‹#›</a:t>
            </a:fld>
            <a:endParaRPr lang="en-US" altLang="en-US"/>
          </a:p>
        </p:txBody>
      </p:sp>
    </p:spTree>
    <p:extLst>
      <p:ext uri="{BB962C8B-B14F-4D97-AF65-F5344CB8AC3E}">
        <p14:creationId xmlns:p14="http://schemas.microsoft.com/office/powerpoint/2010/main" val="123089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2FBF3A-52B2-5F4B-BD70-B7E8E36562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438E9-CBD5-C343-85A9-6372E94DD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54070C-56BD-6242-A5F2-8D6698C37B5F}"/>
              </a:ext>
            </a:extLst>
          </p:cNvPr>
          <p:cNvSpPr>
            <a:spLocks noGrp="1" noChangeArrowheads="1"/>
          </p:cNvSpPr>
          <p:nvPr>
            <p:ph type="sldNum" sz="quarter" idx="12"/>
          </p:nvPr>
        </p:nvSpPr>
        <p:spPr>
          <a:ln/>
        </p:spPr>
        <p:txBody>
          <a:bodyPr/>
          <a:lstStyle>
            <a:lvl1pPr>
              <a:defRPr/>
            </a:lvl1pPr>
          </a:lstStyle>
          <a:p>
            <a:fld id="{899DB0B8-69F4-7246-A123-A5A8B2AC7DDD}" type="slidenum">
              <a:rPr lang="en-US" altLang="en-US"/>
              <a:pPr/>
              <a:t>‹#›</a:t>
            </a:fld>
            <a:endParaRPr lang="en-US" altLang="en-US"/>
          </a:p>
        </p:txBody>
      </p:sp>
    </p:spTree>
    <p:extLst>
      <p:ext uri="{BB962C8B-B14F-4D97-AF65-F5344CB8AC3E}">
        <p14:creationId xmlns:p14="http://schemas.microsoft.com/office/powerpoint/2010/main" val="330338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7D896D-3518-1D4B-A4B5-8CE37E2BFC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495676-E580-434C-817C-7B1CF7E45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EF37FDD-B5B2-9F4B-995A-88773C1876FB}"/>
              </a:ext>
            </a:extLst>
          </p:cNvPr>
          <p:cNvSpPr>
            <a:spLocks noGrp="1" noChangeArrowheads="1"/>
          </p:cNvSpPr>
          <p:nvPr>
            <p:ph type="sldNum" sz="quarter" idx="12"/>
          </p:nvPr>
        </p:nvSpPr>
        <p:spPr>
          <a:ln/>
        </p:spPr>
        <p:txBody>
          <a:bodyPr/>
          <a:lstStyle>
            <a:lvl1pPr>
              <a:defRPr/>
            </a:lvl1pPr>
          </a:lstStyle>
          <a:p>
            <a:fld id="{90E48BBF-2E0F-DA4F-A1D6-9FB531B6A87E}" type="slidenum">
              <a:rPr lang="en-US" altLang="en-US"/>
              <a:pPr/>
              <a:t>‹#›</a:t>
            </a:fld>
            <a:endParaRPr lang="en-US" altLang="en-US"/>
          </a:p>
        </p:txBody>
      </p:sp>
    </p:spTree>
    <p:extLst>
      <p:ext uri="{BB962C8B-B14F-4D97-AF65-F5344CB8AC3E}">
        <p14:creationId xmlns:p14="http://schemas.microsoft.com/office/powerpoint/2010/main" val="357215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1FDB8C-C42F-DE42-ACCD-72788441C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C2965-5158-FD46-BE14-59062D129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C72399-7FF3-8645-AEDA-C1E63430DCFD}"/>
              </a:ext>
            </a:extLst>
          </p:cNvPr>
          <p:cNvSpPr>
            <a:spLocks noGrp="1" noChangeArrowheads="1"/>
          </p:cNvSpPr>
          <p:nvPr>
            <p:ph type="sldNum" sz="quarter" idx="12"/>
          </p:nvPr>
        </p:nvSpPr>
        <p:spPr>
          <a:ln/>
        </p:spPr>
        <p:txBody>
          <a:bodyPr/>
          <a:lstStyle>
            <a:lvl1pPr>
              <a:defRPr/>
            </a:lvl1pPr>
          </a:lstStyle>
          <a:p>
            <a:fld id="{A11F416E-E469-F248-8608-31A079EDC131}" type="slidenum">
              <a:rPr lang="en-US" altLang="en-US"/>
              <a:pPr/>
              <a:t>‹#›</a:t>
            </a:fld>
            <a:endParaRPr lang="en-US" altLang="en-US"/>
          </a:p>
        </p:txBody>
      </p:sp>
    </p:spTree>
    <p:extLst>
      <p:ext uri="{BB962C8B-B14F-4D97-AF65-F5344CB8AC3E}">
        <p14:creationId xmlns:p14="http://schemas.microsoft.com/office/powerpoint/2010/main" val="28830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08736B-10DB-F443-8A56-1892A27C05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E7DD69-FF9C-644D-8ECC-F88269BD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4C8828-311F-E648-939C-20449EA2DB8C}"/>
              </a:ext>
            </a:extLst>
          </p:cNvPr>
          <p:cNvSpPr>
            <a:spLocks noGrp="1" noChangeArrowheads="1"/>
          </p:cNvSpPr>
          <p:nvPr>
            <p:ph type="sldNum" sz="quarter" idx="12"/>
          </p:nvPr>
        </p:nvSpPr>
        <p:spPr>
          <a:ln/>
        </p:spPr>
        <p:txBody>
          <a:bodyPr/>
          <a:lstStyle>
            <a:lvl1pPr>
              <a:defRPr/>
            </a:lvl1pPr>
          </a:lstStyle>
          <a:p>
            <a:fld id="{2C80DCF1-C746-B944-A2B2-AB573E1690B0}" type="slidenum">
              <a:rPr lang="en-US" altLang="en-US"/>
              <a:pPr/>
              <a:t>‹#›</a:t>
            </a:fld>
            <a:endParaRPr lang="en-US" altLang="en-US"/>
          </a:p>
        </p:txBody>
      </p:sp>
    </p:spTree>
    <p:extLst>
      <p:ext uri="{BB962C8B-B14F-4D97-AF65-F5344CB8AC3E}">
        <p14:creationId xmlns:p14="http://schemas.microsoft.com/office/powerpoint/2010/main" val="396797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3B739E-2A56-2E42-AB3E-C886CA369E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76CFDC-E8EA-A548-A5D4-CAE5D2D08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FD0E1-EA9F-414A-8AB7-26CB74F8B932}"/>
              </a:ext>
            </a:extLst>
          </p:cNvPr>
          <p:cNvSpPr>
            <a:spLocks noGrp="1" noChangeArrowheads="1"/>
          </p:cNvSpPr>
          <p:nvPr>
            <p:ph type="sldNum" sz="quarter" idx="12"/>
          </p:nvPr>
        </p:nvSpPr>
        <p:spPr>
          <a:ln/>
        </p:spPr>
        <p:txBody>
          <a:bodyPr/>
          <a:lstStyle>
            <a:lvl1pPr>
              <a:defRPr/>
            </a:lvl1pPr>
          </a:lstStyle>
          <a:p>
            <a:fld id="{69CF67A7-C636-8B46-93A4-820F0DBEEB31}" type="slidenum">
              <a:rPr lang="en-US" altLang="en-US"/>
              <a:pPr/>
              <a:t>‹#›</a:t>
            </a:fld>
            <a:endParaRPr lang="en-US" altLang="en-US"/>
          </a:p>
        </p:txBody>
      </p:sp>
    </p:spTree>
    <p:extLst>
      <p:ext uri="{BB962C8B-B14F-4D97-AF65-F5344CB8AC3E}">
        <p14:creationId xmlns:p14="http://schemas.microsoft.com/office/powerpoint/2010/main" val="36971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A66999-FAFD-3340-8A09-C5FD1C6C0E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24E485-327F-B448-9435-709AE2A8C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4BE3B1-C494-CD4A-BA3E-3042C483EBAE}"/>
              </a:ext>
            </a:extLst>
          </p:cNvPr>
          <p:cNvSpPr>
            <a:spLocks noGrp="1" noChangeArrowheads="1"/>
          </p:cNvSpPr>
          <p:nvPr>
            <p:ph type="sldNum" sz="quarter" idx="12"/>
          </p:nvPr>
        </p:nvSpPr>
        <p:spPr>
          <a:ln/>
        </p:spPr>
        <p:txBody>
          <a:bodyPr/>
          <a:lstStyle>
            <a:lvl1pPr>
              <a:defRPr/>
            </a:lvl1pPr>
          </a:lstStyle>
          <a:p>
            <a:fld id="{01F6B116-48E9-6A47-8111-43C9E2BF9D5F}" type="slidenum">
              <a:rPr lang="en-US" altLang="en-US"/>
              <a:pPr/>
              <a:t>‹#›</a:t>
            </a:fld>
            <a:endParaRPr lang="en-US" altLang="en-US"/>
          </a:p>
        </p:txBody>
      </p:sp>
    </p:spTree>
    <p:extLst>
      <p:ext uri="{BB962C8B-B14F-4D97-AF65-F5344CB8AC3E}">
        <p14:creationId xmlns:p14="http://schemas.microsoft.com/office/powerpoint/2010/main" val="414931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EFA61F-2121-2147-9BF3-97B212B3509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86C749-AFB2-2B42-AA83-A9A047000C6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36A1C5-B9A0-D843-8C9B-89BC9678CAB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CC2767A-B015-6842-9A72-087A23113E2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8B8AB45-F572-4649-BC2A-FB2BB77CB9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E20884-235B-C743-A42A-74655C37B0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993C34-6CB5-A9D4-9403-AB9A35E8385E}"/>
              </a:ext>
            </a:extLst>
          </p:cNvPr>
          <p:cNvSpPr txBox="1"/>
          <p:nvPr/>
        </p:nvSpPr>
        <p:spPr>
          <a:xfrm>
            <a:off x="152400" y="1447800"/>
            <a:ext cx="8458200" cy="4524315"/>
          </a:xfrm>
          <a:prstGeom prst="rect">
            <a:avLst/>
          </a:prstGeom>
          <a:noFill/>
        </p:spPr>
        <p:txBody>
          <a:bodyPr wrap="square">
            <a:spAutoFit/>
          </a:bodyPr>
          <a:lstStyle/>
          <a:p>
            <a:pPr>
              <a:buFont typeface="+mj-lt"/>
              <a:buAutoNum type="arabicPeriod"/>
            </a:pPr>
            <a:r>
              <a:rPr lang="en-US" b="1" dirty="0">
                <a:latin typeface="Calibri" panose="020F0502020204030204" pitchFamily="34" charset="0"/>
                <a:cs typeface="Calibri" panose="020F0502020204030204" pitchFamily="34" charset="0"/>
              </a:rPr>
              <a:t> Drug Development and Therapeutics</a:t>
            </a:r>
            <a:r>
              <a:rPr lang="en-US" dirty="0">
                <a:latin typeface="Calibri" panose="020F0502020204030204" pitchFamily="34" charset="0"/>
                <a:cs typeface="Calibri" panose="020F0502020204030204" pitchFamily="34" charset="0"/>
              </a:rPr>
              <a:t>: By understanding rates at which enzymes catalyze reactions, scientists can identify how inhibitors or activators affect these rates, allowing development of drugs that target specific enzymes in disease pathways.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mj-lt"/>
              <a:buAutoNum type="arabicPeriod"/>
            </a:pPr>
            <a:r>
              <a:rPr lang="en-US" b="1" dirty="0">
                <a:latin typeface="Calibri" panose="020F0502020204030204" pitchFamily="34" charset="0"/>
                <a:cs typeface="Calibri" panose="020F0502020204030204" pitchFamily="34" charset="0"/>
              </a:rPr>
              <a:t> Metabolic Engineering</a:t>
            </a:r>
            <a:r>
              <a:rPr lang="en-US" dirty="0">
                <a:latin typeface="Calibri" panose="020F0502020204030204" pitchFamily="34" charset="0"/>
                <a:cs typeface="Calibri" panose="020F0502020204030204" pitchFamily="34" charset="0"/>
              </a:rPr>
              <a:t>: Enzyme kinetics helps optimize metabolic pathways for industrial applications, such as biofuel production or pharmaceutical synthesis.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mj-lt"/>
              <a:buAutoNum type="arabicPeriod"/>
            </a:pPr>
            <a:r>
              <a:rPr lang="en-US" b="1" dirty="0">
                <a:latin typeface="Calibri" panose="020F0502020204030204" pitchFamily="34" charset="0"/>
                <a:cs typeface="Calibri" panose="020F0502020204030204" pitchFamily="34" charset="0"/>
              </a:rPr>
              <a:t> Diagnostic Applications</a:t>
            </a:r>
            <a:r>
              <a:rPr lang="en-US" dirty="0">
                <a:latin typeface="Calibri" panose="020F0502020204030204" pitchFamily="34" charset="0"/>
                <a:cs typeface="Calibri" panose="020F0502020204030204" pitchFamily="34" charset="0"/>
              </a:rPr>
              <a:t>: Enzyme kinetics can identify diseases that are associated with abnormal enzyme activities, enabling the diagnosis of diseases. </a:t>
            </a:r>
          </a:p>
        </p:txBody>
      </p:sp>
      <p:sp>
        <p:nvSpPr>
          <p:cNvPr id="4" name="Rectangle 3">
            <a:extLst>
              <a:ext uri="{FF2B5EF4-FFF2-40B4-BE49-F238E27FC236}">
                <a16:creationId xmlns:a16="http://schemas.microsoft.com/office/drawing/2014/main" id="{2C58A1A6-D74F-BEA8-07DE-FBBACF5716FE}"/>
              </a:ext>
            </a:extLst>
          </p:cNvPr>
          <p:cNvSpPr/>
          <p:nvPr/>
        </p:nvSpPr>
        <p:spPr>
          <a:xfrm>
            <a:off x="1990202" y="304800"/>
            <a:ext cx="4801122"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charset="0"/>
                <a:cs typeface="Calibri" panose="020F0502020204030204" pitchFamily="34" charset="0"/>
              </a:rPr>
              <a:t>Enzyme Kinetics</a:t>
            </a:r>
          </a:p>
        </p:txBody>
      </p:sp>
    </p:spTree>
    <p:extLst>
      <p:ext uri="{BB962C8B-B14F-4D97-AF65-F5344CB8AC3E}">
        <p14:creationId xmlns:p14="http://schemas.microsoft.com/office/powerpoint/2010/main" val="235908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75435-05A5-D861-6676-1CC41148167D}"/>
              </a:ext>
            </a:extLst>
          </p:cNvPr>
          <p:cNvSpPr/>
          <p:nvPr/>
        </p:nvSpPr>
        <p:spPr>
          <a:xfrm>
            <a:off x="1646358" y="304800"/>
            <a:ext cx="5488811"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charset="0"/>
                <a:cs typeface="Calibri" panose="020F0502020204030204" pitchFamily="34" charset="0"/>
              </a:rPr>
              <a:t>Enzymatic Kinetics</a:t>
            </a:r>
          </a:p>
        </p:txBody>
      </p:sp>
      <p:sp>
        <p:nvSpPr>
          <p:cNvPr id="3" name="Rectangle 3">
            <a:extLst>
              <a:ext uri="{FF2B5EF4-FFF2-40B4-BE49-F238E27FC236}">
                <a16:creationId xmlns:a16="http://schemas.microsoft.com/office/drawing/2014/main" id="{B305DB7F-084A-5547-022F-49E7B202B9E4}"/>
              </a:ext>
            </a:extLst>
          </p:cNvPr>
          <p:cNvSpPr txBox="1">
            <a:spLocks noChangeArrowheads="1"/>
          </p:cNvSpPr>
          <p:nvPr/>
        </p:nvSpPr>
        <p:spPr>
          <a:xfrm>
            <a:off x="457200" y="1676400"/>
            <a:ext cx="8458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US" altLang="en-US" sz="2400" b="1" kern="0" dirty="0">
                <a:latin typeface="Arial" panose="020B0604020202020204" pitchFamily="34" charset="0"/>
                <a:ea typeface="ＭＳ Ｐゴシック" panose="020B0600070205080204" pitchFamily="34" charset="-128"/>
              </a:rPr>
              <a:t>Enzyme Kinetics</a:t>
            </a:r>
            <a:r>
              <a:rPr lang="en-US" altLang="en-US" sz="2400" kern="0" dirty="0">
                <a:latin typeface="Arial" panose="020B0604020202020204" pitchFamily="34" charset="0"/>
                <a:ea typeface="ＭＳ Ｐゴシック" panose="020B0600070205080204" pitchFamily="34" charset="-128"/>
              </a:rPr>
              <a:t> is the study of time-dependent phenomena biological phenomena.</a:t>
            </a:r>
          </a:p>
          <a:p>
            <a:pPr eaLnBrk="1" hangingPunct="1"/>
            <a:r>
              <a:rPr lang="en-US" altLang="en-US" sz="2400" kern="0" dirty="0">
                <a:latin typeface="Arial" panose="020B0604020202020204" pitchFamily="34" charset="0"/>
                <a:ea typeface="ＭＳ Ｐゴシック" panose="020B0600070205080204" pitchFamily="34" charset="-128"/>
              </a:rPr>
              <a:t>Rates of enzymatic reactions are affected by</a:t>
            </a:r>
          </a:p>
          <a:p>
            <a:pPr lvl="1" eaLnBrk="1" hangingPunct="1"/>
            <a:r>
              <a:rPr lang="en-US" altLang="en-US" sz="2400" kern="0" dirty="0">
                <a:latin typeface="Arial" panose="020B0604020202020204" pitchFamily="34" charset="0"/>
                <a:ea typeface="ＭＳ Ｐゴシック" panose="020B0600070205080204" pitchFamily="34" charset="-128"/>
              </a:rPr>
              <a:t>The enzyme type and concentration,</a:t>
            </a:r>
          </a:p>
          <a:p>
            <a:pPr lvl="1" eaLnBrk="1" hangingPunct="1"/>
            <a:r>
              <a:rPr lang="en-US" altLang="en-US" sz="2400" kern="0" dirty="0">
                <a:latin typeface="Arial" panose="020B0604020202020204" pitchFamily="34" charset="0"/>
                <a:ea typeface="ＭＳ Ｐゴシック" panose="020B0600070205080204" pitchFamily="34" charset="-128"/>
              </a:rPr>
              <a:t>The substrate type and concentration,</a:t>
            </a:r>
          </a:p>
          <a:p>
            <a:pPr lvl="1" eaLnBrk="1" hangingPunct="1"/>
            <a:r>
              <a:rPr lang="en-US" altLang="en-US" sz="2400" kern="0" dirty="0">
                <a:latin typeface="Arial" panose="020B0604020202020204" pitchFamily="34" charset="0"/>
                <a:ea typeface="ＭＳ Ｐゴシック" panose="020B0600070205080204" pitchFamily="34" charset="-128"/>
              </a:rPr>
              <a:t>Effectors, cofactors and inhibitors, and</a:t>
            </a:r>
          </a:p>
          <a:p>
            <a:pPr lvl="1" eaLnBrk="1" hangingPunct="1"/>
            <a:r>
              <a:rPr lang="en-US" altLang="en-US" sz="2400" kern="0" dirty="0">
                <a:latin typeface="Arial" panose="020B0604020202020204" pitchFamily="34" charset="0"/>
                <a:ea typeface="ＭＳ Ｐゴシック" panose="020B0600070205080204" pitchFamily="34" charset="-128"/>
              </a:rPr>
              <a:t>Temperature, pH, salt, denaturants, viscosity. </a:t>
            </a:r>
          </a:p>
        </p:txBody>
      </p:sp>
    </p:spTree>
    <p:extLst>
      <p:ext uri="{BB962C8B-B14F-4D97-AF65-F5344CB8AC3E}">
        <p14:creationId xmlns:p14="http://schemas.microsoft.com/office/powerpoint/2010/main" val="23823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75087CA-87FA-4C49-B775-6126C6FFF64C}"/>
              </a:ext>
            </a:extLst>
          </p:cNvPr>
          <p:cNvSpPr>
            <a:spLocks noGrp="1"/>
          </p:cNvSpPr>
          <p:nvPr>
            <p:ph type="title"/>
          </p:nvPr>
        </p:nvSpPr>
        <p:spPr>
          <a:xfrm>
            <a:off x="457200" y="457200"/>
            <a:ext cx="7772400" cy="1143000"/>
          </a:xfrm>
        </p:spPr>
        <p:txBody>
          <a:bodyPr/>
          <a:lstStyle/>
          <a:p>
            <a:pPr eaLnBrk="1" hangingPunct="1"/>
            <a:r>
              <a:rPr lang="en-US" altLang="en-US" b="1" dirty="0">
                <a:latin typeface="Calibri" panose="020F0502020204030204" pitchFamily="34" charset="0"/>
                <a:ea typeface="ＭＳ Ｐゴシック" panose="020B0600070205080204" pitchFamily="34" charset="-128"/>
                <a:cs typeface="Calibri" panose="020F0502020204030204" pitchFamily="34" charset="0"/>
              </a:rPr>
              <a:t>General Observations</a:t>
            </a:r>
          </a:p>
        </p:txBody>
      </p:sp>
      <p:sp>
        <p:nvSpPr>
          <p:cNvPr id="31746" name="Content Placeholder 2">
            <a:extLst>
              <a:ext uri="{FF2B5EF4-FFF2-40B4-BE49-F238E27FC236}">
                <a16:creationId xmlns:a16="http://schemas.microsoft.com/office/drawing/2014/main" id="{18664B30-5ECC-8742-BF13-D9EC4443343C}"/>
              </a:ext>
            </a:extLst>
          </p:cNvPr>
          <p:cNvSpPr>
            <a:spLocks noGrp="1"/>
          </p:cNvSpPr>
          <p:nvPr>
            <p:ph idx="1"/>
          </p:nvPr>
        </p:nvSpPr>
        <p:spPr>
          <a:xfrm>
            <a:off x="381000" y="1447800"/>
            <a:ext cx="8458200" cy="41148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Enzymes influence reactions rates at very low concentrations (nanomolar).</a:t>
            </a: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rate [initial velocity, i.e., </a:t>
            </a:r>
            <a:r>
              <a:rPr lang="en-US" altLang="en-US" dirty="0">
                <a:latin typeface="Arial" panose="020B0604020202020204" pitchFamily="34" charset="0"/>
                <a:ea typeface="ＭＳ Ｐゴシック" panose="020B0600070205080204" pitchFamily="34" charset="-128"/>
              </a:rPr>
              <a:t>initial d[P]/dt)]</a:t>
            </a:r>
            <a:r>
              <a:rPr lang="en-US" altLang="en-US" dirty="0">
                <a:latin typeface="Arial" panose="020B0604020202020204" pitchFamily="34" charset="0"/>
                <a:ea typeface="ＭＳ Ｐゴシック" panose="020B0600070205080204" pitchFamily="34" charset="-128"/>
                <a:cs typeface="Arial" panose="020B0604020202020204" pitchFamily="34" charset="0"/>
              </a:rPr>
              <a:t> is linear with [enzyme].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velocity increases with [substrate] at low [substrate].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Saturation: the initial velocity reaches a maximum at high [substrate] and does not change with increasing [substrate].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ure 6-10">
            <a:extLst>
              <a:ext uri="{FF2B5EF4-FFF2-40B4-BE49-F238E27FC236}">
                <a16:creationId xmlns:a16="http://schemas.microsoft.com/office/drawing/2014/main" id="{BE4BF441-0BFF-FC4F-9E94-199F6328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 y="1525588"/>
            <a:ext cx="648652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2">
            <a:extLst>
              <a:ext uri="{FF2B5EF4-FFF2-40B4-BE49-F238E27FC236}">
                <a16:creationId xmlns:a16="http://schemas.microsoft.com/office/drawing/2014/main" id="{C3ED7904-72E9-D546-B8A2-2E18EB8E75FE}"/>
              </a:ext>
            </a:extLst>
          </p:cNvPr>
          <p:cNvSpPr txBox="1">
            <a:spLocks noChangeArrowheads="1"/>
          </p:cNvSpPr>
          <p:nvPr/>
        </p:nvSpPr>
        <p:spPr bwMode="auto">
          <a:xfrm>
            <a:off x="1676400" y="1981200"/>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Initial velocity</a:t>
            </a:r>
          </a:p>
        </p:txBody>
      </p:sp>
      <p:cxnSp>
        <p:nvCxnSpPr>
          <p:cNvPr id="33795" name="Straight Arrow Connector 4">
            <a:extLst>
              <a:ext uri="{FF2B5EF4-FFF2-40B4-BE49-F238E27FC236}">
                <a16:creationId xmlns:a16="http://schemas.microsoft.com/office/drawing/2014/main" id="{BFA32B79-07AF-374C-BF80-40D6AD686089}"/>
              </a:ext>
            </a:extLst>
          </p:cNvPr>
          <p:cNvCxnSpPr>
            <a:cxnSpLocks noChangeShapeType="1"/>
          </p:cNvCxnSpPr>
          <p:nvPr/>
        </p:nvCxnSpPr>
        <p:spPr bwMode="auto">
          <a:xfrm>
            <a:off x="2819400" y="2438400"/>
            <a:ext cx="576263" cy="1753394"/>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6" name="Straight Arrow Connector 5">
            <a:extLst>
              <a:ext uri="{FF2B5EF4-FFF2-40B4-BE49-F238E27FC236}">
                <a16:creationId xmlns:a16="http://schemas.microsoft.com/office/drawing/2014/main" id="{B7219B4F-DCC4-8540-AE26-95989C007B83}"/>
              </a:ext>
            </a:extLst>
          </p:cNvPr>
          <p:cNvCxnSpPr>
            <a:cxnSpLocks noChangeShapeType="1"/>
          </p:cNvCxnSpPr>
          <p:nvPr/>
        </p:nvCxnSpPr>
        <p:spPr bwMode="auto">
          <a:xfrm>
            <a:off x="3352800" y="2362200"/>
            <a:ext cx="459581" cy="7627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7" name="Straight Arrow Connector 7">
            <a:extLst>
              <a:ext uri="{FF2B5EF4-FFF2-40B4-BE49-F238E27FC236}">
                <a16:creationId xmlns:a16="http://schemas.microsoft.com/office/drawing/2014/main" id="{B9DBF0B3-8D66-ED4E-8178-1709954A5425}"/>
              </a:ext>
            </a:extLst>
          </p:cNvPr>
          <p:cNvCxnSpPr>
            <a:cxnSpLocks noChangeShapeType="1"/>
          </p:cNvCxnSpPr>
          <p:nvPr/>
        </p:nvCxnSpPr>
        <p:spPr bwMode="auto">
          <a:xfrm>
            <a:off x="2362200" y="2438400"/>
            <a:ext cx="228600" cy="28940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798" name="TextBox 6">
            <a:extLst>
              <a:ext uri="{FF2B5EF4-FFF2-40B4-BE49-F238E27FC236}">
                <a16:creationId xmlns:a16="http://schemas.microsoft.com/office/drawing/2014/main" id="{28B2A318-F95B-7A4E-B356-47E39F5EBA19}"/>
              </a:ext>
            </a:extLst>
          </p:cNvPr>
          <p:cNvSpPr txBox="1">
            <a:spLocks noChangeArrowheads="1"/>
          </p:cNvSpPr>
          <p:nvPr/>
        </p:nvSpPr>
        <p:spPr bwMode="auto">
          <a:xfrm>
            <a:off x="190500" y="843814"/>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initial velocity </a:t>
            </a:r>
            <a:r>
              <a:rPr lang="en-US" altLang="en-US" dirty="0">
                <a:latin typeface="Arial" panose="020B0604020202020204" pitchFamily="34" charset="0"/>
                <a:ea typeface="ＭＳ Ｐゴシック" panose="020B0600070205080204" pitchFamily="34" charset="-128"/>
              </a:rPr>
              <a:t>(initial d[P]/dt) </a:t>
            </a:r>
            <a:r>
              <a:rPr lang="en-US" altLang="en-US" dirty="0">
                <a:latin typeface="Arial" panose="020B0604020202020204" pitchFamily="34" charset="0"/>
                <a:cs typeface="Arial" panose="020B0604020202020204" pitchFamily="34" charset="0"/>
              </a:rPr>
              <a:t>increases with [S] at low [S].</a:t>
            </a:r>
          </a:p>
          <a:p>
            <a:endParaRPr lang="en-US" altLang="en-US" dirty="0">
              <a:cs typeface="Arial" panose="020B0604020202020204" pitchFamily="34" charset="0"/>
            </a:endParaRPr>
          </a:p>
        </p:txBody>
      </p:sp>
      <p:sp>
        <p:nvSpPr>
          <p:cNvPr id="8" name="Rectangle 2">
            <a:extLst>
              <a:ext uri="{FF2B5EF4-FFF2-40B4-BE49-F238E27FC236}">
                <a16:creationId xmlns:a16="http://schemas.microsoft.com/office/drawing/2014/main" id="{509AE7B9-FFCC-4E4E-A2FC-99893568CFF0}"/>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ure 6-11">
            <a:extLst>
              <a:ext uri="{FF2B5EF4-FFF2-40B4-BE49-F238E27FC236}">
                <a16:creationId xmlns:a16="http://schemas.microsoft.com/office/drawing/2014/main" id="{D7BE69F7-BB28-5A42-98AA-A4EFE0392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5634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a:extLst>
              <a:ext uri="{FF2B5EF4-FFF2-40B4-BE49-F238E27FC236}">
                <a16:creationId xmlns:a16="http://schemas.microsoft.com/office/drawing/2014/main" id="{D111F58C-AD12-BA4B-A5C8-9A99BD65FB0E}"/>
              </a:ext>
            </a:extLst>
          </p:cNvPr>
          <p:cNvSpPr>
            <a:spLocks noChangeArrowheads="1"/>
          </p:cNvSpPr>
          <p:nvPr/>
        </p:nvSpPr>
        <p:spPr bwMode="auto">
          <a:xfrm>
            <a:off x="5791200" y="838200"/>
            <a:ext cx="3352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Saturation: the initial velocity reaches a maximum at high [substrate] and does not change with increasing [substrate].</a:t>
            </a:r>
          </a:p>
        </p:txBody>
      </p:sp>
      <p:sp>
        <p:nvSpPr>
          <p:cNvPr id="35843" name="TextBox 5">
            <a:extLst>
              <a:ext uri="{FF2B5EF4-FFF2-40B4-BE49-F238E27FC236}">
                <a16:creationId xmlns:a16="http://schemas.microsoft.com/office/drawing/2014/main" id="{490281ED-FE31-CF40-8FC6-4C8594E70480}"/>
              </a:ext>
            </a:extLst>
          </p:cNvPr>
          <p:cNvSpPr txBox="1">
            <a:spLocks noChangeArrowheads="1"/>
          </p:cNvSpPr>
          <p:nvPr/>
        </p:nvSpPr>
        <p:spPr bwMode="auto">
          <a:xfrm>
            <a:off x="381000" y="533400"/>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initial velocity increases with [S] at low [S].</a:t>
            </a:r>
          </a:p>
          <a:p>
            <a:r>
              <a:rPr lang="en-US" altLang="en-US" dirty="0">
                <a:latin typeface="Arial" panose="020B0604020202020204" pitchFamily="34" charset="0"/>
                <a:cs typeface="Arial" panose="020B0604020202020204" pitchFamily="34" charset="0"/>
              </a:rPr>
              <a:t>(velocity =d[P]/dt, P=product)</a:t>
            </a:r>
          </a:p>
          <a:p>
            <a:endParaRPr lang="en-US" altLang="en-US" dirty="0">
              <a:cs typeface="Arial" panose="020B0604020202020204" pitchFamily="34" charset="0"/>
            </a:endParaRPr>
          </a:p>
        </p:txBody>
      </p:sp>
      <p:cxnSp>
        <p:nvCxnSpPr>
          <p:cNvPr id="35844" name="Straight Arrow Connector 7">
            <a:extLst>
              <a:ext uri="{FF2B5EF4-FFF2-40B4-BE49-F238E27FC236}">
                <a16:creationId xmlns:a16="http://schemas.microsoft.com/office/drawing/2014/main" id="{F0B37E5E-7E3F-7941-AB38-1DB549D8BEED}"/>
              </a:ext>
            </a:extLst>
          </p:cNvPr>
          <p:cNvCxnSpPr>
            <a:cxnSpLocks noChangeShapeType="1"/>
          </p:cNvCxnSpPr>
          <p:nvPr/>
        </p:nvCxnSpPr>
        <p:spPr bwMode="auto">
          <a:xfrm rot="5400000">
            <a:off x="-685800" y="3276600"/>
            <a:ext cx="2971800" cy="76200"/>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845" name="Straight Arrow Connector 9">
            <a:extLst>
              <a:ext uri="{FF2B5EF4-FFF2-40B4-BE49-F238E27FC236}">
                <a16:creationId xmlns:a16="http://schemas.microsoft.com/office/drawing/2014/main" id="{8ECD3C6D-F9E6-CC40-82B3-362CF253926F}"/>
              </a:ext>
            </a:extLst>
          </p:cNvPr>
          <p:cNvCxnSpPr>
            <a:cxnSpLocks noChangeShapeType="1"/>
          </p:cNvCxnSpPr>
          <p:nvPr/>
        </p:nvCxnSpPr>
        <p:spPr bwMode="auto">
          <a:xfrm flipH="1">
            <a:off x="5410200" y="1143000"/>
            <a:ext cx="381000" cy="1634192"/>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E19CB27D-2705-C442-B128-C460633BD58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B533EE-EF8A-FA42-B656-2D566B381346}"/>
              </a:ext>
            </a:extLst>
          </p:cNvPr>
          <p:cNvSpPr>
            <a:spLocks noGrp="1" noChangeArrowheads="1"/>
          </p:cNvSpPr>
          <p:nvPr>
            <p:ph type="title"/>
          </p:nvPr>
        </p:nvSpPr>
        <p:spPr>
          <a:xfrm>
            <a:off x="762000" y="3048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Equations describing Enzyme Kinetics</a:t>
            </a:r>
          </a:p>
        </p:txBody>
      </p:sp>
      <p:sp>
        <p:nvSpPr>
          <p:cNvPr id="37890" name="Rectangle 3">
            <a:extLst>
              <a:ext uri="{FF2B5EF4-FFF2-40B4-BE49-F238E27FC236}">
                <a16:creationId xmlns:a16="http://schemas.microsoft.com/office/drawing/2014/main" id="{10F8C31E-430A-4D47-9EEC-C4014D23D727}"/>
              </a:ext>
            </a:extLst>
          </p:cNvPr>
          <p:cNvSpPr>
            <a:spLocks noGrp="1" noChangeArrowheads="1"/>
          </p:cNvSpPr>
          <p:nvPr>
            <p:ph type="body" idx="1"/>
          </p:nvPr>
        </p:nvSpPr>
        <p:spPr>
          <a:xfrm>
            <a:off x="609600" y="2133600"/>
            <a:ext cx="7772400" cy="4114800"/>
          </a:xfrm>
        </p:spPr>
        <p:txBody>
          <a:bodyPr/>
          <a:lstStyle/>
          <a:p>
            <a:pPr eaLnBrk="1" hangingPunct="1"/>
            <a:r>
              <a:rPr lang="en-US" altLang="en-US" dirty="0">
                <a:latin typeface="Arial" panose="020B0604020202020204" pitchFamily="34" charset="0"/>
                <a:ea typeface="ＭＳ Ｐゴシック" panose="020B0600070205080204" pitchFamily="34" charset="-128"/>
              </a:rPr>
              <a:t>Start with a mechanistic model</a:t>
            </a:r>
          </a:p>
          <a:p>
            <a:pPr eaLnBrk="1" hangingPunct="1"/>
            <a:r>
              <a:rPr lang="en-US" altLang="en-US" dirty="0">
                <a:latin typeface="Arial" panose="020B0604020202020204" pitchFamily="34" charset="0"/>
                <a:ea typeface="ＭＳ Ｐゴシック" panose="020B0600070205080204" pitchFamily="34" charset="-128"/>
              </a:rPr>
              <a:t>Identify constraints and assumptions</a:t>
            </a:r>
          </a:p>
          <a:p>
            <a:pPr eaLnBrk="1" hangingPunct="1"/>
            <a:r>
              <a:rPr lang="en-US" altLang="en-US" dirty="0">
                <a:latin typeface="Arial" panose="020B0604020202020204" pitchFamily="34" charset="0"/>
                <a:ea typeface="ＭＳ Ｐゴシック" panose="020B0600070205080204" pitchFamily="34" charset="-128"/>
              </a:rPr>
              <a:t>Do the algebra ...</a:t>
            </a:r>
          </a:p>
          <a:p>
            <a:pPr eaLnBrk="1" hangingPunct="1"/>
            <a:r>
              <a:rPr lang="en-US" altLang="en-US" dirty="0">
                <a:latin typeface="Arial" panose="020B0604020202020204" pitchFamily="34" charset="0"/>
                <a:ea typeface="ＭＳ Ｐゴシック" panose="020B0600070205080204" pitchFamily="34" charset="-128"/>
              </a:rPr>
              <a:t>Solve for velocity (d[P]/dt)</a:t>
            </a:r>
          </a:p>
          <a:p>
            <a:pPr eaLnBrk="1" hangingPunct="1">
              <a:buFontTx/>
              <a:buNone/>
            </a:pPr>
            <a:endParaRPr lang="en-US" altLang="en-US"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9C44F2E-4367-E442-950A-14F7FB2567CE}"/>
              </a:ext>
            </a:extLst>
          </p:cNvPr>
          <p:cNvSpPr>
            <a:spLocks noGrp="1"/>
          </p:cNvSpPr>
          <p:nvPr>
            <p:ph type="title"/>
          </p:nvPr>
        </p:nvSpPr>
        <p:spPr>
          <a:xfrm>
            <a:off x="685800" y="3048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39938" name="Picture 4">
            <a:extLst>
              <a:ext uri="{FF2B5EF4-FFF2-40B4-BE49-F238E27FC236}">
                <a16:creationId xmlns:a16="http://schemas.microsoft.com/office/drawing/2014/main" id="{650F0FD0-0076-4941-8EC4-EBA59317D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2CDEF40E-657D-D544-9F1B-3A8DE8E5BD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99C58059-26F1-FB44-A5A4-61DC5AFA085B}"/>
              </a:ext>
            </a:extLst>
          </p:cNvPr>
          <p:cNvSpPr txBox="1">
            <a:spLocks noChangeArrowheads="1"/>
          </p:cNvSpPr>
          <p:nvPr/>
        </p:nvSpPr>
        <p:spPr bwMode="auto">
          <a:xfrm>
            <a:off x="3962400" y="1828800"/>
            <a:ext cx="533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800" dirty="0">
                <a:latin typeface="Arial" panose="020B0604020202020204" pitchFamily="34" charset="0"/>
              </a:rPr>
              <a:t>Simplest mechanistic model</a:t>
            </a:r>
            <a:endParaRPr lang="en-US" altLang="en-US" sz="2800" dirty="0">
              <a:latin typeface="Arial" panose="020B0604020202020204" pitchFamily="34" charset="0"/>
              <a:sym typeface="Symbol" pitchFamily="2" charset="2"/>
            </a:endParaRPr>
          </a:p>
          <a:p>
            <a:r>
              <a:rPr lang="en-US" altLang="en-US" sz="2800" dirty="0">
                <a:latin typeface="Arial" panose="020B0604020202020204" pitchFamily="34" charset="0"/>
                <a:sym typeface="Symbol" pitchFamily="2" charset="2"/>
              </a:rPr>
              <a:t>	</a:t>
            </a:r>
          </a:p>
          <a:p>
            <a:pPr>
              <a:buFontTx/>
              <a:buChar char="-"/>
            </a:pPr>
            <a:r>
              <a:rPr lang="en-US" altLang="en-US" sz="2800" dirty="0">
                <a:latin typeface="Arial" panose="020B0604020202020204" pitchFamily="34" charset="0"/>
                <a:sym typeface="Symbol" pitchFamily="2" charset="2"/>
              </a:rPr>
              <a:t> One reactant (S)</a:t>
            </a:r>
          </a:p>
          <a:p>
            <a:pPr>
              <a:buFontTx/>
              <a:buChar char="-"/>
            </a:pPr>
            <a:r>
              <a:rPr lang="en-US" altLang="en-US" sz="2800" dirty="0">
                <a:latin typeface="Arial" panose="020B0604020202020204" pitchFamily="34" charset="0"/>
                <a:sym typeface="Symbol" pitchFamily="2" charset="2"/>
              </a:rPr>
              <a:t> One intermediate (ES)</a:t>
            </a:r>
          </a:p>
          <a:p>
            <a:pPr>
              <a:buFontTx/>
              <a:buChar char="-"/>
            </a:pPr>
            <a:r>
              <a:rPr lang="en-US" altLang="en-US" sz="2800" dirty="0">
                <a:latin typeface="Arial" panose="020B0604020202020204" pitchFamily="34" charset="0"/>
                <a:sym typeface="Symbol" pitchFamily="2" charset="2"/>
              </a:rPr>
              <a:t> Two transition states</a:t>
            </a:r>
          </a:p>
          <a:p>
            <a:pPr>
              <a:buFontTx/>
              <a:buChar char="-"/>
            </a:pPr>
            <a:r>
              <a:rPr lang="en-US" altLang="en-US" sz="2800" dirty="0">
                <a:latin typeface="Arial" panose="020B0604020202020204" pitchFamily="34" charset="0"/>
                <a:sym typeface="Symbol" pitchFamily="2" charset="2"/>
              </a:rPr>
              <a:t> One product (P)</a:t>
            </a:r>
            <a:endParaRPr lang="en-US" altLang="en-US" sz="28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C5B716F-5C05-E144-81E9-0F4E6B6C7F74}"/>
              </a:ext>
            </a:extLst>
          </p:cNvPr>
          <p:cNvSpPr>
            <a:spLocks noGrp="1"/>
          </p:cNvSpPr>
          <p:nvPr>
            <p:ph type="title"/>
          </p:nvPr>
        </p:nvSpPr>
        <p:spPr>
          <a:xfrm>
            <a:off x="21931" y="-5638"/>
            <a:ext cx="4854869" cy="3866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41986" name="Picture 4">
            <a:extLst>
              <a:ext uri="{FF2B5EF4-FFF2-40B4-BE49-F238E27FC236}">
                <a16:creationId xmlns:a16="http://schemas.microsoft.com/office/drawing/2014/main" id="{9F10B4D2-B496-3F48-AD61-65717EAD6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a:extLst>
              <a:ext uri="{FF2B5EF4-FFF2-40B4-BE49-F238E27FC236}">
                <a16:creationId xmlns:a16="http://schemas.microsoft.com/office/drawing/2014/main" id="{CBD6EF71-E9DF-9442-8DDF-406754F547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a:extLst>
              <a:ext uri="{FF2B5EF4-FFF2-40B4-BE49-F238E27FC236}">
                <a16:creationId xmlns:a16="http://schemas.microsoft.com/office/drawing/2014/main" id="{8CE680C2-F8E0-2C45-94B1-1B1F5F125229}"/>
              </a:ext>
            </a:extLst>
          </p:cNvPr>
          <p:cNvSpPr>
            <a:spLocks noChangeArrowheads="1"/>
          </p:cNvSpPr>
          <p:nvPr/>
        </p:nvSpPr>
        <p:spPr bwMode="auto">
          <a:xfrm>
            <a:off x="3581400" y="381000"/>
            <a:ext cx="5257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First step: The enzyme (E) and the substrate (S) reversibly and quickly form a non-covalent ES complex (Michaelis Complex).</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Second step: The ES complex undergoes a chemical transformation and dissociates to give product (P) and enzyme (E).</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v=k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Many enzymatic reactions follow Michaelis–Menten kinetics, even though enzyme mechanisms are always more complicated than the Michaelis–Menten model.</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For real enzymatic reactions use </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 instead of k</a:t>
            </a:r>
            <a:r>
              <a:rPr lang="en-US" altLang="en-US" baseline="-25000"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E4D02CF2-4CAC-BF43-9148-F69D792668A8}"/>
              </a:ext>
            </a:extLst>
          </p:cNvPr>
          <p:cNvSpPr>
            <a:spLocks noGrp="1" noChangeArrowheads="1"/>
          </p:cNvSpPr>
          <p:nvPr>
            <p:ph type="title"/>
          </p:nvPr>
        </p:nvSpPr>
        <p:spPr>
          <a:xfrm>
            <a:off x="685800" y="762000"/>
            <a:ext cx="8001000" cy="990600"/>
          </a:xfrm>
        </p:spPr>
        <p:txBody>
          <a:bodyPr/>
          <a:lstStyle/>
          <a:p>
            <a:pPr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The Enzyme-Substrate Complex (ES) </a:t>
            </a:r>
          </a:p>
        </p:txBody>
      </p:sp>
      <p:sp>
        <p:nvSpPr>
          <p:cNvPr id="145412" name="Rectangle 3">
            <a:extLst>
              <a:ext uri="{FF2B5EF4-FFF2-40B4-BE49-F238E27FC236}">
                <a16:creationId xmlns:a16="http://schemas.microsoft.com/office/drawing/2014/main" id="{EC6313C8-4FAC-AD47-878A-C3EED699E896}"/>
              </a:ext>
            </a:extLst>
          </p:cNvPr>
          <p:cNvSpPr>
            <a:spLocks noGrp="1" noChangeArrowheads="1"/>
          </p:cNvSpPr>
          <p:nvPr>
            <p:ph type="body" idx="1"/>
          </p:nvPr>
        </p:nvSpPr>
        <p:spPr>
          <a:xfrm>
            <a:off x="533400" y="2133600"/>
            <a:ext cx="8458200" cy="1524000"/>
          </a:xfrm>
        </p:spPr>
        <p:txBody>
          <a:bodyPr/>
          <a:lstStyle/>
          <a:p>
            <a:pPr eaLnBrk="1" hangingPunct="1">
              <a:defRPr/>
            </a:pPr>
            <a:r>
              <a:rPr lang="en-US" sz="2800" dirty="0">
                <a:latin typeface="Arial" charset="0"/>
                <a:ea typeface="+mn-ea"/>
                <a:cs typeface="+mn-cs"/>
              </a:rPr>
              <a:t>The enzyme binds non-covalently to the substrate 	to form a non-covalent ES complex</a:t>
            </a:r>
          </a:p>
          <a:p>
            <a:pPr lvl="1" eaLnBrk="1" hangingPunct="1">
              <a:defRPr/>
            </a:pPr>
            <a:r>
              <a:rPr lang="en-US" dirty="0">
                <a:solidFill>
                  <a:srgbClr val="000000"/>
                </a:solidFill>
                <a:latin typeface="Arial" charset="0"/>
              </a:rPr>
              <a:t>the ES complex is known as the </a:t>
            </a:r>
            <a:r>
              <a:rPr lang="en-US" dirty="0" err="1">
                <a:solidFill>
                  <a:srgbClr val="000000"/>
                </a:solidFill>
                <a:latin typeface="Arial" charset="0"/>
              </a:rPr>
              <a:t>Michaelis</a:t>
            </a:r>
            <a:r>
              <a:rPr lang="en-US" dirty="0">
                <a:solidFill>
                  <a:srgbClr val="000000"/>
                </a:solidFill>
                <a:latin typeface="Arial" charset="0"/>
              </a:rPr>
              <a:t> complex.</a:t>
            </a:r>
          </a:p>
          <a:p>
            <a:pPr marL="860425" lvl="1" indent="-347663" eaLnBrk="1" hangingPunct="1">
              <a:defRPr/>
            </a:pPr>
            <a:r>
              <a:rPr lang="en-US" dirty="0">
                <a:latin typeface="Arial" charset="0"/>
              </a:rPr>
              <a:t>A </a:t>
            </a:r>
            <a:r>
              <a:rPr lang="en-US" dirty="0" err="1">
                <a:latin typeface="Arial" charset="0"/>
              </a:rPr>
              <a:t>Michaelis</a:t>
            </a:r>
            <a:r>
              <a:rPr lang="en-US" dirty="0">
                <a:latin typeface="Arial" charset="0"/>
              </a:rPr>
              <a:t> complex is stabilized by molecular interactions (non-covalent interactions).</a:t>
            </a:r>
          </a:p>
          <a:p>
            <a:pPr marL="860425" lvl="1" indent="-347663" eaLnBrk="1" hangingPunct="1">
              <a:defRPr/>
            </a:pPr>
            <a:r>
              <a:rPr lang="en-US" dirty="0">
                <a:latin typeface="Arial" charset="0"/>
              </a:rPr>
              <a:t>Michaelis complexes form quickly, and dissociate quickly (activation energies are low)</a:t>
            </a:r>
          </a:p>
        </p:txBody>
      </p:sp>
      <p:sp>
        <p:nvSpPr>
          <p:cNvPr id="4" name="Title 1">
            <a:extLst>
              <a:ext uri="{FF2B5EF4-FFF2-40B4-BE49-F238E27FC236}">
                <a16:creationId xmlns:a16="http://schemas.microsoft.com/office/drawing/2014/main" id="{A199B4F1-393E-E04F-959D-30EE6E651396}"/>
              </a:ext>
            </a:extLst>
          </p:cNvPr>
          <p:cNvSpPr txBox="1">
            <a:spLocks/>
          </p:cNvSpPr>
          <p:nvPr/>
        </p:nvSpPr>
        <p:spPr bwMode="auto">
          <a:xfrm>
            <a:off x="21931" y="-5638"/>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10AE83B-2B93-7949-9720-1CFF9148619F}"/>
              </a:ext>
            </a:extLst>
          </p:cNvPr>
          <p:cNvSpPr>
            <a:spLocks noGrp="1"/>
          </p:cNvSpPr>
          <p:nvPr>
            <p:ph type="title"/>
          </p:nvPr>
        </p:nvSpPr>
        <p:spPr>
          <a:xfrm>
            <a:off x="434975" y="1143000"/>
            <a:ext cx="777240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E + S </a:t>
            </a:r>
            <a:r>
              <a:rPr lang="en-US" altLang="en-US" baseline="32000" dirty="0">
                <a:latin typeface="Arial" panose="020B0604020202020204" pitchFamily="34" charset="0"/>
                <a:ea typeface="ＭＳ Ｐゴシック" panose="020B0600070205080204" pitchFamily="34" charset="-128"/>
                <a:sym typeface="Symbol" pitchFamily="2" charset="2"/>
              </a:rPr>
              <a:t> </a:t>
            </a:r>
            <a:r>
              <a:rPr lang="en-US" altLang="en-US" dirty="0">
                <a:latin typeface="Arial" panose="020B0604020202020204" pitchFamily="34" charset="0"/>
                <a:ea typeface="ＭＳ Ｐゴシック" panose="020B0600070205080204" pitchFamily="34" charset="-128"/>
                <a:sym typeface="Symbol" pitchFamily="2" charset="2"/>
              </a:rPr>
              <a:t>ES  E + P</a:t>
            </a:r>
            <a:endParaRPr lang="en-US" altLang="en-US" b="1" dirty="0">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790EEC1D-0C3D-D448-B1A9-E311A9C17AF8}"/>
              </a:ext>
            </a:extLst>
          </p:cNvPr>
          <p:cNvSpPr>
            <a:spLocks noGrp="1"/>
          </p:cNvSpPr>
          <p:nvPr>
            <p:ph idx="1"/>
          </p:nvPr>
        </p:nvSpPr>
        <p:spPr>
          <a:xfrm>
            <a:off x="282575" y="4267200"/>
            <a:ext cx="8686800" cy="3352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enzyme is either free ([E]) or bound ([ES]):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TOT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[ES] + [E].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high [S] all of the enzyme is tied up as ES (i.e.,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 (Le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Chatelier's</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Principle)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high [S] the enzyme is working at full capacity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maximum velocity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determined only by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and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turnover #: number of moles of substrate produced per time per enzyme molecule.</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5">
            <a:extLst>
              <a:ext uri="{FF2B5EF4-FFF2-40B4-BE49-F238E27FC236}">
                <a16:creationId xmlns:a16="http://schemas.microsoft.com/office/drawing/2014/main" id="{E539B675-D325-484D-8BF1-0A0AB4EC0EF6}"/>
              </a:ext>
            </a:extLst>
          </p:cNvPr>
          <p:cNvSpPr>
            <a:spLocks noChangeArrowheads="1"/>
          </p:cNvSpPr>
          <p:nvPr/>
        </p:nvSpPr>
        <p:spPr bwMode="auto">
          <a:xfrm>
            <a:off x="3254375" y="1404938"/>
            <a:ext cx="522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000" baseline="-25000">
                <a:sym typeface="Symbol" pitchFamily="2" charset="2"/>
              </a:rPr>
              <a:t></a:t>
            </a:r>
          </a:p>
        </p:txBody>
      </p:sp>
      <p:sp>
        <p:nvSpPr>
          <p:cNvPr id="46084" name="Rectangle 5">
            <a:extLst>
              <a:ext uri="{FF2B5EF4-FFF2-40B4-BE49-F238E27FC236}">
                <a16:creationId xmlns:a16="http://schemas.microsoft.com/office/drawing/2014/main" id="{64A037D2-E62D-C842-9008-161656DD53CE}"/>
              </a:ext>
            </a:extLst>
          </p:cNvPr>
          <p:cNvSpPr>
            <a:spLocks noChangeArrowheads="1"/>
          </p:cNvSpPr>
          <p:nvPr/>
        </p:nvSpPr>
        <p:spPr bwMode="auto">
          <a:xfrm>
            <a:off x="4625975" y="12954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graphicFrame>
        <p:nvGraphicFramePr>
          <p:cNvPr id="46085" name="Object 2">
            <a:extLst>
              <a:ext uri="{FF2B5EF4-FFF2-40B4-BE49-F238E27FC236}">
                <a16:creationId xmlns:a16="http://schemas.microsoft.com/office/drawing/2014/main" id="{62505CE1-6E79-F04C-B950-F166B51B89CC}"/>
              </a:ext>
            </a:extLst>
          </p:cNvPr>
          <p:cNvGraphicFramePr>
            <a:graphicFrameLocks noChangeAspect="1"/>
          </p:cNvGraphicFramePr>
          <p:nvPr/>
        </p:nvGraphicFramePr>
        <p:xfrm>
          <a:off x="2492375" y="2286000"/>
          <a:ext cx="3941763" cy="1989138"/>
        </p:xfrm>
        <a:graphic>
          <a:graphicData uri="http://schemas.openxmlformats.org/presentationml/2006/ole">
            <mc:AlternateContent xmlns:mc="http://schemas.openxmlformats.org/markup-compatibility/2006">
              <mc:Choice xmlns:v="urn:schemas-microsoft-com:vml" Requires="v">
                <p:oleObj name="Equation" r:id="rId3" imgW="2044700" imgH="1028700" progId="Equation.3">
                  <p:embed/>
                </p:oleObj>
              </mc:Choice>
              <mc:Fallback>
                <p:oleObj name="Equation" r:id="rId3" imgW="2044700" imgH="1028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2286000"/>
                        <a:ext cx="394176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6" name="TextBox 1">
            <a:extLst>
              <a:ext uri="{FF2B5EF4-FFF2-40B4-BE49-F238E27FC236}">
                <a16:creationId xmlns:a16="http://schemas.microsoft.com/office/drawing/2014/main" id="{7BF17ACB-3F78-C946-924A-2B82E93A3DDD}"/>
              </a:ext>
            </a:extLst>
          </p:cNvPr>
          <p:cNvSpPr txBox="1">
            <a:spLocks noChangeArrowheads="1"/>
          </p:cNvSpPr>
          <p:nvPr/>
        </p:nvSpPr>
        <p:spPr bwMode="auto">
          <a:xfrm>
            <a:off x="53975" y="457200"/>
            <a:ext cx="680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dirty="0">
                <a:latin typeface="Arial" panose="020B0604020202020204" pitchFamily="34" charset="0"/>
                <a:cs typeface="Arial" panose="020B0604020202020204" pitchFamily="34" charset="0"/>
              </a:rPr>
              <a:t>ES, </a:t>
            </a:r>
            <a:r>
              <a:rPr lang="en-US" altLang="en-US" sz="3600" dirty="0" err="1">
                <a:latin typeface="Arial" panose="020B0604020202020204" pitchFamily="34" charset="0"/>
                <a:cs typeface="Arial" panose="020B0604020202020204" pitchFamily="34" charset="0"/>
              </a:rPr>
              <a:t>k</a:t>
            </a:r>
            <a:r>
              <a:rPr lang="en-US" altLang="en-US" sz="3600" baseline="-25000" dirty="0" err="1">
                <a:latin typeface="Arial" panose="020B0604020202020204" pitchFamily="34" charset="0"/>
                <a:cs typeface="Arial" panose="020B0604020202020204" pitchFamily="34" charset="0"/>
              </a:rPr>
              <a:t>cat</a:t>
            </a:r>
            <a:r>
              <a:rPr lang="en-US" altLang="en-US" sz="3600" dirty="0">
                <a:latin typeface="Arial" panose="020B0604020202020204" pitchFamily="34" charset="0"/>
                <a:cs typeface="Arial" panose="020B0604020202020204" pitchFamily="34" charset="0"/>
              </a:rPr>
              <a:t> and the reaction velocity</a:t>
            </a:r>
          </a:p>
        </p:txBody>
      </p:sp>
      <p:sp>
        <p:nvSpPr>
          <p:cNvPr id="8" name="Title 1">
            <a:extLst>
              <a:ext uri="{FF2B5EF4-FFF2-40B4-BE49-F238E27FC236}">
                <a16:creationId xmlns:a16="http://schemas.microsoft.com/office/drawing/2014/main" id="{80E233AC-1996-A748-9C5D-8538DDE71AF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9" name="Rectangle 5">
            <a:extLst>
              <a:ext uri="{FF2B5EF4-FFF2-40B4-BE49-F238E27FC236}">
                <a16:creationId xmlns:a16="http://schemas.microsoft.com/office/drawing/2014/main" id="{DEAD819A-84BA-3F44-BE86-BE04DE3EB47D}"/>
              </a:ext>
            </a:extLst>
          </p:cNvPr>
          <p:cNvSpPr>
            <a:spLocks noChangeArrowheads="1"/>
          </p:cNvSpPr>
          <p:nvPr/>
        </p:nvSpPr>
        <p:spPr bwMode="auto">
          <a:xfrm>
            <a:off x="3271309" y="114300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1" name="Rectangle 5">
            <a:extLst>
              <a:ext uri="{FF2B5EF4-FFF2-40B4-BE49-F238E27FC236}">
                <a16:creationId xmlns:a16="http://schemas.microsoft.com/office/drawing/2014/main" id="{59B7DE7B-0317-3A49-B660-1DC684A58F89}"/>
              </a:ext>
            </a:extLst>
          </p:cNvPr>
          <p:cNvSpPr>
            <a:spLocks noChangeArrowheads="1"/>
          </p:cNvSpPr>
          <p:nvPr/>
        </p:nvSpPr>
        <p:spPr bwMode="auto">
          <a:xfrm>
            <a:off x="3352800" y="187177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295ED-8D1F-4942-B67B-0581AEE85143}"/>
              </a:ext>
            </a:extLst>
          </p:cNvPr>
          <p:cNvSpPr>
            <a:spLocks noGrp="1"/>
          </p:cNvSpPr>
          <p:nvPr>
            <p:ph type="title"/>
          </p:nvPr>
        </p:nvSpPr>
        <p:spPr>
          <a:xfrm>
            <a:off x="685800" y="914400"/>
            <a:ext cx="777240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E + S </a:t>
            </a:r>
            <a:r>
              <a:rPr lang="en-US" altLang="en-US" baseline="32000" dirty="0">
                <a:latin typeface="Arial" panose="020B0604020202020204" pitchFamily="34" charset="0"/>
                <a:ea typeface="ＭＳ Ｐゴシック" panose="020B0600070205080204" pitchFamily="34" charset="-128"/>
                <a:sym typeface="Symbol" pitchFamily="2" charset="2"/>
              </a:rPr>
              <a:t> </a:t>
            </a:r>
            <a:r>
              <a:rPr lang="en-US" altLang="en-US" dirty="0">
                <a:latin typeface="Arial" panose="020B0604020202020204" pitchFamily="34" charset="0"/>
                <a:ea typeface="ＭＳ Ｐゴシック" panose="020B0600070205080204" pitchFamily="34" charset="-128"/>
                <a:sym typeface="Symbol" pitchFamily="2" charset="2"/>
              </a:rPr>
              <a:t>ES  E + P</a:t>
            </a:r>
            <a:endParaRPr lang="en-US" altLang="en-US" b="1" dirty="0">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3D3F5424-5DE3-C54B-88BA-F8C080989973}"/>
              </a:ext>
            </a:extLst>
          </p:cNvPr>
          <p:cNvSpPr>
            <a:spLocks noGrp="1"/>
          </p:cNvSpPr>
          <p:nvPr>
            <p:ph idx="1"/>
          </p:nvPr>
        </p:nvSpPr>
        <p:spPr>
          <a:xfrm>
            <a:off x="228600" y="2286000"/>
            <a:ext cx="8915400" cy="4114800"/>
          </a:xfrm>
        </p:spPr>
        <p:txBody>
          <a:bodyPr/>
          <a:lstStyle/>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For any enzyme it is possible (pretty easy) to determine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(measure v at high [S])</a:t>
            </a: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To understand and compare enzymes we need to know how well the enzyme binds to S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i.e</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what happens in the first part of the reaction.)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does not tell us anything about how well the enzyme binds to the substrate.</a:t>
            </a:r>
          </a:p>
        </p:txBody>
      </p:sp>
      <p:sp>
        <p:nvSpPr>
          <p:cNvPr id="48131" name="Rectangle 5">
            <a:extLst>
              <a:ext uri="{FF2B5EF4-FFF2-40B4-BE49-F238E27FC236}">
                <a16:creationId xmlns:a16="http://schemas.microsoft.com/office/drawing/2014/main" id="{E83578DA-B88D-0A4B-A4A9-A15F99FAB313}"/>
              </a:ext>
            </a:extLst>
          </p:cNvPr>
          <p:cNvSpPr>
            <a:spLocks noChangeArrowheads="1"/>
          </p:cNvSpPr>
          <p:nvPr/>
        </p:nvSpPr>
        <p:spPr bwMode="auto">
          <a:xfrm>
            <a:off x="3505200" y="1207233"/>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48132" name="Rectangle 5">
            <a:extLst>
              <a:ext uri="{FF2B5EF4-FFF2-40B4-BE49-F238E27FC236}">
                <a16:creationId xmlns:a16="http://schemas.microsoft.com/office/drawing/2014/main" id="{4CE77D29-FC0A-A041-8177-D61A8F550E1B}"/>
              </a:ext>
            </a:extLst>
          </p:cNvPr>
          <p:cNvSpPr>
            <a:spLocks noChangeArrowheads="1"/>
          </p:cNvSpPr>
          <p:nvPr/>
        </p:nvSpPr>
        <p:spPr bwMode="auto">
          <a:xfrm>
            <a:off x="4859021" y="964453"/>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6" name="Title 1">
            <a:extLst>
              <a:ext uri="{FF2B5EF4-FFF2-40B4-BE49-F238E27FC236}">
                <a16:creationId xmlns:a16="http://schemas.microsoft.com/office/drawing/2014/main" id="{FAF7999D-C2A8-9343-BE22-E8725F50E5F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7" name="Rectangle 5">
            <a:extLst>
              <a:ext uri="{FF2B5EF4-FFF2-40B4-BE49-F238E27FC236}">
                <a16:creationId xmlns:a16="http://schemas.microsoft.com/office/drawing/2014/main" id="{2232DCAD-4FBD-E94C-8912-94EF5A0CABBA}"/>
              </a:ext>
            </a:extLst>
          </p:cNvPr>
          <p:cNvSpPr>
            <a:spLocks noChangeArrowheads="1"/>
          </p:cNvSpPr>
          <p:nvPr/>
        </p:nvSpPr>
        <p:spPr bwMode="auto">
          <a:xfrm>
            <a:off x="3505200" y="100471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8" name="Rectangle 5">
            <a:extLst>
              <a:ext uri="{FF2B5EF4-FFF2-40B4-BE49-F238E27FC236}">
                <a16:creationId xmlns:a16="http://schemas.microsoft.com/office/drawing/2014/main" id="{C5C5D1CD-AC57-9643-A79C-AC0C4D3B3AC6}"/>
              </a:ext>
            </a:extLst>
          </p:cNvPr>
          <p:cNvSpPr>
            <a:spLocks noChangeArrowheads="1"/>
          </p:cNvSpPr>
          <p:nvPr/>
        </p:nvSpPr>
        <p:spPr bwMode="auto">
          <a:xfrm>
            <a:off x="3547700" y="177159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75C2D-A317-5563-FAB1-3177846823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AF23E-0CCF-1660-2FBA-8F880B01521A}"/>
              </a:ext>
            </a:extLst>
          </p:cNvPr>
          <p:cNvSpPr txBox="1"/>
          <p:nvPr/>
        </p:nvSpPr>
        <p:spPr>
          <a:xfrm>
            <a:off x="152400" y="1447800"/>
            <a:ext cx="9067800" cy="3046988"/>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4. Understanding Cellular Regulation</a:t>
            </a:r>
            <a:r>
              <a:rPr lang="en-US" dirty="0">
                <a:latin typeface="Calibri" panose="020F0502020204030204" pitchFamily="34" charset="0"/>
                <a:cs typeface="Calibri" panose="020F0502020204030204" pitchFamily="34" charset="0"/>
              </a:rPr>
              <a:t>: Enzyme kinetics is allows us to understand cellular processes and regulatory mechanisms.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5. Biochemical Research and Enzyme Mechanisms</a:t>
            </a:r>
            <a:r>
              <a:rPr lang="en-US" dirty="0">
                <a:latin typeface="Calibri" panose="020F0502020204030204" pitchFamily="34" charset="0"/>
                <a:cs typeface="Calibri" panose="020F0502020204030204" pitchFamily="34" charset="0"/>
              </a:rPr>
              <a:t>: Enzyme kinetics allows us to understand enzyme mechanisms at the molecular level. Parameters like the Michaelis constant (K</a:t>
            </a:r>
            <a:r>
              <a:rPr lang="en-US" baseline="-25000"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rPr>
              <a:t>​), turnover number (</a:t>
            </a:r>
            <a:r>
              <a:rPr lang="en-US" dirty="0" err="1">
                <a:latin typeface="Calibri" panose="020F0502020204030204" pitchFamily="34" charset="0"/>
                <a:cs typeface="Calibri" panose="020F0502020204030204" pitchFamily="34" charset="0"/>
              </a:rPr>
              <a:t>k</a:t>
            </a:r>
            <a:r>
              <a:rPr lang="en-US" baseline="-25000" dirty="0" err="1">
                <a:latin typeface="Calibri" panose="020F0502020204030204" pitchFamily="34" charset="0"/>
                <a:cs typeface="Calibri" panose="020F0502020204030204" pitchFamily="34" charset="0"/>
              </a:rPr>
              <a:t>cat</a:t>
            </a:r>
            <a:r>
              <a:rPr lang="en-US" dirty="0">
                <a:latin typeface="Calibri" panose="020F0502020204030204" pitchFamily="34" charset="0"/>
                <a:cs typeface="Calibri" panose="020F0502020204030204" pitchFamily="34" charset="0"/>
              </a:rPr>
              <a:t>)and maximum velocity (</a:t>
            </a:r>
            <a:r>
              <a:rPr lang="en-US" dirty="0" err="1">
                <a:latin typeface="Calibri" panose="020F0502020204030204" pitchFamily="34" charset="0"/>
                <a:cs typeface="Calibri" panose="020F0502020204030204" pitchFamily="34" charset="0"/>
              </a:rPr>
              <a:t>v</a:t>
            </a:r>
            <a:r>
              <a:rPr lang="en-US" baseline="-25000" dirty="0" err="1">
                <a:latin typeface="Calibri" panose="020F0502020204030204" pitchFamily="34" charset="0"/>
                <a:cs typeface="Calibri" panose="020F0502020204030204" pitchFamily="34" charset="0"/>
              </a:rPr>
              <a:t>max</a:t>
            </a:r>
            <a:r>
              <a:rPr lang="en-US" dirty="0">
                <a:latin typeface="Calibri" panose="020F0502020204030204" pitchFamily="34" charset="0"/>
                <a:cs typeface="Calibri" panose="020F0502020204030204" pitchFamily="34" charset="0"/>
              </a:rPr>
              <a:t>​), determine how efficiently an enzyme catalyzes a reaction and how tightly it binds its substrates.</a:t>
            </a:r>
          </a:p>
        </p:txBody>
      </p:sp>
      <p:sp>
        <p:nvSpPr>
          <p:cNvPr id="4" name="Rectangle 3">
            <a:extLst>
              <a:ext uri="{FF2B5EF4-FFF2-40B4-BE49-F238E27FC236}">
                <a16:creationId xmlns:a16="http://schemas.microsoft.com/office/drawing/2014/main" id="{9A58B053-F2A0-84BC-3AA1-0007AB809F3F}"/>
              </a:ext>
            </a:extLst>
          </p:cNvPr>
          <p:cNvSpPr/>
          <p:nvPr/>
        </p:nvSpPr>
        <p:spPr>
          <a:xfrm>
            <a:off x="1990202" y="304800"/>
            <a:ext cx="4801122"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charset="0"/>
                <a:cs typeface="Calibri" panose="020F0502020204030204" pitchFamily="34" charset="0"/>
              </a:rPr>
              <a:t>Enzyme Kinetics</a:t>
            </a:r>
          </a:p>
        </p:txBody>
      </p:sp>
    </p:spTree>
    <p:extLst>
      <p:ext uri="{BB962C8B-B14F-4D97-AF65-F5344CB8AC3E}">
        <p14:creationId xmlns:p14="http://schemas.microsoft.com/office/powerpoint/2010/main" val="20009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7CF32-FE9E-DF42-9CF3-1EA67AF82150}"/>
              </a:ext>
            </a:extLst>
          </p:cNvPr>
          <p:cNvSpPr>
            <a:spLocks noGrp="1"/>
          </p:cNvSpPr>
          <p:nvPr>
            <p:ph type="title"/>
          </p:nvPr>
        </p:nvSpPr>
        <p:spPr>
          <a:xfrm>
            <a:off x="4234180" y="0"/>
            <a:ext cx="4914900" cy="1143000"/>
          </a:xfrm>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Make some Assumptions</a:t>
            </a:r>
          </a:p>
        </p:txBody>
      </p:sp>
      <p:sp>
        <p:nvSpPr>
          <p:cNvPr id="50180" name="Rectangle 6">
            <a:extLst>
              <a:ext uri="{FF2B5EF4-FFF2-40B4-BE49-F238E27FC236}">
                <a16:creationId xmlns:a16="http://schemas.microsoft.com/office/drawing/2014/main" id="{A65F7419-DE66-FB49-B3EA-CAE6DB7736C6}"/>
              </a:ext>
            </a:extLst>
          </p:cNvPr>
          <p:cNvSpPr>
            <a:spLocks noChangeArrowheads="1"/>
          </p:cNvSpPr>
          <p:nvPr/>
        </p:nvSpPr>
        <p:spPr bwMode="auto">
          <a:xfrm>
            <a:off x="76200" y="1828800"/>
            <a:ext cx="8991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&gt;&gt;</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 (i.e., the first step is fast and is always at ~equilibrium). </a:t>
            </a:r>
            <a:endParaRPr lang="en-US" altLang="en-US" baseline="-25000"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d[ES]/dt ≈ 0 (i.e., the system is at steady state.)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a single reaction/dissociation step (i.e.,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AutoNum type="arabicPeriod"/>
            </a:pPr>
            <a:r>
              <a:rPr lang="en-US" altLang="en-US" dirty="0" err="1">
                <a:latin typeface="Arial" panose="020B0604020202020204" pitchFamily="34" charset="0"/>
                <a:cs typeface="Arial" panose="020B0604020202020204" pitchFamily="34" charset="0"/>
              </a:rPr>
              <a:t>E</a:t>
            </a:r>
            <a:r>
              <a:rPr lang="en-US" altLang="en-US" baseline="-25000" dirty="0" err="1">
                <a:latin typeface="Arial" panose="020B0604020202020204" pitchFamily="34" charset="0"/>
                <a:cs typeface="Arial" panose="020B0604020202020204" pitchFamily="34" charset="0"/>
              </a:rPr>
              <a:t>Tot</a:t>
            </a:r>
            <a:r>
              <a:rPr lang="en-US" altLang="en-US" dirty="0">
                <a:latin typeface="Arial" panose="020B0604020202020204" pitchFamily="34" charset="0"/>
                <a:cs typeface="Arial" panose="020B0604020202020204" pitchFamily="34" charset="0"/>
              </a:rPr>
              <a:t> = [E] + [ES]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no back reaction of P to ES (i.e. [P] ≈ 0). This assumption allows us to ignore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We measure initial velocities, when [P] ≈ 0.</a:t>
            </a:r>
          </a:p>
          <a:p>
            <a:pPr>
              <a:buFont typeface="Arial" panose="020B0604020202020204" pitchFamily="34" charset="0"/>
              <a:buAutoNum type="arabicPeriod"/>
            </a:pPr>
            <a:endParaRPr lang="en-US" altLang="en-US" dirty="0">
              <a:latin typeface="Arial" panose="020B0604020202020204" pitchFamily="34" charset="0"/>
              <a:cs typeface="Arial" panose="020B0604020202020204" pitchFamily="34" charset="0"/>
            </a:endParaRPr>
          </a:p>
        </p:txBody>
      </p:sp>
      <p:graphicFrame>
        <p:nvGraphicFramePr>
          <p:cNvPr id="50181" name="Object 2">
            <a:extLst>
              <a:ext uri="{FF2B5EF4-FFF2-40B4-BE49-F238E27FC236}">
                <a16:creationId xmlns:a16="http://schemas.microsoft.com/office/drawing/2014/main" id="{92D801DA-CD4E-6046-9E67-5FA15E01D6CA}"/>
              </a:ext>
            </a:extLst>
          </p:cNvPr>
          <p:cNvGraphicFramePr>
            <a:graphicFrameLocks noChangeAspect="1"/>
          </p:cNvGraphicFramePr>
          <p:nvPr>
            <p:extLst>
              <p:ext uri="{D42A27DB-BD31-4B8C-83A1-F6EECF244321}">
                <p14:modId xmlns:p14="http://schemas.microsoft.com/office/powerpoint/2010/main" val="904545292"/>
              </p:ext>
            </p:extLst>
          </p:nvPr>
        </p:nvGraphicFramePr>
        <p:xfrm>
          <a:off x="2627630" y="3048000"/>
          <a:ext cx="4064000" cy="1571625"/>
        </p:xfrm>
        <a:graphic>
          <a:graphicData uri="http://schemas.openxmlformats.org/presentationml/2006/ole">
            <mc:AlternateContent xmlns:mc="http://schemas.openxmlformats.org/markup-compatibility/2006">
              <mc:Choice xmlns:v="urn:schemas-microsoft-com:vml" Requires="v">
                <p:oleObj name="Equation" r:id="rId3" imgW="2108200" imgH="812800" progId="Equation.3">
                  <p:embed/>
                </p:oleObj>
              </mc:Choice>
              <mc:Fallback>
                <p:oleObj name="Equation" r:id="rId3" imgW="2108200" imgH="812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630" y="3048000"/>
                        <a:ext cx="40640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Title 1">
            <a:extLst>
              <a:ext uri="{FF2B5EF4-FFF2-40B4-BE49-F238E27FC236}">
                <a16:creationId xmlns:a16="http://schemas.microsoft.com/office/drawing/2014/main" id="{51E150B5-0CEA-794B-975B-8656336A51C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3" name="Title 1">
            <a:extLst>
              <a:ext uri="{FF2B5EF4-FFF2-40B4-BE49-F238E27FC236}">
                <a16:creationId xmlns:a16="http://schemas.microsoft.com/office/drawing/2014/main" id="{C82CBE0D-8F05-3051-E63D-3153B25D10F7}"/>
              </a:ext>
            </a:extLst>
          </p:cNvPr>
          <p:cNvSpPr txBox="1">
            <a:spLocks/>
          </p:cNvSpPr>
          <p:nvPr/>
        </p:nvSpPr>
        <p:spPr bwMode="auto">
          <a:xfrm>
            <a:off x="347980" y="72898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dirty="0">
                <a:latin typeface="Arial" panose="020B0604020202020204" pitchFamily="34" charset="0"/>
                <a:ea typeface="ＭＳ Ｐゴシック" panose="020B0600070205080204" pitchFamily="34" charset="-128"/>
              </a:rPr>
              <a:t>E + S </a:t>
            </a:r>
            <a:r>
              <a:rPr lang="en-US" altLang="en-US" kern="0" baseline="32000" dirty="0">
                <a:latin typeface="Arial" panose="020B0604020202020204" pitchFamily="34" charset="0"/>
                <a:ea typeface="ＭＳ Ｐゴシック" panose="020B0600070205080204" pitchFamily="34" charset="-128"/>
                <a:sym typeface="Symbol" pitchFamily="2" charset="2"/>
              </a:rPr>
              <a:t> </a:t>
            </a:r>
            <a:r>
              <a:rPr lang="en-US" altLang="en-US" kern="0" dirty="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4" name="Rectangle 5">
            <a:extLst>
              <a:ext uri="{FF2B5EF4-FFF2-40B4-BE49-F238E27FC236}">
                <a16:creationId xmlns:a16="http://schemas.microsoft.com/office/drawing/2014/main" id="{3E6B3C94-EF0D-038B-C513-FD7AFD64E666}"/>
              </a:ext>
            </a:extLst>
          </p:cNvPr>
          <p:cNvSpPr>
            <a:spLocks noChangeArrowheads="1"/>
          </p:cNvSpPr>
          <p:nvPr/>
        </p:nvSpPr>
        <p:spPr bwMode="auto">
          <a:xfrm>
            <a:off x="4538980" y="76708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5" name="Rectangle 5">
            <a:extLst>
              <a:ext uri="{FF2B5EF4-FFF2-40B4-BE49-F238E27FC236}">
                <a16:creationId xmlns:a16="http://schemas.microsoft.com/office/drawing/2014/main" id="{7FC807B2-6B46-28F5-9EAE-17A77C26F12F}"/>
              </a:ext>
            </a:extLst>
          </p:cNvPr>
          <p:cNvSpPr>
            <a:spLocks noChangeArrowheads="1"/>
          </p:cNvSpPr>
          <p:nvPr/>
        </p:nvSpPr>
        <p:spPr bwMode="auto">
          <a:xfrm>
            <a:off x="3184314" y="72898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6" name="Rectangle 5">
            <a:extLst>
              <a:ext uri="{FF2B5EF4-FFF2-40B4-BE49-F238E27FC236}">
                <a16:creationId xmlns:a16="http://schemas.microsoft.com/office/drawing/2014/main" id="{2EC29707-D0D8-79E1-3808-C8A9CE56BEDC}"/>
              </a:ext>
            </a:extLst>
          </p:cNvPr>
          <p:cNvSpPr>
            <a:spLocks noChangeArrowheads="1"/>
          </p:cNvSpPr>
          <p:nvPr/>
        </p:nvSpPr>
        <p:spPr bwMode="auto">
          <a:xfrm>
            <a:off x="3265805" y="145775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4" descr="Conc-time">
            <a:extLst>
              <a:ext uri="{FF2B5EF4-FFF2-40B4-BE49-F238E27FC236}">
                <a16:creationId xmlns:a16="http://schemas.microsoft.com/office/drawing/2014/main" id="{51026775-87B3-3C4E-BE73-526AA162B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219200"/>
            <a:ext cx="52578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2F33D96-0F01-A84F-8370-B9E88D6E71C7}"/>
              </a:ext>
            </a:extLst>
          </p:cNvPr>
          <p:cNvSpPr/>
          <p:nvPr/>
        </p:nvSpPr>
        <p:spPr bwMode="auto">
          <a:xfrm>
            <a:off x="990600" y="1917700"/>
            <a:ext cx="228600" cy="4572000"/>
          </a:xfrm>
          <a:prstGeom prst="rect">
            <a:avLst/>
          </a:prstGeom>
          <a:noFill/>
          <a:ln w="12700" cap="flat" cmpd="sng" algn="ctr">
            <a:solidFill>
              <a:schemeClr val="tx1">
                <a:alpha val="68000"/>
              </a:schemeClr>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7" name="Title 1">
            <a:extLst>
              <a:ext uri="{FF2B5EF4-FFF2-40B4-BE49-F238E27FC236}">
                <a16:creationId xmlns:a16="http://schemas.microsoft.com/office/drawing/2014/main" id="{958E7665-7C24-4446-827A-4D7E80D3522C}"/>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52230" name="Rectangle 3">
            <a:extLst>
              <a:ext uri="{FF2B5EF4-FFF2-40B4-BE49-F238E27FC236}">
                <a16:creationId xmlns:a16="http://schemas.microsoft.com/office/drawing/2014/main" id="{7BFEF6EE-8065-4142-92A8-47EC33DD68DC}"/>
              </a:ext>
            </a:extLst>
          </p:cNvPr>
          <p:cNvSpPr>
            <a:spLocks noChangeArrowheads="1"/>
          </p:cNvSpPr>
          <p:nvPr/>
        </p:nvSpPr>
        <p:spPr bwMode="auto">
          <a:xfrm>
            <a:off x="4840288" y="2978150"/>
            <a:ext cx="4276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000" dirty="0">
                <a:solidFill>
                  <a:schemeClr val="tx2"/>
                </a:solidFill>
                <a:latin typeface="Arial" panose="020B0604020202020204" pitchFamily="34" charset="0"/>
                <a:cs typeface="Arial" panose="020B0604020202020204" pitchFamily="34" charset="0"/>
              </a:rPr>
              <a:t>The time dependence of everything (in a </a:t>
            </a:r>
            <a:r>
              <a:rPr lang="en-US" altLang="en-US" sz="3000" dirty="0">
                <a:latin typeface="Arial" panose="020B0604020202020204" pitchFamily="34" charset="0"/>
                <a:cs typeface="Arial" panose="020B0604020202020204" pitchFamily="34" charset="0"/>
              </a:rPr>
              <a:t>Michaelis-Menten reaction)</a:t>
            </a:r>
            <a:endParaRPr lang="en-US" altLang="en-US" sz="3000" dirty="0">
              <a:solidFill>
                <a:schemeClr val="tx2"/>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9483656-F911-7E14-C812-794B0BF791F5}"/>
              </a:ext>
            </a:extLst>
          </p:cNvPr>
          <p:cNvSpPr txBox="1">
            <a:spLocks/>
          </p:cNvSpPr>
          <p:nvPr/>
        </p:nvSpPr>
        <p:spPr bwMode="auto">
          <a:xfrm>
            <a:off x="22860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dirty="0">
                <a:latin typeface="Arial" panose="020B0604020202020204" pitchFamily="34" charset="0"/>
                <a:ea typeface="ＭＳ Ｐゴシック" panose="020B0600070205080204" pitchFamily="34" charset="-128"/>
              </a:rPr>
              <a:t>E + S </a:t>
            </a:r>
            <a:r>
              <a:rPr lang="en-US" altLang="en-US" kern="0" baseline="32000" dirty="0">
                <a:latin typeface="Arial" panose="020B0604020202020204" pitchFamily="34" charset="0"/>
                <a:ea typeface="ＭＳ Ｐゴシック" panose="020B0600070205080204" pitchFamily="34" charset="-128"/>
                <a:sym typeface="Symbol" pitchFamily="2" charset="2"/>
              </a:rPr>
              <a:t> </a:t>
            </a:r>
            <a:r>
              <a:rPr lang="en-US" altLang="en-US" kern="0" dirty="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10" name="Rectangle 5">
            <a:extLst>
              <a:ext uri="{FF2B5EF4-FFF2-40B4-BE49-F238E27FC236}">
                <a16:creationId xmlns:a16="http://schemas.microsoft.com/office/drawing/2014/main" id="{F2DEA385-31F3-5019-6D1B-20AC81F96535}"/>
              </a:ext>
            </a:extLst>
          </p:cNvPr>
          <p:cNvSpPr>
            <a:spLocks noChangeArrowheads="1"/>
          </p:cNvSpPr>
          <p:nvPr/>
        </p:nvSpPr>
        <p:spPr bwMode="auto">
          <a:xfrm>
            <a:off x="5105400" y="826233"/>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11" name="Rectangle 5">
            <a:extLst>
              <a:ext uri="{FF2B5EF4-FFF2-40B4-BE49-F238E27FC236}">
                <a16:creationId xmlns:a16="http://schemas.microsoft.com/office/drawing/2014/main" id="{47E7C68E-D239-8031-D3FF-7587B7B10DF7}"/>
              </a:ext>
            </a:extLst>
          </p:cNvPr>
          <p:cNvSpPr>
            <a:spLocks noChangeArrowheads="1"/>
          </p:cNvSpPr>
          <p:nvPr/>
        </p:nvSpPr>
        <p:spPr bwMode="auto">
          <a:xfrm>
            <a:off x="6459221" y="583453"/>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2" name="Title 1">
            <a:extLst>
              <a:ext uri="{FF2B5EF4-FFF2-40B4-BE49-F238E27FC236}">
                <a16:creationId xmlns:a16="http://schemas.microsoft.com/office/drawing/2014/main" id="{EC65E06D-0C36-ACFE-3455-00EF1FE4F78C}"/>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13" name="Rectangle 5">
            <a:extLst>
              <a:ext uri="{FF2B5EF4-FFF2-40B4-BE49-F238E27FC236}">
                <a16:creationId xmlns:a16="http://schemas.microsoft.com/office/drawing/2014/main" id="{27393CBA-4D27-5DF5-2EF9-02FE9210E27C}"/>
              </a:ext>
            </a:extLst>
          </p:cNvPr>
          <p:cNvSpPr>
            <a:spLocks noChangeArrowheads="1"/>
          </p:cNvSpPr>
          <p:nvPr/>
        </p:nvSpPr>
        <p:spPr bwMode="auto">
          <a:xfrm>
            <a:off x="5105400" y="62371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4" name="Rectangle 5">
            <a:extLst>
              <a:ext uri="{FF2B5EF4-FFF2-40B4-BE49-F238E27FC236}">
                <a16:creationId xmlns:a16="http://schemas.microsoft.com/office/drawing/2014/main" id="{C6773363-4FE0-2433-6B6D-3CED4623BCFC}"/>
              </a:ext>
            </a:extLst>
          </p:cNvPr>
          <p:cNvSpPr>
            <a:spLocks noChangeArrowheads="1"/>
          </p:cNvSpPr>
          <p:nvPr/>
        </p:nvSpPr>
        <p:spPr bwMode="auto">
          <a:xfrm>
            <a:off x="5147900" y="139059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a:extLst>
              <a:ext uri="{FF2B5EF4-FFF2-40B4-BE49-F238E27FC236}">
                <a16:creationId xmlns:a16="http://schemas.microsoft.com/office/drawing/2014/main" id="{978190B8-C5AF-7044-BF5E-7F50D579A447}"/>
              </a:ext>
            </a:extLst>
          </p:cNvPr>
          <p:cNvSpPr txBox="1">
            <a:spLocks noChangeArrowheads="1"/>
          </p:cNvSpPr>
          <p:nvPr/>
        </p:nvSpPr>
        <p:spPr bwMode="auto">
          <a:xfrm>
            <a:off x="0" y="1752600"/>
            <a:ext cx="9296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Now: we derive the Michaelis-Menten Equation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d[ES]/dt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r>
              <a:rPr lang="en-US" altLang="en-US" dirty="0">
                <a:latin typeface="Arial" panose="020B0604020202020204" pitchFamily="34" charset="0"/>
                <a:cs typeface="Arial" panose="020B0604020202020204" pitchFamily="34" charset="0"/>
              </a:rPr>
              <a:t>		= 0    (steady state assumption, see previous graph)</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solve for [ES]    (do the algebra)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 [E][S]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Define K</a:t>
            </a:r>
            <a:r>
              <a:rPr lang="en-US" altLang="en-US" baseline="-25000" dirty="0">
                <a:latin typeface="Arial" panose="020B0604020202020204" pitchFamily="34" charset="0"/>
                <a:cs typeface="Arial" panose="020B0604020202020204" pitchFamily="34" charset="0"/>
              </a:rPr>
              <a:t>M </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Michealis</a:t>
            </a:r>
            <a:r>
              <a:rPr lang="en-US" altLang="en-US" dirty="0">
                <a:latin typeface="Arial" panose="020B0604020202020204" pitchFamily="34" charset="0"/>
                <a:cs typeface="Arial" panose="020B0604020202020204" pitchFamily="34" charset="0"/>
              </a:rPr>
              <a:t> Constant)</a:t>
            </a:r>
          </a:p>
          <a:p>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=&gt; 		[ES] = [E][S]/K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rearrange to give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[E][S]/[ES]</a:t>
            </a:r>
          </a:p>
          <a:p>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BF10916-1A7C-9D40-B660-6684CA22E6B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p>
        </p:txBody>
      </p:sp>
      <p:sp>
        <p:nvSpPr>
          <p:cNvPr id="7" name="Title 1">
            <a:extLst>
              <a:ext uri="{FF2B5EF4-FFF2-40B4-BE49-F238E27FC236}">
                <a16:creationId xmlns:a16="http://schemas.microsoft.com/office/drawing/2014/main" id="{AE2FBC75-92A8-5414-D75F-92183A56F2FD}"/>
              </a:ext>
            </a:extLst>
          </p:cNvPr>
          <p:cNvSpPr txBox="1">
            <a:spLocks/>
          </p:cNvSpPr>
          <p:nvPr/>
        </p:nvSpPr>
        <p:spPr bwMode="auto">
          <a:xfrm>
            <a:off x="685800" y="4562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dirty="0">
                <a:latin typeface="Arial" panose="020B0604020202020204" pitchFamily="34" charset="0"/>
                <a:ea typeface="ＭＳ Ｐゴシック" panose="020B0600070205080204" pitchFamily="34" charset="-128"/>
              </a:rPr>
              <a:t>E + S </a:t>
            </a:r>
            <a:r>
              <a:rPr lang="en-US" altLang="en-US" kern="0" baseline="32000" dirty="0">
                <a:latin typeface="Arial" panose="020B0604020202020204" pitchFamily="34" charset="0"/>
                <a:ea typeface="ＭＳ Ｐゴシック" panose="020B0600070205080204" pitchFamily="34" charset="-128"/>
                <a:sym typeface="Symbol" pitchFamily="2" charset="2"/>
              </a:rPr>
              <a:t> </a:t>
            </a:r>
            <a:r>
              <a:rPr lang="en-US" altLang="en-US" kern="0" dirty="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8" name="Rectangle 5">
            <a:extLst>
              <a:ext uri="{FF2B5EF4-FFF2-40B4-BE49-F238E27FC236}">
                <a16:creationId xmlns:a16="http://schemas.microsoft.com/office/drawing/2014/main" id="{9188EA7C-A1D1-BFB5-DE4A-70C2EF2C99AB}"/>
              </a:ext>
            </a:extLst>
          </p:cNvPr>
          <p:cNvSpPr>
            <a:spLocks noChangeArrowheads="1"/>
          </p:cNvSpPr>
          <p:nvPr/>
        </p:nvSpPr>
        <p:spPr bwMode="auto">
          <a:xfrm>
            <a:off x="3505200" y="749042"/>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9" name="Rectangle 5">
            <a:extLst>
              <a:ext uri="{FF2B5EF4-FFF2-40B4-BE49-F238E27FC236}">
                <a16:creationId xmlns:a16="http://schemas.microsoft.com/office/drawing/2014/main" id="{328DCE48-7FC5-2324-60CA-98F17D972341}"/>
              </a:ext>
            </a:extLst>
          </p:cNvPr>
          <p:cNvSpPr>
            <a:spLocks noChangeArrowheads="1"/>
          </p:cNvSpPr>
          <p:nvPr/>
        </p:nvSpPr>
        <p:spPr bwMode="auto">
          <a:xfrm>
            <a:off x="4859021" y="506262"/>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0" name="Rectangle 5">
            <a:extLst>
              <a:ext uri="{FF2B5EF4-FFF2-40B4-BE49-F238E27FC236}">
                <a16:creationId xmlns:a16="http://schemas.microsoft.com/office/drawing/2014/main" id="{BA54C002-CCC4-03EF-7F4D-E0890A2A9609}"/>
              </a:ext>
            </a:extLst>
          </p:cNvPr>
          <p:cNvSpPr>
            <a:spLocks noChangeArrowheads="1"/>
          </p:cNvSpPr>
          <p:nvPr/>
        </p:nvSpPr>
        <p:spPr bwMode="auto">
          <a:xfrm>
            <a:off x="3505200" y="54652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1" name="Rectangle 5">
            <a:extLst>
              <a:ext uri="{FF2B5EF4-FFF2-40B4-BE49-F238E27FC236}">
                <a16:creationId xmlns:a16="http://schemas.microsoft.com/office/drawing/2014/main" id="{16481D26-5262-5FD4-0A4C-6A8AFCDA847A}"/>
              </a:ext>
            </a:extLst>
          </p:cNvPr>
          <p:cNvSpPr>
            <a:spLocks noChangeArrowheads="1"/>
          </p:cNvSpPr>
          <p:nvPr/>
        </p:nvSpPr>
        <p:spPr bwMode="auto">
          <a:xfrm>
            <a:off x="3547700" y="131339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573F88-C2FB-544E-9135-FC836C72D30B}"/>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387D7D-E8FE-0F2C-54A2-624573DFAC49}"/>
                  </a:ext>
                </a:extLst>
              </p:cNvPr>
              <p:cNvSpPr txBox="1"/>
              <p:nvPr/>
            </p:nvSpPr>
            <p:spPr>
              <a:xfrm>
                <a:off x="190500" y="1828800"/>
                <a:ext cx="8763000" cy="4667432"/>
              </a:xfrm>
              <a:prstGeom prst="rect">
                <a:avLst/>
              </a:prstGeom>
              <a:noFill/>
            </p:spPr>
            <p:txBody>
              <a:bodyPr wrap="square">
                <a:spAutoFit/>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smtClean="0">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𝐾</m:t>
                              </m:r>
                            </m:e>
                            <m:sub>
                              <m:r>
                                <a:rPr lang="en-US" sz="3600" i="1">
                                  <a:effectLst/>
                                  <a:latin typeface="Cambria Math" panose="02040503050406030204" pitchFamily="18" charset="0"/>
                                  <a:ea typeface="Times New Roman" panose="02020603050405020304" pitchFamily="18" charset="0"/>
                                </a:rPr>
                                <m:t>𝑀</m:t>
                              </m:r>
                            </m:sub>
                          </m:sSub>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oMath>
                  </m:oMathPara>
                </a14:m>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This is the Michaelis-</a:t>
                </a:r>
                <a:r>
                  <a:rPr lang="en-US" sz="2400" dirty="0" err="1">
                    <a:effectLst/>
                    <a:latin typeface="Calibri" panose="020F0502020204030204" pitchFamily="34" charset="0"/>
                    <a:ea typeface="Times New Roman" panose="02020603050405020304" pitchFamily="18" charset="0"/>
                  </a:rPr>
                  <a:t>Menton</a:t>
                </a:r>
                <a:r>
                  <a:rPr lang="en-US" sz="2400" dirty="0">
                    <a:effectLst/>
                    <a:latin typeface="Calibri" panose="020F0502020204030204" pitchFamily="34" charset="0"/>
                    <a:ea typeface="Times New Roman" panose="02020603050405020304" pitchFamily="18" charset="0"/>
                  </a:rPr>
                  <a:t> Equation (page 547 </a:t>
                </a:r>
                <a:r>
                  <a:rPr lang="en-US" sz="2400" dirty="0" err="1">
                    <a:effectLst/>
                    <a:latin typeface="Calibri" panose="020F0502020204030204" pitchFamily="34" charset="0"/>
                    <a:ea typeface="Times New Roman" panose="02020603050405020304" pitchFamily="18" charset="0"/>
                  </a:rPr>
                  <a:t>Lehninger</a:t>
                </a:r>
                <a:r>
                  <a:rPr lang="en-US" sz="24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When [S] = K</a:t>
                </a:r>
                <a:r>
                  <a:rPr lang="en-US" sz="2400" baseline="-25000" dirty="0">
                    <a:effectLst/>
                    <a:latin typeface="Calibri" panose="020F0502020204030204" pitchFamily="34" charset="0"/>
                    <a:ea typeface="Times New Roman" panose="02020603050405020304" pitchFamily="18" charset="0"/>
                  </a:rPr>
                  <a:t>M</a:t>
                </a:r>
                <a:r>
                  <a:rPr lang="en-US" sz="2400" dirty="0">
                    <a:effectLst/>
                    <a:latin typeface="Calibri" panose="020F0502020204030204" pitchFamily="34" charset="0"/>
                    <a:ea typeface="Times New Roman" panose="02020603050405020304" pitchFamily="18" charset="0"/>
                  </a:rPr>
                  <a:t>, the velocity is half </a:t>
                </a:r>
                <a:r>
                  <a:rPr lang="en-US" sz="2400" dirty="0" err="1">
                    <a:effectLst/>
                    <a:latin typeface="Calibri" panose="020F0502020204030204" pitchFamily="34" charset="0"/>
                    <a:ea typeface="Times New Roman" panose="02020603050405020304" pitchFamily="18" charset="0"/>
                  </a:rPr>
                  <a:t>v</a:t>
                </a:r>
                <a:r>
                  <a:rPr lang="en-US" sz="2400" baseline="-25000" dirty="0" err="1">
                    <a:effectLst/>
                    <a:latin typeface="Calibri" panose="020F0502020204030204" pitchFamily="34" charset="0"/>
                    <a:ea typeface="Times New Roman" panose="02020603050405020304" pitchFamily="18" charset="0"/>
                  </a:rPr>
                  <a:t>max</a:t>
                </a:r>
                <a:r>
                  <a:rPr lang="en-US" sz="24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num>
                        <m:den>
                          <m:r>
                            <a:rPr lang="en-US" sz="3600" i="1">
                              <a:effectLst/>
                              <a:latin typeface="Cambria Math" panose="02040503050406030204" pitchFamily="18" charset="0"/>
                              <a:ea typeface="Times New Roman" panose="02020603050405020304" pitchFamily="18" charset="0"/>
                            </a:rPr>
                            <m:t>2</m:t>
                          </m:r>
                        </m:den>
                      </m:f>
                      <m:r>
                        <a:rPr lang="en-US" sz="3600" i="1">
                          <a:effectLst/>
                          <a:latin typeface="Cambria Math" panose="02040503050406030204" pitchFamily="18" charset="0"/>
                          <a:ea typeface="Times New Roman" panose="02020603050405020304" pitchFamily="18" charset="0"/>
                        </a:rPr>
                        <m:t>  </m:t>
                      </m:r>
                    </m:oMath>
                  </m:oMathPara>
                </a14:m>
                <a:endParaRPr lang="en-US" sz="1800" dirty="0">
                  <a:effectLst/>
                  <a:latin typeface="Calibri" panose="020F0502020204030204" pitchFamily="34"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F387D7D-E8FE-0F2C-54A2-624573DFAC49}"/>
                  </a:ext>
                </a:extLst>
              </p:cNvPr>
              <p:cNvSpPr txBox="1">
                <a:spLocks noRot="1" noChangeAspect="1" noMove="1" noResize="1" noEditPoints="1" noAdjustHandles="1" noChangeArrowheads="1" noChangeShapeType="1" noTextEdit="1"/>
              </p:cNvSpPr>
              <p:nvPr/>
            </p:nvSpPr>
            <p:spPr>
              <a:xfrm>
                <a:off x="190500" y="1828800"/>
                <a:ext cx="8763000" cy="4667432"/>
              </a:xfrm>
              <a:prstGeom prst="rect">
                <a:avLst/>
              </a:prstGeom>
              <a:blipFill>
                <a:blip r:embed="rId2"/>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2C00E9F5-5B3B-75D6-E0BA-CA2F271D1ABD}"/>
              </a:ext>
            </a:extLst>
          </p:cNvPr>
          <p:cNvSpPr txBox="1">
            <a:spLocks/>
          </p:cNvSpPr>
          <p:nvPr/>
        </p:nvSpPr>
        <p:spPr bwMode="auto">
          <a:xfrm>
            <a:off x="533400" y="60706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dirty="0">
                <a:latin typeface="Arial" panose="020B0604020202020204" pitchFamily="34" charset="0"/>
                <a:ea typeface="ＭＳ Ｐゴシック" panose="020B0600070205080204" pitchFamily="34" charset="-128"/>
              </a:rPr>
              <a:t>E + S </a:t>
            </a:r>
            <a:r>
              <a:rPr lang="en-US" altLang="en-US" kern="0" baseline="32000" dirty="0">
                <a:latin typeface="Arial" panose="020B0604020202020204" pitchFamily="34" charset="0"/>
                <a:ea typeface="ＭＳ Ｐゴシック" panose="020B0600070205080204" pitchFamily="34" charset="-128"/>
                <a:sym typeface="Symbol" pitchFamily="2" charset="2"/>
              </a:rPr>
              <a:t> </a:t>
            </a:r>
            <a:r>
              <a:rPr lang="en-US" altLang="en-US" kern="0" dirty="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9" name="Rectangle 5">
            <a:extLst>
              <a:ext uri="{FF2B5EF4-FFF2-40B4-BE49-F238E27FC236}">
                <a16:creationId xmlns:a16="http://schemas.microsoft.com/office/drawing/2014/main" id="{342B181A-50E0-C0B0-D759-25007E575665}"/>
              </a:ext>
            </a:extLst>
          </p:cNvPr>
          <p:cNvSpPr>
            <a:spLocks noChangeArrowheads="1"/>
          </p:cNvSpPr>
          <p:nvPr/>
        </p:nvSpPr>
        <p:spPr bwMode="auto">
          <a:xfrm>
            <a:off x="3352800" y="899893"/>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10" name="Rectangle 5">
            <a:extLst>
              <a:ext uri="{FF2B5EF4-FFF2-40B4-BE49-F238E27FC236}">
                <a16:creationId xmlns:a16="http://schemas.microsoft.com/office/drawing/2014/main" id="{10AA7C05-382A-73F7-95D7-93789CBDCA00}"/>
              </a:ext>
            </a:extLst>
          </p:cNvPr>
          <p:cNvSpPr>
            <a:spLocks noChangeArrowheads="1"/>
          </p:cNvSpPr>
          <p:nvPr/>
        </p:nvSpPr>
        <p:spPr bwMode="auto">
          <a:xfrm>
            <a:off x="4706621" y="657113"/>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1" name="Rectangle 5">
            <a:extLst>
              <a:ext uri="{FF2B5EF4-FFF2-40B4-BE49-F238E27FC236}">
                <a16:creationId xmlns:a16="http://schemas.microsoft.com/office/drawing/2014/main" id="{196D344F-4ACF-AA6F-D938-3A3E53564EE7}"/>
              </a:ext>
            </a:extLst>
          </p:cNvPr>
          <p:cNvSpPr>
            <a:spLocks noChangeArrowheads="1"/>
          </p:cNvSpPr>
          <p:nvPr/>
        </p:nvSpPr>
        <p:spPr bwMode="auto">
          <a:xfrm>
            <a:off x="3352800" y="69737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2" name="Rectangle 5">
            <a:extLst>
              <a:ext uri="{FF2B5EF4-FFF2-40B4-BE49-F238E27FC236}">
                <a16:creationId xmlns:a16="http://schemas.microsoft.com/office/drawing/2014/main" id="{9C69F20F-411F-CB32-A710-C2372424FE6B}"/>
              </a:ext>
            </a:extLst>
          </p:cNvPr>
          <p:cNvSpPr>
            <a:spLocks noChangeArrowheads="1"/>
          </p:cNvSpPr>
          <p:nvPr/>
        </p:nvSpPr>
        <p:spPr bwMode="auto">
          <a:xfrm>
            <a:off x="3395300" y="146425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ure 6-11">
            <a:extLst>
              <a:ext uri="{FF2B5EF4-FFF2-40B4-BE49-F238E27FC236}">
                <a16:creationId xmlns:a16="http://schemas.microsoft.com/office/drawing/2014/main" id="{8DAE272F-0B1A-4C42-8E58-7C49B793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87513"/>
            <a:ext cx="5791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2">
            <a:extLst>
              <a:ext uri="{FF2B5EF4-FFF2-40B4-BE49-F238E27FC236}">
                <a16:creationId xmlns:a16="http://schemas.microsoft.com/office/drawing/2014/main" id="{6017FAC0-8E95-1C4E-BAD6-095B0F31366B}"/>
              </a:ext>
            </a:extLst>
          </p:cNvPr>
          <p:cNvSpPr txBox="1">
            <a:spLocks noChangeArrowheads="1"/>
          </p:cNvSpPr>
          <p:nvPr/>
        </p:nvSpPr>
        <p:spPr bwMode="auto">
          <a:xfrm>
            <a:off x="1155700" y="838200"/>
            <a:ext cx="798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 is the substrate concentration required to reach half-maximal velocity (v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/2). </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485BCE3D-1FF1-D248-A3B7-DC9627F4567D}"/>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6703892-1C08-9344-8B41-A67997520258}"/>
              </a:ext>
            </a:extLst>
          </p:cNvPr>
          <p:cNvSpPr>
            <a:spLocks noGrp="1"/>
          </p:cNvSpPr>
          <p:nvPr>
            <p:ph type="title"/>
          </p:nvPr>
        </p:nvSpPr>
        <p:spPr>
          <a:xfrm>
            <a:off x="762000" y="533400"/>
            <a:ext cx="7772400" cy="1143000"/>
          </a:xfrm>
        </p:spPr>
        <p:txBody>
          <a:bodyPr/>
          <a:lstStyle/>
          <a:p>
            <a:pPr eaLnBrk="1" hangingPunct="1"/>
            <a:r>
              <a:rPr lang="en-US" altLang="en-US" sz="4000" dirty="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dirty="0">
                <a:latin typeface="Arial" panose="020B0604020202020204" pitchFamily="34" charset="0"/>
                <a:ea typeface="ＭＳ Ｐゴシック" panose="020B0600070205080204" pitchFamily="34" charset="-128"/>
                <a:cs typeface="Arial" panose="020B0604020202020204" pitchFamily="34" charset="0"/>
              </a:rPr>
              <a:t>M</a:t>
            </a:r>
          </a:p>
        </p:txBody>
      </p:sp>
      <p:sp>
        <p:nvSpPr>
          <p:cNvPr id="59394" name="Content Placeholder 2">
            <a:extLst>
              <a:ext uri="{FF2B5EF4-FFF2-40B4-BE49-F238E27FC236}">
                <a16:creationId xmlns:a16="http://schemas.microsoft.com/office/drawing/2014/main" id="{AE00B2A6-0F0B-8542-96EA-D8C3F08B5AFB}"/>
              </a:ext>
            </a:extLst>
          </p:cNvPr>
          <p:cNvSpPr>
            <a:spLocks noGrp="1"/>
          </p:cNvSpPr>
          <p:nvPr>
            <p:ph idx="1"/>
          </p:nvPr>
        </p:nvSpPr>
        <p:spPr>
          <a:xfrm>
            <a:off x="304800" y="1676400"/>
            <a:ext cx="8686800" cy="4114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[E][S]/[ES] and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rPr>
              <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is the apparent dissociation constant of the ES complex. A dissociation constant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reciprocal of an equilibrium constant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a</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t>
            </a:r>
            <a:r>
              <a:rPr lang="en-US" altLang="en-US" sz="2000" dirty="0">
                <a:latin typeface="Arial" panose="020B0604020202020204" pitchFamily="34" charset="0"/>
                <a:ea typeface="ＭＳ Ｐゴシック" panose="020B0600070205080204" pitchFamily="34" charset="-128"/>
              </a:rPr>
              <a:t>a measure of substrate</a:t>
            </a:r>
            <a:r>
              <a:rPr lang="en-US" altLang="ja-JP" sz="2000" dirty="0">
                <a:latin typeface="Arial" panose="020B0604020202020204" pitchFamily="34" charset="0"/>
                <a:ea typeface="ＭＳ Ｐゴシック" panose="020B0600070205080204" pitchFamily="34" charset="-128"/>
              </a:rPr>
              <a:t> affinity for the enzyme (small </a:t>
            </a:r>
            <a:r>
              <a:rPr lang="en-US" altLang="ja-JP" sz="2000" dirty="0" err="1">
                <a:latin typeface="Arial" panose="020B0604020202020204" pitchFamily="34" charset="0"/>
                <a:ea typeface="ＭＳ Ｐゴシック" panose="020B0600070205080204" pitchFamily="34" charset="-128"/>
              </a:rPr>
              <a:t>K</a:t>
            </a:r>
            <a:r>
              <a:rPr lang="en-US" altLang="ja-JP" sz="2000" baseline="-25000" dirty="0" err="1">
                <a:latin typeface="Arial" panose="020B0604020202020204" pitchFamily="34" charset="0"/>
                <a:ea typeface="ＭＳ Ｐゴシック" panose="020B0600070205080204" pitchFamily="34" charset="-128"/>
              </a:rPr>
              <a:t>d</a:t>
            </a:r>
            <a:r>
              <a:rPr lang="en-US" altLang="ja-JP" sz="2000" dirty="0">
                <a:latin typeface="Arial" panose="020B0604020202020204" pitchFamily="34" charset="0"/>
                <a:ea typeface="ＭＳ Ｐゴシック" panose="020B0600070205080204" pitchFamily="34" charset="-128"/>
              </a:rPr>
              <a:t> = high affinity).</a:t>
            </a:r>
            <a:br>
              <a:rPr lang="en-US" altLang="ja-JP" sz="2000" dirty="0">
                <a:latin typeface="Arial" panose="020B0604020202020204" pitchFamily="34" charset="0"/>
                <a:ea typeface="ＭＳ Ｐゴシック" panose="020B0600070205080204" pitchFamily="34" charset="-128"/>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&gt;&gt;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the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approximated by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(see previous slide)</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substrate concentration required to reach half-maximal velocity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/2). A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means the substrate binds tightly to the enzyme and saturates (max</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s out) the enzyme.</a:t>
            </a:r>
            <a:br>
              <a:rPr lang="en-US" altLang="ja-JP" sz="2000" dirty="0">
                <a:latin typeface="Arial" panose="020B0604020202020204" pitchFamily="34" charset="0"/>
                <a:ea typeface="ＭＳ Ｐゴシック" panose="020B0600070205080204" pitchFamily="34" charset="-128"/>
                <a:cs typeface="Arial" panose="020B0604020202020204" pitchFamily="34" charset="0"/>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i="1" dirty="0">
                <a:latin typeface="Arial" panose="020B0604020202020204" pitchFamily="34" charset="0"/>
                <a:ea typeface="ＭＳ Ｐゴシック" panose="020B0600070205080204" pitchFamily="34" charset="-128"/>
              </a:rPr>
              <a:t>K</a:t>
            </a:r>
            <a:r>
              <a:rPr lang="en-US" altLang="en-US" sz="2000" i="1" baseline="-25000" dirty="0">
                <a:latin typeface="Arial" panose="020B0604020202020204" pitchFamily="34" charset="0"/>
                <a:ea typeface="ＭＳ Ｐゴシック" panose="020B0600070205080204" pitchFamily="34" charset="-128"/>
              </a:rPr>
              <a:t>M</a:t>
            </a:r>
            <a:r>
              <a:rPr lang="en-US" altLang="en-US" sz="2000" dirty="0">
                <a:latin typeface="Arial" panose="020B0604020202020204" pitchFamily="34" charset="0"/>
                <a:ea typeface="ＭＳ Ｐゴシック" panose="020B0600070205080204" pitchFamily="34" charset="-128"/>
              </a:rPr>
              <a:t> depends on the details of the mechanism.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None/>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Title 1">
            <a:extLst>
              <a:ext uri="{FF2B5EF4-FFF2-40B4-BE49-F238E27FC236}">
                <a16:creationId xmlns:a16="http://schemas.microsoft.com/office/drawing/2014/main" id="{F2FFC04F-1D70-5E49-B0DE-E7B91989207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C57D-B93E-96F1-2CF5-49EC45FA3858}"/>
              </a:ext>
            </a:extLst>
          </p:cNvPr>
          <p:cNvSpPr>
            <a:spLocks noGrp="1"/>
          </p:cNvSpPr>
          <p:nvPr>
            <p:ph type="title"/>
          </p:nvPr>
        </p:nvSpPr>
        <p:spPr>
          <a:xfrm>
            <a:off x="673608" y="414338"/>
            <a:ext cx="7772400" cy="609600"/>
          </a:xfrm>
        </p:spPr>
        <p:txBody>
          <a:bodyPr/>
          <a:lstStyle/>
          <a:p>
            <a:pPr marL="0" marR="0">
              <a:spcBef>
                <a:spcPts val="0"/>
              </a:spcBef>
              <a:spcAft>
                <a:spcPts val="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The Significance of the Dissociation Constant</a:t>
            </a:r>
            <a:r>
              <a:rPr lang="en-US" sz="2800" kern="100" dirty="0">
                <a:latin typeface="Arial" panose="020B0604020202020204" pitchFamily="34" charset="0"/>
                <a:ea typeface="Calibri" panose="020F0502020204030204" pitchFamily="34" charset="0"/>
                <a:cs typeface="Arial" panose="020B0604020202020204" pitchFamily="34" charset="0"/>
              </a:rPr>
              <a:t> (</a:t>
            </a:r>
            <a:r>
              <a:rPr lang="en-US" sz="2800" kern="100" dirty="0" err="1">
                <a:latin typeface="Arial" panose="020B0604020202020204" pitchFamily="34" charset="0"/>
                <a:ea typeface="Calibri" panose="020F0502020204030204" pitchFamily="34" charset="0"/>
                <a:cs typeface="Arial" panose="020B0604020202020204" pitchFamily="34" charset="0"/>
              </a:rPr>
              <a:t>K</a:t>
            </a:r>
            <a:r>
              <a:rPr lang="en-US" sz="2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2800" kern="1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D4B97B-06A3-A719-FAA7-3A448EAFFD1A}"/>
              </a:ext>
            </a:extLst>
          </p:cNvPr>
          <p:cNvSpPr>
            <a:spLocks noGrp="1"/>
          </p:cNvSpPr>
          <p:nvPr>
            <p:ph idx="1"/>
          </p:nvPr>
        </p:nvSpPr>
        <p:spPr>
          <a:xfrm>
            <a:off x="673608" y="1285874"/>
            <a:ext cx="8077200" cy="5038725"/>
          </a:xfrm>
        </p:spPr>
        <p:txBody>
          <a:bodyPr/>
          <a:lstStyle/>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The dissociation constant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is the reciprocal of the equilibrium constant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e</a:t>
            </a:r>
            <a:r>
              <a:rPr lang="en-US" sz="1800" kern="100" dirty="0">
                <a:effectLst/>
                <a:latin typeface="Arial" panose="020B0604020202020204" pitchFamily="34" charset="0"/>
                <a:ea typeface="Calibri" panose="020F0502020204030204" pitchFamily="34" charset="0"/>
                <a:cs typeface="Arial" panose="020B0604020202020204" pitchFamily="34" charset="0"/>
              </a:rPr>
              <a:t>)</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latin typeface="Arial" panose="020B0604020202020204" pitchFamily="34" charset="0"/>
                <a:ea typeface="Calibri" panose="020F0502020204030204" pitchFamily="34" charset="0"/>
                <a:cs typeface="Arial" panose="020B0604020202020204" pitchFamily="34" charset="0"/>
              </a:rPr>
              <a:t>For protein binding to a ligand, we have </a:t>
            </a:r>
            <a:r>
              <a:rPr lang="en-US" sz="1800" kern="100" dirty="0">
                <a:solidFill>
                  <a:srgbClr val="0070C0"/>
                </a:solidFill>
                <a:latin typeface="Arial" panose="020B0604020202020204" pitchFamily="34" charset="0"/>
                <a:ea typeface="Calibri" panose="020F0502020204030204" pitchFamily="34" charset="0"/>
                <a:cs typeface="Arial" panose="020B0604020202020204" pitchFamily="34" charset="0"/>
              </a:rPr>
              <a:t>Free</a:t>
            </a:r>
            <a:r>
              <a:rPr lang="en-US" sz="1800" kern="100" dirty="0">
                <a:latin typeface="Arial" panose="020B0604020202020204" pitchFamily="34" charset="0"/>
                <a:ea typeface="Calibri" panose="020F0502020204030204" pitchFamily="34" charset="0"/>
                <a:cs typeface="Arial" panose="020B0604020202020204" pitchFamily="34" charset="0"/>
              </a:rPr>
              <a:t> Protein and Bound Protein (</a:t>
            </a:r>
            <a:r>
              <a:rPr lang="en-US" sz="1800" kern="100" dirty="0">
                <a:solidFill>
                  <a:srgbClr val="0070C0"/>
                </a:solidFill>
                <a:latin typeface="Arial" panose="020B0604020202020204" pitchFamily="34" charset="0"/>
                <a:ea typeface="Calibri" panose="020F0502020204030204" pitchFamily="34" charset="0"/>
                <a:cs typeface="Arial" panose="020B0604020202020204" pitchFamily="34" charset="0"/>
              </a:rPr>
              <a:t>Complex</a:t>
            </a:r>
            <a:r>
              <a:rPr lang="en-US" sz="1800" kern="100" dirty="0">
                <a:latin typeface="Arial" panose="020B0604020202020204" pitchFamily="34" charset="0"/>
                <a:ea typeface="Calibri" panose="020F050202020403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Free</a:t>
            </a:r>
            <a:r>
              <a:rPr lang="en-US" sz="1800" kern="100" dirty="0">
                <a:effectLst/>
                <a:latin typeface="Arial" panose="020B0604020202020204" pitchFamily="34" charset="0"/>
                <a:ea typeface="Calibri" panose="020F0502020204030204" pitchFamily="34" charset="0"/>
                <a:cs typeface="Arial" panose="020B0604020202020204" pitchFamily="34" charset="0"/>
              </a:rPr>
              <a:t> + Ligand         </a:t>
            </a: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Complex</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		(this reasonably describes E + S = ES 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cat</a:t>
            </a:r>
            <a:r>
              <a:rPr lang="en-US" sz="1800" kern="100" dirty="0">
                <a:effectLst/>
                <a:latin typeface="Arial" panose="020B0604020202020204" pitchFamily="34" charset="0"/>
                <a:ea typeface="Calibri" panose="020F0502020204030204" pitchFamily="34" charset="0"/>
                <a:cs typeface="Arial" panose="020B0604020202020204" pitchFamily="34" charset="0"/>
              </a:rPr>
              <a:t>&lt;&lt; k</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1</a:t>
            </a:r>
            <a:r>
              <a:rPr lang="en-US" sz="1800" kern="100" dirty="0">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--1</a:t>
            </a:r>
            <a:r>
              <a:rPr lang="en-US" sz="1800" kern="100" dirty="0">
                <a:effectLst/>
                <a:latin typeface="Arial" panose="020B0604020202020204" pitchFamily="34" charset="0"/>
                <a:ea typeface="Calibri" panose="020F0502020204030204" pitchFamily="34" charset="0"/>
                <a:cs typeface="Arial" panose="020B0604020202020204" pitchFamily="34" charset="0"/>
              </a:rPr>
              <a:t>)</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Free</a:t>
            </a:r>
            <a:r>
              <a:rPr lang="en-US" sz="1800" kern="100" dirty="0">
                <a:effectLst/>
                <a:latin typeface="Arial" panose="020B0604020202020204" pitchFamily="34" charset="0"/>
                <a:ea typeface="Calibri" panose="020F0502020204030204" pitchFamily="34" charset="0"/>
                <a:cs typeface="Arial" panose="020B0604020202020204" pitchFamily="34" charset="0"/>
              </a:rPr>
              <a:t>][Ligand]/[</a:t>
            </a: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Complex</a:t>
            </a:r>
            <a:r>
              <a:rPr lang="en-US" sz="1800" kern="100" dirty="0">
                <a:effectLst/>
                <a:latin typeface="Arial" panose="020B0604020202020204" pitchFamily="34" charset="0"/>
                <a:ea typeface="Calibri" panose="020F0502020204030204" pitchFamily="34" charset="0"/>
                <a:cs typeface="Arial" panose="020B0604020202020204" pitchFamily="34" charset="0"/>
              </a:rPr>
              <a:t>]      (the units of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are M)</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At 50% binding, [</a:t>
            </a: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Complex</a:t>
            </a:r>
            <a:r>
              <a:rPr lang="en-US" sz="1800" kern="100" dirty="0">
                <a:effectLst/>
                <a:latin typeface="Arial" panose="020B0604020202020204" pitchFamily="34" charset="0"/>
                <a:ea typeface="Calibri" panose="020F0502020204030204" pitchFamily="34" charset="0"/>
                <a:cs typeface="Arial" panose="020B0604020202020204" pitchFamily="34" charset="0"/>
              </a:rPr>
              <a:t>]/[</a:t>
            </a:r>
            <a:r>
              <a:rPr lang="en-US" sz="18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Free</a:t>
            </a:r>
            <a:r>
              <a:rPr lang="en-US" sz="1800" kern="100" dirty="0">
                <a:effectLst/>
                <a:latin typeface="Arial" panose="020B0604020202020204" pitchFamily="34" charset="0"/>
                <a:ea typeface="Calibri" panose="020F0502020204030204" pitchFamily="34" charset="0"/>
                <a:cs typeface="Arial" panose="020B0604020202020204" pitchFamily="34" charset="0"/>
              </a:rPr>
              <a:t>] = 1, </a:t>
            </a:r>
            <a:r>
              <a:rPr lang="en-US" sz="1800" kern="100" dirty="0">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[Ligand]</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-9</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-9</a:t>
            </a:r>
            <a:r>
              <a:rPr lang="en-US" sz="1800" kern="100" dirty="0">
                <a:effectLst/>
                <a:latin typeface="Arial" panose="020B0604020202020204" pitchFamily="34" charset="0"/>
                <a:ea typeface="Calibri" panose="020F0502020204030204" pitchFamily="34" charset="0"/>
                <a:cs typeface="Arial" panose="020B0604020202020204" pitchFamily="34" charset="0"/>
              </a:rPr>
              <a:t> M ligand (tight binding)</a:t>
            </a:r>
          </a:p>
          <a:p>
            <a:pPr marL="0" marR="0" indent="0">
              <a:spcBef>
                <a:spcPts val="0"/>
              </a:spcBef>
              <a:spcAft>
                <a:spcPts val="0"/>
              </a:spcAft>
              <a:buNone/>
            </a:pP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-6</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-6</a:t>
            </a:r>
            <a:r>
              <a:rPr lang="en-US" sz="1800" kern="100" dirty="0">
                <a:effectLst/>
                <a:latin typeface="Arial" panose="020B0604020202020204" pitchFamily="34" charset="0"/>
                <a:ea typeface="Calibri" panose="020F0502020204030204" pitchFamily="34" charset="0"/>
                <a:cs typeface="Arial" panose="020B0604020202020204" pitchFamily="34" charset="0"/>
              </a:rPr>
              <a:t> M</a:t>
            </a:r>
          </a:p>
          <a:p>
            <a:pPr marL="0" marR="0" indent="0">
              <a:spcBef>
                <a:spcPts val="0"/>
              </a:spcBef>
              <a:spcAft>
                <a:spcPts val="0"/>
              </a:spcAft>
              <a:buNone/>
            </a:pP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kern="100" dirty="0">
                <a:effectLst/>
                <a:latin typeface="Arial" panose="020B0604020202020204" pitchFamily="34" charset="0"/>
                <a:ea typeface="Calibri" panose="020F0502020204030204" pitchFamily="34" charset="0"/>
                <a:cs typeface="Arial" panose="020B0604020202020204" pitchFamily="34" charset="0"/>
              </a:rPr>
              <a:t> M (weak binding)</a:t>
            </a:r>
          </a:p>
          <a:p>
            <a:pPr marL="0" indent="0">
              <a:buNone/>
            </a:pPr>
            <a:endParaRPr lang="en-US" dirty="0">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70CDBEF1-9BAA-61A3-2FEA-47A3E89660E1}"/>
              </a:ext>
            </a:extLst>
          </p:cNvPr>
          <p:cNvSpPr>
            <a:spLocks noChangeArrowheads="1"/>
          </p:cNvSpPr>
          <p:nvPr/>
        </p:nvSpPr>
        <p:spPr bwMode="auto">
          <a:xfrm>
            <a:off x="2209800" y="2438400"/>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10" name="Rectangle 5">
            <a:extLst>
              <a:ext uri="{FF2B5EF4-FFF2-40B4-BE49-F238E27FC236}">
                <a16:creationId xmlns:a16="http://schemas.microsoft.com/office/drawing/2014/main" id="{F27650D7-DB92-4F8F-26F8-0CE268A542CA}"/>
              </a:ext>
            </a:extLst>
          </p:cNvPr>
          <p:cNvSpPr>
            <a:spLocks noChangeArrowheads="1"/>
          </p:cNvSpPr>
          <p:nvPr/>
        </p:nvSpPr>
        <p:spPr bwMode="auto">
          <a:xfrm rot="10800000">
            <a:off x="2209800" y="2667000"/>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Tree>
    <p:extLst>
      <p:ext uri="{BB962C8B-B14F-4D97-AF65-F5344CB8AC3E}">
        <p14:creationId xmlns:p14="http://schemas.microsoft.com/office/powerpoint/2010/main" val="3283774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8BD36FE-E69E-1241-8172-2D3BB855A54E}"/>
              </a:ext>
            </a:extLst>
          </p:cNvPr>
          <p:cNvSpPr>
            <a:spLocks noGrp="1"/>
          </p:cNvSpPr>
          <p:nvPr>
            <p:ph type="title"/>
          </p:nvPr>
        </p:nvSpPr>
        <p:spPr>
          <a:xfrm>
            <a:off x="609600" y="4572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The 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p>
        </p:txBody>
      </p:sp>
      <p:sp>
        <p:nvSpPr>
          <p:cNvPr id="60418" name="Content Placeholder 2">
            <a:extLst>
              <a:ext uri="{FF2B5EF4-FFF2-40B4-BE49-F238E27FC236}">
                <a16:creationId xmlns:a16="http://schemas.microsoft.com/office/drawing/2014/main" id="{11B4FAED-73E9-754E-960E-DCF963FE7ADA}"/>
              </a:ext>
            </a:extLst>
          </p:cNvPr>
          <p:cNvSpPr>
            <a:spLocks noGrp="1"/>
          </p:cNvSpPr>
          <p:nvPr>
            <p:ph idx="1"/>
          </p:nvPr>
        </p:nvSpPr>
        <p:spPr>
          <a:xfrm>
            <a:off x="304800" y="1447800"/>
            <a:ext cx="8686800" cy="5029200"/>
          </a:xfrm>
        </p:spPr>
        <p:txBody>
          <a:bodyPr/>
          <a:lstStyle/>
          <a:p>
            <a:pPr eaLnBrk="1" hangingPunct="1"/>
            <a:r>
              <a:rPr lang="en-US" altLang="ja-JP" sz="2000" dirty="0" err="1">
                <a:latin typeface="Arial" panose="020B0604020202020204" pitchFamily="34" charset="0"/>
                <a:ea typeface="ＭＳ Ｐゴシック" panose="020B0600070205080204" pitchFamily="34" charset="-128"/>
              </a:rPr>
              <a:t>v</a:t>
            </a:r>
            <a:r>
              <a:rPr lang="en-US" altLang="ja-JP" sz="2000" baseline="-25000" dirty="0" err="1">
                <a:latin typeface="Arial" panose="020B0604020202020204" pitchFamily="34" charset="0"/>
                <a:ea typeface="ＭＳ Ｐゴシック" panose="020B0600070205080204" pitchFamily="34" charset="-128"/>
              </a:rPr>
              <a:t>max</a:t>
            </a:r>
            <a:r>
              <a:rPr lang="en-US" altLang="ja-JP" sz="2000" dirty="0">
                <a:latin typeface="Arial" panose="020B0604020202020204" pitchFamily="34" charset="0"/>
                <a:ea typeface="ＭＳ Ｐゴシック" panose="020B0600070205080204" pitchFamily="34" charset="-128"/>
              </a:rPr>
              <a:t> = </a:t>
            </a:r>
            <a:r>
              <a:rPr lang="en-US" altLang="ja-JP" sz="2000" dirty="0" err="1">
                <a:latin typeface="Arial" panose="020B0604020202020204" pitchFamily="34" charset="0"/>
                <a:ea typeface="ＭＳ Ｐゴシック" panose="020B0600070205080204" pitchFamily="34" charset="-128"/>
              </a:rPr>
              <a:t>k</a:t>
            </a:r>
            <a:r>
              <a:rPr lang="en-US" altLang="ja-JP" sz="2000" baseline="-25000" dirty="0" err="1">
                <a:latin typeface="Arial" panose="020B0604020202020204" pitchFamily="34" charset="0"/>
                <a:ea typeface="ＭＳ Ｐゴシック" panose="020B0600070205080204" pitchFamily="34" charset="-128"/>
              </a:rPr>
              <a:t>cat</a:t>
            </a:r>
            <a:r>
              <a:rPr lang="en-US" altLang="ja-JP" sz="2000" dirty="0">
                <a:latin typeface="Arial" panose="020B0604020202020204" pitchFamily="34" charset="0"/>
                <a:ea typeface="ＭＳ Ｐゴシック" panose="020B0600070205080204" pitchFamily="34" charset="-128"/>
              </a:rPr>
              <a:t> [E]</a:t>
            </a:r>
            <a:r>
              <a:rPr lang="en-US" altLang="ja-JP" sz="2000" baseline="-25000" dirty="0">
                <a:latin typeface="Arial" panose="020B0604020202020204" pitchFamily="34" charset="0"/>
                <a:ea typeface="ＭＳ Ｐゴシック" panose="020B0600070205080204" pitchFamily="34" charset="-128"/>
              </a:rPr>
              <a:t>tot</a:t>
            </a:r>
            <a:endParaRPr lang="en-US" altLang="ja-JP" sz="2000" dirty="0">
              <a:latin typeface="Arial" panose="020B0604020202020204" pitchFamily="34" charset="0"/>
              <a:ea typeface="ＭＳ Ｐゴシック" panose="020B0600070205080204" pitchFamily="34" charset="-128"/>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For the simplest possible mechanism, where ES is the only intermediate, and dissociation of P is fast, then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the first order rate constant for the catalytic step.</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there are multiple catalytic steps (see trypsin) then each of those rate constants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one catalytic step is much slower than all the others (and than the dissociation of P), than the rate constant for that step is approximately equal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turnover number</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rPr>
              <a:t>: indicates the rate at which the enzyme turns over, i.e., the number of substrate molecules converted to product per second per enzyme.</a:t>
            </a: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dirty="0" err="1">
                <a:latin typeface="Arial" panose="020B0604020202020204" pitchFamily="34" charset="0"/>
                <a:ea typeface="ＭＳ Ｐゴシック" panose="020B0600070205080204" pitchFamily="34" charset="-128"/>
              </a:rPr>
              <a:t>k</a:t>
            </a:r>
            <a:r>
              <a:rPr lang="en-US" altLang="en-US" sz="2000" baseline="-25000" dirty="0" err="1">
                <a:latin typeface="Arial" panose="020B0604020202020204" pitchFamily="34" charset="0"/>
                <a:ea typeface="ＭＳ Ｐゴシック" panose="020B0600070205080204" pitchFamily="34" charset="-128"/>
              </a:rPr>
              <a:t>cat</a:t>
            </a:r>
            <a:r>
              <a:rPr lang="en-US" altLang="en-US" sz="2000" dirty="0">
                <a:latin typeface="Arial" panose="020B0604020202020204" pitchFamily="34" charset="0"/>
                <a:ea typeface="ＭＳ Ｐゴシック" panose="020B0600070205080204" pitchFamily="34" charset="-128"/>
              </a:rPr>
              <a:t> depends on the details of the mechanism.</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dissociation of P is slow then the dissociation rate constant also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69D86E71-2ADB-BA40-AB40-B7A0638B58EF}"/>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8779EBD-5A2D-D743-9788-D63340EAAC44}"/>
              </a:ext>
            </a:extLst>
          </p:cNvPr>
          <p:cNvSpPr>
            <a:spLocks noGrp="1"/>
          </p:cNvSpPr>
          <p:nvPr>
            <p:ph type="title"/>
          </p:nvPr>
        </p:nvSpPr>
        <p:spPr>
          <a:xfrm>
            <a:off x="762000" y="6096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4000">
                <a:latin typeface="Arial" panose="020B0604020202020204" pitchFamily="34" charset="0"/>
                <a:ea typeface="ＭＳ Ｐゴシック" panose="020B0600070205080204" pitchFamily="34" charset="-128"/>
                <a:cs typeface="Arial" panose="020B0604020202020204" pitchFamily="34" charset="0"/>
              </a:rPr>
              <a:t>/K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61442" name="Content Placeholder 2">
            <a:extLst>
              <a:ext uri="{FF2B5EF4-FFF2-40B4-BE49-F238E27FC236}">
                <a16:creationId xmlns:a16="http://schemas.microsoft.com/office/drawing/2014/main" id="{28AED2AC-67AC-794B-B4CC-C4F6A08EDF32}"/>
              </a:ext>
            </a:extLst>
          </p:cNvPr>
          <p:cNvSpPr>
            <a:spLocks noGrp="1"/>
          </p:cNvSpPr>
          <p:nvPr>
            <p:ph idx="1"/>
          </p:nvPr>
        </p:nvSpPr>
        <p:spPr>
          <a:xfrm>
            <a:off x="381000" y="1981200"/>
            <a:ext cx="8458200" cy="4114800"/>
          </a:xfrm>
        </p:spPr>
        <p:txBody>
          <a:bodyPr/>
          <a:lstStyle/>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catalytic efficiency. It is used to rank enzymes.  A big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means that an enzyme binds tightly to a substrate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with a fast reaction of the ES complex, and it is a good enzyme.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an apparent second order rate constant</a:t>
            </a:r>
          </a:p>
          <a:p>
            <a:pPr eaLnBrk="1" hangingPunct="1">
              <a:buFontTx/>
              <a:buNone/>
            </a:pP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[S]</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can be used to estimate the reaction velocity from the total enzyme concentration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=10</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9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=&gt; diffusion control.</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specificity constant. It is used to distinguish and describe various substrates for a given enzyme.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3FFB0C92-78BD-3F4B-9B7A-406DA8177A4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dwalk: The mystery of Maud Menten">
            <a:extLst>
              <a:ext uri="{FF2B5EF4-FFF2-40B4-BE49-F238E27FC236}">
                <a16:creationId xmlns:a16="http://schemas.microsoft.com/office/drawing/2014/main" id="{56A44488-988C-C44A-876D-6D861AFA3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2692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a:extLst>
              <a:ext uri="{FF2B5EF4-FFF2-40B4-BE49-F238E27FC236}">
                <a16:creationId xmlns:a16="http://schemas.microsoft.com/office/drawing/2014/main" id="{26E144AF-E746-3B4D-8867-4AA43DA39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1873624"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F4CE16-719A-8C40-B0AC-660E501099B0}"/>
              </a:ext>
            </a:extLst>
          </p:cNvPr>
          <p:cNvSpPr/>
          <p:nvPr/>
        </p:nvSpPr>
        <p:spPr>
          <a:xfrm>
            <a:off x="4606636" y="1106269"/>
            <a:ext cx="2971800" cy="646331"/>
          </a:xfrm>
          <a:prstGeom prst="rect">
            <a:avLst/>
          </a:prstGeom>
        </p:spPr>
        <p:txBody>
          <a:bodyPr wrap="square">
            <a:spAutoFit/>
          </a:bodyPr>
          <a:lstStyle/>
          <a:p>
            <a:pPr algn="ctr"/>
            <a:r>
              <a:rPr lang="en-US" sz="1800" dirty="0">
                <a:latin typeface="Arial" panose="020B0604020202020204" pitchFamily="34" charset="0"/>
                <a:cs typeface="Arial" panose="020B0604020202020204" pitchFamily="34" charset="0"/>
              </a:rPr>
              <a:t>Leonor Michaelis</a:t>
            </a:r>
          </a:p>
          <a:p>
            <a:pPr algn="ctr"/>
            <a:r>
              <a:rPr lang="en-US" sz="1800" dirty="0">
                <a:latin typeface="Arial" panose="020B0604020202020204" pitchFamily="34" charset="0"/>
                <a:cs typeface="Arial" panose="020B0604020202020204" pitchFamily="34" charset="0"/>
              </a:rPr>
              <a:t> (1875 –1949)</a:t>
            </a:r>
          </a:p>
        </p:txBody>
      </p:sp>
    </p:spTree>
    <p:extLst>
      <p:ext uri="{BB962C8B-B14F-4D97-AF65-F5344CB8AC3E}">
        <p14:creationId xmlns:p14="http://schemas.microsoft.com/office/powerpoint/2010/main" val="149188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fig_12_00">
            <a:extLst>
              <a:ext uri="{FF2B5EF4-FFF2-40B4-BE49-F238E27FC236}">
                <a16:creationId xmlns:a16="http://schemas.microsoft.com/office/drawing/2014/main" id="{55132465-8090-EE4F-8F86-BAA9EF17D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BDCBFDB1-3B36-E648-8F69-B2AF881259A6}"/>
              </a:ext>
            </a:extLst>
          </p:cNvPr>
          <p:cNvSpPr>
            <a:spLocks noChangeArrowheads="1"/>
          </p:cNvSpPr>
          <p:nvPr/>
        </p:nvSpPr>
        <p:spPr bwMode="auto">
          <a:xfrm>
            <a:off x="13138" y="381000"/>
            <a:ext cx="4787462"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200" dirty="0">
                <a:latin typeface="Arial" panose="020B0604020202020204" pitchFamily="34" charset="0"/>
                <a:cs typeface="Arial" panose="020B0604020202020204" pitchFamily="34" charset="0"/>
              </a:rPr>
              <a:t>Many drugs are enzyme inhibitors.</a:t>
            </a:r>
          </a:p>
          <a:p>
            <a:endParaRPr lang="en-US" altLang="en-US" sz="2000" dirty="0">
              <a:latin typeface="Arial" panose="020B0604020202020204" pitchFamily="34" charset="0"/>
              <a:cs typeface="Arial" panose="020B0604020202020204" pitchFamily="34" charset="0"/>
            </a:endParaRPr>
          </a:p>
          <a:p>
            <a:r>
              <a:rPr lang="en-US" altLang="en-US" sz="2000" b="1" dirty="0" err="1">
                <a:latin typeface="Arial" panose="020B0604020202020204" pitchFamily="34" charset="0"/>
                <a:cs typeface="Arial" panose="020B0604020202020204" pitchFamily="34" charset="0"/>
              </a:rPr>
              <a:t>Ibuprofin</a:t>
            </a:r>
            <a:r>
              <a:rPr lang="en-US" altLang="en-US" sz="2000" dirty="0">
                <a:latin typeface="Arial" panose="020B0604020202020204" pitchFamily="34" charset="0"/>
                <a:cs typeface="Arial" panose="020B0604020202020204" pitchFamily="34" charset="0"/>
              </a:rPr>
              <a:t>: Inhibits COX-1 and COX-2</a:t>
            </a:r>
          </a:p>
          <a:p>
            <a:r>
              <a:rPr lang="en-US" altLang="en-US" sz="2000" dirty="0">
                <a:latin typeface="Arial" panose="020B0604020202020204" pitchFamily="34" charset="0"/>
                <a:cs typeface="Arial" panose="020B0604020202020204" pitchFamily="34" charset="0"/>
              </a:rPr>
              <a:t>(cyclooxygenases 1 &amp; 2) and decreases synthesis of prostaglandins, which mediate inflammation, pain, fever, and swelling. </a:t>
            </a:r>
          </a:p>
          <a:p>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Aspirin</a:t>
            </a:r>
            <a:r>
              <a:rPr lang="en-US" altLang="en-US" sz="2000" dirty="0">
                <a:latin typeface="Arial" panose="020B0604020202020204" pitchFamily="34" charset="0"/>
                <a:cs typeface="Arial" panose="020B0604020202020204" pitchFamily="34" charset="0"/>
              </a:rPr>
              <a:t> is also COX-1,2 inhibitor. At low doses aspirin inhibits a COX involved in platelet formation.</a:t>
            </a:r>
          </a:p>
          <a:p>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Lipitor</a:t>
            </a:r>
            <a:r>
              <a:rPr lang="en-US" altLang="en-US" sz="2000" dirty="0">
                <a:latin typeface="Arial" panose="020B0604020202020204" pitchFamily="34" charset="0"/>
                <a:cs typeface="Arial" panose="020B0604020202020204" pitchFamily="34" charset="0"/>
              </a:rPr>
              <a:t>: Inhibits a liver enzyme (HMG-CoA reductase) that is important in biosynthesis of cholesterol (&gt;$100 billion total sales since 1996).</a:t>
            </a:r>
          </a:p>
          <a:p>
            <a:endParaRPr lang="en-US" altLang="en-US" sz="2000" dirty="0">
              <a:latin typeface="Arial" panose="020B0604020202020204" pitchFamily="34" charset="0"/>
              <a:cs typeface="Arial" panose="020B0604020202020204" pitchFamily="34" charset="0"/>
            </a:endParaRPr>
          </a:p>
          <a:p>
            <a:r>
              <a:rPr lang="en-US" altLang="en-US" sz="2000" b="1" dirty="0" err="1">
                <a:latin typeface="Arial" panose="020B0604020202020204" pitchFamily="34" charset="0"/>
                <a:cs typeface="Arial" panose="020B0604020202020204" pitchFamily="34" charset="0"/>
              </a:rPr>
              <a:t>Viread</a:t>
            </a:r>
            <a:r>
              <a:rPr lang="en-US" altLang="en-US" sz="2000" dirty="0">
                <a:latin typeface="Arial" panose="020B0604020202020204" pitchFamily="34" charset="0"/>
                <a:cs typeface="Arial" panose="020B0604020202020204" pitchFamily="34" charset="0"/>
              </a:rPr>
              <a:t> &amp; </a:t>
            </a:r>
            <a:r>
              <a:rPr lang="en-US" altLang="en-US" sz="2000" b="1" dirty="0" err="1">
                <a:latin typeface="Arial" panose="020B0604020202020204" pitchFamily="34" charset="0"/>
                <a:cs typeface="Arial" panose="020B0604020202020204" pitchFamily="34" charset="0"/>
              </a:rPr>
              <a:t>Emtriva</a:t>
            </a:r>
            <a:r>
              <a:rPr lang="en-US" altLang="en-US" sz="2000" dirty="0">
                <a:latin typeface="Arial" panose="020B0604020202020204" pitchFamily="34" charset="0"/>
                <a:cs typeface="Arial" panose="020B0604020202020204" pitchFamily="34" charset="0"/>
              </a:rPr>
              <a:t>: reverse transcriptase inhibitors,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CB56850D-197D-DA66-7D00-27A2CE64A87C}"/>
              </a:ext>
            </a:extLst>
          </p:cNvPr>
          <p:cNvSpPr txBox="1"/>
          <p:nvPr/>
        </p:nvSpPr>
        <p:spPr>
          <a:xfrm>
            <a:off x="4800600" y="4836113"/>
            <a:ext cx="4343400" cy="2000548"/>
          </a:xfrm>
          <a:prstGeom prst="rect">
            <a:avLst/>
          </a:prstGeom>
          <a:noFill/>
        </p:spPr>
        <p:txBody>
          <a:bodyPr wrap="square">
            <a:spAutoFit/>
          </a:bodyPr>
          <a:lstStyle/>
          <a:p>
            <a:endParaRPr lang="en-US" altLang="en-US" sz="24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Saquinavir</a:t>
            </a:r>
            <a:r>
              <a:rPr lang="en-US" altLang="en-US" sz="2000" dirty="0">
                <a:latin typeface="Arial" panose="020B0604020202020204" pitchFamily="34" charset="0"/>
                <a:cs typeface="Arial" panose="020B0604020202020204" pitchFamily="34" charset="0"/>
              </a:rPr>
              <a:t>: protease inhibitor, anti-retrovirus (HIV).</a:t>
            </a:r>
          </a:p>
          <a:p>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Paxlovid: </a:t>
            </a:r>
            <a:r>
              <a:rPr lang="en-US" altLang="en-US" sz="2000" dirty="0">
                <a:latin typeface="Arial" panose="020B0604020202020204" pitchFamily="34" charset="0"/>
                <a:cs typeface="Arial" panose="020B0604020202020204" pitchFamily="34" charset="0"/>
              </a:rPr>
              <a:t>protease inhibitor, RNA </a:t>
            </a:r>
            <a:r>
              <a:rPr lang="en-US" altLang="en-US" sz="2000" dirty="0" err="1">
                <a:latin typeface="Arial" panose="020B0604020202020204" pitchFamily="34" charset="0"/>
                <a:cs typeface="Arial" panose="020B0604020202020204" pitchFamily="34" charset="0"/>
              </a:rPr>
              <a:t>viruse</a:t>
            </a:r>
            <a:r>
              <a:rPr lang="en-US" altLang="en-US" sz="2000" dirty="0">
                <a:latin typeface="Arial" panose="020B0604020202020204" pitchFamily="34" charset="0"/>
                <a:cs typeface="Arial" panose="020B0604020202020204" pitchFamily="34" charset="0"/>
              </a:rPr>
              <a:t> (COVID).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D1328D9-276D-1343-91C9-1429DFEB437B}"/>
              </a:ext>
            </a:extLst>
          </p:cNvPr>
          <p:cNvSpPr>
            <a:spLocks noGrp="1"/>
          </p:cNvSpPr>
          <p:nvPr>
            <p:ph type="title"/>
          </p:nvPr>
        </p:nvSpPr>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Data analysis</a:t>
            </a:r>
          </a:p>
        </p:txBody>
      </p:sp>
      <p:sp>
        <p:nvSpPr>
          <p:cNvPr id="62466" name="Content Placeholder 2">
            <a:extLst>
              <a:ext uri="{FF2B5EF4-FFF2-40B4-BE49-F238E27FC236}">
                <a16:creationId xmlns:a16="http://schemas.microsoft.com/office/drawing/2014/main" id="{11897857-FC33-C34B-8176-8096A77DFED2}"/>
              </a:ext>
            </a:extLst>
          </p:cNvPr>
          <p:cNvSpPr>
            <a:spLocks noGrp="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would be useful to have a linear plot of the MM equation</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Lineweaver and Burk (1934) proposed the following:  take the reciprocal of both sides and rearrange.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Collect data at a fixed [E]</a:t>
            </a:r>
            <a:r>
              <a:rPr lang="en-US" altLang="en-US"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Title 1">
            <a:extLst>
              <a:ext uri="{FF2B5EF4-FFF2-40B4-BE49-F238E27FC236}">
                <a16:creationId xmlns:a16="http://schemas.microsoft.com/office/drawing/2014/main" id="{4C041093-F942-7E4B-BD11-7F8DC68B3AC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Object 2">
            <a:extLst>
              <a:ext uri="{FF2B5EF4-FFF2-40B4-BE49-F238E27FC236}">
                <a16:creationId xmlns:a16="http://schemas.microsoft.com/office/drawing/2014/main" id="{9976492D-9FA9-A14A-B1E5-9D07E1DEA57B}"/>
              </a:ext>
            </a:extLst>
          </p:cNvPr>
          <p:cNvGraphicFramePr>
            <a:graphicFrameLocks noChangeAspect="1"/>
          </p:cNvGraphicFramePr>
          <p:nvPr/>
        </p:nvGraphicFramePr>
        <p:xfrm>
          <a:off x="228600" y="811213"/>
          <a:ext cx="6705600" cy="5521325"/>
        </p:xfrm>
        <a:graphic>
          <a:graphicData uri="http://schemas.openxmlformats.org/presentationml/2006/ole">
            <mc:AlternateContent xmlns:mc="http://schemas.openxmlformats.org/markup-compatibility/2006">
              <mc:Choice xmlns:v="urn:schemas-microsoft-com:vml" Requires="v">
                <p:oleObj name="Equation" r:id="rId2" imgW="3340100" imgH="2628900" progId="Equation.3">
                  <p:embed/>
                </p:oleObj>
              </mc:Choice>
              <mc:Fallback>
                <p:oleObj name="Equation" r:id="rId2" imgW="3340100" imgH="2628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1213"/>
                        <a:ext cx="67056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4" name="Rectangle 2">
            <a:extLst>
              <a:ext uri="{FF2B5EF4-FFF2-40B4-BE49-F238E27FC236}">
                <a16:creationId xmlns:a16="http://schemas.microsoft.com/office/drawing/2014/main" id="{E42E1CD8-A4D5-9A4F-8D13-29C45ABEE45D}"/>
              </a:ext>
            </a:extLst>
          </p:cNvPr>
          <p:cNvSpPr>
            <a:spLocks noChangeArrowheads="1"/>
          </p:cNvSpPr>
          <p:nvPr/>
        </p:nvSpPr>
        <p:spPr bwMode="auto">
          <a:xfrm>
            <a:off x="3352800" y="4800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y (1/v) intercept (1/[S] = 0) is 1/</a:t>
            </a:r>
            <a:r>
              <a:rPr lang="en-US" altLang="en-US" dirty="0" err="1">
                <a:latin typeface="Arial" panose="020B0604020202020204" pitchFamily="34" charset="0"/>
                <a:cs typeface="Arial" panose="020B0604020202020204" pitchFamily="34" charset="0"/>
              </a:rPr>
              <a:t>v</a:t>
            </a:r>
            <a:r>
              <a:rPr lang="en-US" altLang="en-US" baseline="-25000" dirty="0" err="1">
                <a:latin typeface="Arial" panose="020B0604020202020204" pitchFamily="34" charset="0"/>
                <a:cs typeface="Arial" panose="020B0604020202020204" pitchFamily="34" charset="0"/>
              </a:rPr>
              <a:t>max</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the x (1/[S]) intercept (1/v = 0) is -1/K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the slope is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v</a:t>
            </a:r>
            <a:r>
              <a:rPr lang="en-US" altLang="en-US" baseline="-25000" dirty="0" err="1">
                <a:latin typeface="Arial" panose="020B0604020202020204" pitchFamily="34" charset="0"/>
                <a:cs typeface="Arial" panose="020B0604020202020204" pitchFamily="34" charset="0"/>
              </a:rPr>
              <a:t>max</a:t>
            </a:r>
            <a:endParaRPr lang="en-US" altLang="en-US" dirty="0">
              <a:cs typeface="Arial" panose="020B0604020202020204" pitchFamily="34" charset="0"/>
            </a:endParaRPr>
          </a:p>
        </p:txBody>
      </p:sp>
      <p:sp>
        <p:nvSpPr>
          <p:cNvPr id="4" name="Title 1">
            <a:extLst>
              <a:ext uri="{FF2B5EF4-FFF2-40B4-BE49-F238E27FC236}">
                <a16:creationId xmlns:a16="http://schemas.microsoft.com/office/drawing/2014/main" id="{5CFFC22D-E8DF-1647-920B-A7EB4ED03191}"/>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a:extLst>
              <a:ext uri="{FF2B5EF4-FFF2-40B4-BE49-F238E27FC236}">
                <a16:creationId xmlns:a16="http://schemas.microsoft.com/office/drawing/2014/main" id="{9D79592C-E3EB-A241-8674-C3A2DEC9DD32}"/>
              </a:ext>
            </a:extLst>
          </p:cNvPr>
          <p:cNvSpPr>
            <a:spLocks noChangeArrowheads="1"/>
          </p:cNvSpPr>
          <p:nvPr/>
        </p:nvSpPr>
        <p:spPr bwMode="auto">
          <a:xfrm>
            <a:off x="990600" y="3810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b="1">
                <a:solidFill>
                  <a:schemeClr val="tx2"/>
                </a:solidFill>
                <a:latin typeface="Arial" panose="020B0604020202020204" pitchFamily="34" charset="0"/>
                <a:cs typeface="Arial" panose="020B0604020202020204" pitchFamily="34" charset="0"/>
              </a:rPr>
              <a:t>Lineweaver-Burk-Plot</a:t>
            </a:r>
          </a:p>
        </p:txBody>
      </p:sp>
      <p:pic>
        <p:nvPicPr>
          <p:cNvPr id="65539" name="Picture 6" descr="Lineweaver-Burke equ">
            <a:extLst>
              <a:ext uri="{FF2B5EF4-FFF2-40B4-BE49-F238E27FC236}">
                <a16:creationId xmlns:a16="http://schemas.microsoft.com/office/drawing/2014/main" id="{6393FD90-16C9-4547-B31A-CB4543446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1878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a:extLst>
              <a:ext uri="{FF2B5EF4-FFF2-40B4-BE49-F238E27FC236}">
                <a16:creationId xmlns:a16="http://schemas.microsoft.com/office/drawing/2014/main" id="{EDD66D5D-510D-9C4C-AB1C-95955091BEA6}"/>
              </a:ext>
            </a:extLst>
          </p:cNvPr>
          <p:cNvSpPr>
            <a:spLocks noChangeArrowheads="1"/>
          </p:cNvSpPr>
          <p:nvPr/>
        </p:nvSpPr>
        <p:spPr bwMode="auto">
          <a:xfrm>
            <a:off x="4521200" y="1270000"/>
            <a:ext cx="462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Arial" panose="020B0604020202020204" pitchFamily="34" charset="0"/>
                <a:cs typeface="Arial" panose="020B0604020202020204" pitchFamily="34" charset="0"/>
              </a:rPr>
              <a:t>the y (1/v) intercept (1/[S] = 0) is 1/v</a:t>
            </a:r>
            <a:r>
              <a:rPr lang="en-US" altLang="en-US" sz="2000" baseline="-25000">
                <a:latin typeface="Arial" panose="020B0604020202020204" pitchFamily="34" charset="0"/>
                <a:cs typeface="Arial" panose="020B0604020202020204" pitchFamily="34" charset="0"/>
              </a:rPr>
              <a:t>max</a:t>
            </a:r>
            <a:r>
              <a:rPr lang="en-US" altLang="en-US" sz="2000">
                <a:latin typeface="Arial" panose="020B0604020202020204" pitchFamily="34" charset="0"/>
                <a:cs typeface="Arial" panose="020B0604020202020204" pitchFamily="34" charset="0"/>
              </a:rPr>
              <a:t> </a:t>
            </a:r>
          </a:p>
          <a:p>
            <a:r>
              <a:rPr lang="en-US" altLang="en-US" sz="2000">
                <a:latin typeface="Arial" panose="020B0604020202020204" pitchFamily="34" charset="0"/>
                <a:cs typeface="Arial" panose="020B0604020202020204" pitchFamily="34" charset="0"/>
              </a:rPr>
              <a:t>the x (1/[S]) intercept (1/v = 0) is -1/K</a:t>
            </a:r>
            <a:r>
              <a:rPr lang="en-US" altLang="en-US" sz="2000" baseline="-25000">
                <a:latin typeface="Arial" panose="020B0604020202020204" pitchFamily="34" charset="0"/>
                <a:cs typeface="Arial" panose="020B0604020202020204" pitchFamily="34" charset="0"/>
              </a:rPr>
              <a:t>M</a:t>
            </a:r>
          </a:p>
          <a:p>
            <a:r>
              <a:rPr lang="en-US" altLang="en-US" sz="2000">
                <a:latin typeface="Arial" panose="020B0604020202020204" pitchFamily="34" charset="0"/>
                <a:cs typeface="Arial" panose="020B0604020202020204" pitchFamily="34" charset="0"/>
              </a:rPr>
              <a:t>the slope is K</a:t>
            </a:r>
            <a:r>
              <a:rPr lang="en-US" altLang="en-US" sz="2000" baseline="-25000">
                <a:latin typeface="Arial" panose="020B0604020202020204" pitchFamily="34" charset="0"/>
                <a:cs typeface="Arial" panose="020B0604020202020204" pitchFamily="34" charset="0"/>
              </a:rPr>
              <a:t>M</a:t>
            </a:r>
            <a:r>
              <a:rPr lang="en-US" altLang="en-US" sz="2000">
                <a:latin typeface="Arial" panose="020B0604020202020204" pitchFamily="34" charset="0"/>
                <a:cs typeface="Arial" panose="020B0604020202020204" pitchFamily="34" charset="0"/>
              </a:rPr>
              <a:t>/v</a:t>
            </a:r>
            <a:r>
              <a:rPr lang="en-US" altLang="en-US" sz="2000" baseline="-25000">
                <a:latin typeface="Arial" panose="020B0604020202020204" pitchFamily="34" charset="0"/>
                <a:cs typeface="Arial" panose="020B0604020202020204" pitchFamily="34" charset="0"/>
              </a:rPr>
              <a:t>max</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4DBCDD64-8C63-D64B-BB31-F1CD3D1E206D}"/>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2" name="Picture 1">
            <a:extLst>
              <a:ext uri="{FF2B5EF4-FFF2-40B4-BE49-F238E27FC236}">
                <a16:creationId xmlns:a16="http://schemas.microsoft.com/office/drawing/2014/main" id="{4B8DE4E0-2038-431E-2560-096971FABDC8}"/>
              </a:ext>
            </a:extLst>
          </p:cNvPr>
          <p:cNvPicPr>
            <a:picLocks noChangeAspect="1"/>
          </p:cNvPicPr>
          <p:nvPr/>
        </p:nvPicPr>
        <p:blipFill>
          <a:blip r:embed="rId4"/>
          <a:stretch>
            <a:fillRect/>
          </a:stretch>
        </p:blipFill>
        <p:spPr>
          <a:xfrm>
            <a:off x="1828800" y="2901794"/>
            <a:ext cx="4402137" cy="35715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2FFEB69-28D2-2B6D-74C9-005FB2DD09EA}"/>
              </a:ext>
            </a:extLst>
          </p:cNvPr>
          <p:cNvSpPr txBox="1">
            <a:spLocks noChangeArrowheads="1"/>
          </p:cNvSpPr>
          <p:nvPr/>
        </p:nvSpPr>
        <p:spPr bwMode="auto">
          <a:xfrm>
            <a:off x="2514600" y="304800"/>
            <a:ext cx="3826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dirty="0">
                <a:latin typeface="Arial" panose="020B0604020202020204" pitchFamily="34" charset="0"/>
                <a:cs typeface="Arial" panose="020B0604020202020204" pitchFamily="34" charset="0"/>
              </a:rPr>
              <a:t>Enzyme Inhibition</a:t>
            </a:r>
          </a:p>
        </p:txBody>
      </p:sp>
      <p:pic>
        <p:nvPicPr>
          <p:cNvPr id="3" name="Picture 2">
            <a:extLst>
              <a:ext uri="{FF2B5EF4-FFF2-40B4-BE49-F238E27FC236}">
                <a16:creationId xmlns:a16="http://schemas.microsoft.com/office/drawing/2014/main" id="{CB4A9E3D-3E31-7CC6-7748-D9B1D2C80573}"/>
              </a:ext>
            </a:extLst>
          </p:cNvPr>
          <p:cNvPicPr>
            <a:picLocks noChangeAspect="1"/>
          </p:cNvPicPr>
          <p:nvPr/>
        </p:nvPicPr>
        <p:blipFill>
          <a:blip r:embed="rId2"/>
          <a:stretch>
            <a:fillRect/>
          </a:stretch>
        </p:blipFill>
        <p:spPr>
          <a:xfrm>
            <a:off x="2127250" y="1142717"/>
            <a:ext cx="4889500" cy="2705100"/>
          </a:xfrm>
          <a:prstGeom prst="rect">
            <a:avLst/>
          </a:prstGeom>
        </p:spPr>
      </p:pic>
      <p:sp>
        <p:nvSpPr>
          <p:cNvPr id="5" name="TextBox 4">
            <a:extLst>
              <a:ext uri="{FF2B5EF4-FFF2-40B4-BE49-F238E27FC236}">
                <a16:creationId xmlns:a16="http://schemas.microsoft.com/office/drawing/2014/main" id="{C212C988-D5B5-8E4A-39FC-A506FE6A3744}"/>
              </a:ext>
            </a:extLst>
          </p:cNvPr>
          <p:cNvSpPr txBox="1"/>
          <p:nvPr/>
        </p:nvSpPr>
        <p:spPr>
          <a:xfrm>
            <a:off x="152400" y="3847817"/>
            <a:ext cx="9144000" cy="2554545"/>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Competitive inhibition, </a:t>
            </a:r>
          </a:p>
          <a:p>
            <a:r>
              <a:rPr lang="en-US" sz="2000" dirty="0">
                <a:latin typeface="Calibri" panose="020F0502020204030204" pitchFamily="34" charset="0"/>
                <a:cs typeface="Calibri" panose="020F0502020204030204" pitchFamily="34" charset="0"/>
              </a:rPr>
              <a:t>The inhibitor binds to the active site and competes with the substrate for binding.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Noncompetitive, Uncompetitive inhibition, </a:t>
            </a:r>
          </a:p>
          <a:p>
            <a:r>
              <a:rPr lang="en-US" sz="2000" dirty="0">
                <a:latin typeface="Calibri" panose="020F0502020204030204" pitchFamily="34" charset="0"/>
                <a:cs typeface="Calibri" panose="020F0502020204030204" pitchFamily="34" charset="0"/>
              </a:rPr>
              <a:t>The inhibitor binds to allosteric site.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Non-competitive inhibitors bind to the enzyme or enzyme–substrate complex. Uncompetitive inhibitors bind only to the enzyme–substrate complex.</a:t>
            </a:r>
          </a:p>
        </p:txBody>
      </p:sp>
    </p:spTree>
    <p:extLst>
      <p:ext uri="{BB962C8B-B14F-4D97-AF65-F5344CB8AC3E}">
        <p14:creationId xmlns:p14="http://schemas.microsoft.com/office/powerpoint/2010/main" val="2738536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a:extLst>
              <a:ext uri="{FF2B5EF4-FFF2-40B4-BE49-F238E27FC236}">
                <a16:creationId xmlns:a16="http://schemas.microsoft.com/office/drawing/2014/main" id="{95B298EB-F988-894A-AAAE-300C0642CB2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2880A4-5AA8-C349-B594-1A9087D2435B}"/>
              </a:ext>
            </a:extLst>
          </p:cNvPr>
          <p:cNvSpPr txBox="1">
            <a:spLocks noChangeArrowheads="1"/>
          </p:cNvSpPr>
          <p:nvPr/>
        </p:nvSpPr>
        <p:spPr bwMode="auto">
          <a:xfrm>
            <a:off x="457200" y="43117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3" name="Picture 2">
            <a:extLst>
              <a:ext uri="{FF2B5EF4-FFF2-40B4-BE49-F238E27FC236}">
                <a16:creationId xmlns:a16="http://schemas.microsoft.com/office/drawing/2014/main" id="{5D4B4CD4-B408-DFFF-F55A-71ED1237F17C}"/>
              </a:ext>
            </a:extLst>
          </p:cNvPr>
          <p:cNvPicPr>
            <a:picLocks noChangeAspect="1"/>
          </p:cNvPicPr>
          <p:nvPr/>
        </p:nvPicPr>
        <p:blipFill>
          <a:blip r:embed="rId3"/>
          <a:stretch>
            <a:fillRect/>
          </a:stretch>
        </p:blipFill>
        <p:spPr>
          <a:xfrm>
            <a:off x="0" y="914400"/>
            <a:ext cx="7538041" cy="3124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3214-5F5B-8B22-543C-F6D0EDDF1B77}"/>
            </a:ext>
          </a:extLst>
        </p:cNvPr>
        <p:cNvGrpSpPr/>
        <p:nvPr/>
      </p:nvGrpSpPr>
      <p:grpSpPr>
        <a:xfrm>
          <a:off x="0" y="0"/>
          <a:ext cx="0" cy="0"/>
          <a:chOff x="0" y="0"/>
          <a:chExt cx="0" cy="0"/>
        </a:xfrm>
      </p:grpSpPr>
      <p:sp>
        <p:nvSpPr>
          <p:cNvPr id="69634" name="Text Box 3">
            <a:extLst>
              <a:ext uri="{FF2B5EF4-FFF2-40B4-BE49-F238E27FC236}">
                <a16:creationId xmlns:a16="http://schemas.microsoft.com/office/drawing/2014/main" id="{6E6DB80A-83F4-0513-DE57-7D0F3DD62BA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9913F4DE-6D6A-DC02-8639-7577E0597B9F}"/>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5" name="Picture 4">
            <a:extLst>
              <a:ext uri="{FF2B5EF4-FFF2-40B4-BE49-F238E27FC236}">
                <a16:creationId xmlns:a16="http://schemas.microsoft.com/office/drawing/2014/main" id="{1D880599-F9E8-4B2A-1E08-9E18C1CECBAF}"/>
              </a:ext>
            </a:extLst>
          </p:cNvPr>
          <p:cNvPicPr>
            <a:picLocks noChangeAspect="1"/>
          </p:cNvPicPr>
          <p:nvPr/>
        </p:nvPicPr>
        <p:blipFill>
          <a:blip r:embed="rId3"/>
          <a:stretch>
            <a:fillRect/>
          </a:stretch>
        </p:blipFill>
        <p:spPr>
          <a:xfrm>
            <a:off x="0" y="914400"/>
            <a:ext cx="7538041" cy="3124200"/>
          </a:xfrm>
          <a:prstGeom prst="rect">
            <a:avLst/>
          </a:prstGeom>
        </p:spPr>
      </p:pic>
      <p:pic>
        <p:nvPicPr>
          <p:cNvPr id="6" name="Picture 5">
            <a:extLst>
              <a:ext uri="{FF2B5EF4-FFF2-40B4-BE49-F238E27FC236}">
                <a16:creationId xmlns:a16="http://schemas.microsoft.com/office/drawing/2014/main" id="{B8477F91-7FA3-8E32-B42A-6096193F858B}"/>
              </a:ext>
            </a:extLst>
          </p:cNvPr>
          <p:cNvPicPr>
            <a:picLocks noChangeAspect="1"/>
          </p:cNvPicPr>
          <p:nvPr/>
        </p:nvPicPr>
        <p:blipFill>
          <a:blip r:embed="rId4"/>
          <a:stretch>
            <a:fillRect/>
          </a:stretch>
        </p:blipFill>
        <p:spPr>
          <a:xfrm>
            <a:off x="4309010" y="2249084"/>
            <a:ext cx="3294579" cy="2672960"/>
          </a:xfrm>
          <a:prstGeom prst="rect">
            <a:avLst/>
          </a:prstGeom>
        </p:spPr>
      </p:pic>
    </p:spTree>
    <p:extLst>
      <p:ext uri="{BB962C8B-B14F-4D97-AF65-F5344CB8AC3E}">
        <p14:creationId xmlns:p14="http://schemas.microsoft.com/office/powerpoint/2010/main" val="3574157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94A12-06EB-4C8A-70B3-1113D40A7CF0}"/>
            </a:ext>
          </a:extLst>
        </p:cNvPr>
        <p:cNvGrpSpPr/>
        <p:nvPr/>
      </p:nvGrpSpPr>
      <p:grpSpPr>
        <a:xfrm>
          <a:off x="0" y="0"/>
          <a:ext cx="0" cy="0"/>
          <a:chOff x="0" y="0"/>
          <a:chExt cx="0" cy="0"/>
        </a:xfrm>
      </p:grpSpPr>
      <p:sp>
        <p:nvSpPr>
          <p:cNvPr id="69634" name="Text Box 3">
            <a:extLst>
              <a:ext uri="{FF2B5EF4-FFF2-40B4-BE49-F238E27FC236}">
                <a16:creationId xmlns:a16="http://schemas.microsoft.com/office/drawing/2014/main" id="{4CD651C3-75F9-EDE4-3CB6-0FB83D2D8FD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F1735A-E19D-60CD-9956-483AC9898557}"/>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5" name="Picture 4">
            <a:extLst>
              <a:ext uri="{FF2B5EF4-FFF2-40B4-BE49-F238E27FC236}">
                <a16:creationId xmlns:a16="http://schemas.microsoft.com/office/drawing/2014/main" id="{2D2AEB25-8FC5-6524-A02A-91E94D42A073}"/>
              </a:ext>
            </a:extLst>
          </p:cNvPr>
          <p:cNvPicPr>
            <a:picLocks noChangeAspect="1"/>
          </p:cNvPicPr>
          <p:nvPr/>
        </p:nvPicPr>
        <p:blipFill>
          <a:blip r:embed="rId3"/>
          <a:stretch>
            <a:fillRect/>
          </a:stretch>
        </p:blipFill>
        <p:spPr>
          <a:xfrm>
            <a:off x="0" y="914400"/>
            <a:ext cx="7538041" cy="3124200"/>
          </a:xfrm>
          <a:prstGeom prst="rect">
            <a:avLst/>
          </a:prstGeom>
        </p:spPr>
      </p:pic>
      <p:pic>
        <p:nvPicPr>
          <p:cNvPr id="6" name="Picture 5">
            <a:extLst>
              <a:ext uri="{FF2B5EF4-FFF2-40B4-BE49-F238E27FC236}">
                <a16:creationId xmlns:a16="http://schemas.microsoft.com/office/drawing/2014/main" id="{7F561B01-6D7E-3C64-ACAD-375CE4270B24}"/>
              </a:ext>
            </a:extLst>
          </p:cNvPr>
          <p:cNvPicPr>
            <a:picLocks noChangeAspect="1"/>
          </p:cNvPicPr>
          <p:nvPr/>
        </p:nvPicPr>
        <p:blipFill>
          <a:blip r:embed="rId4"/>
          <a:stretch>
            <a:fillRect/>
          </a:stretch>
        </p:blipFill>
        <p:spPr>
          <a:xfrm>
            <a:off x="3962400" y="2267091"/>
            <a:ext cx="3836162" cy="3394834"/>
          </a:xfrm>
          <a:prstGeom prst="rect">
            <a:avLst/>
          </a:prstGeom>
        </p:spPr>
      </p:pic>
    </p:spTree>
    <p:extLst>
      <p:ext uri="{BB962C8B-B14F-4D97-AF65-F5344CB8AC3E}">
        <p14:creationId xmlns:p14="http://schemas.microsoft.com/office/powerpoint/2010/main" val="2335545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BD85F-453F-DA50-552C-F830ED82F91D}"/>
            </a:ext>
          </a:extLst>
        </p:cNvPr>
        <p:cNvGrpSpPr/>
        <p:nvPr/>
      </p:nvGrpSpPr>
      <p:grpSpPr>
        <a:xfrm>
          <a:off x="0" y="0"/>
          <a:ext cx="0" cy="0"/>
          <a:chOff x="0" y="0"/>
          <a:chExt cx="0" cy="0"/>
        </a:xfrm>
      </p:grpSpPr>
      <p:sp>
        <p:nvSpPr>
          <p:cNvPr id="78849" name="Text Box 3">
            <a:extLst>
              <a:ext uri="{FF2B5EF4-FFF2-40B4-BE49-F238E27FC236}">
                <a16:creationId xmlns:a16="http://schemas.microsoft.com/office/drawing/2014/main" id="{429D599A-1EB2-695B-F43A-0D241195ABF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12-4c</a:t>
            </a:r>
          </a:p>
        </p:txBody>
      </p:sp>
      <p:pic>
        <p:nvPicPr>
          <p:cNvPr id="78850" name="Picture 4" descr="box_12_04_03">
            <a:extLst>
              <a:ext uri="{FF2B5EF4-FFF2-40B4-BE49-F238E27FC236}">
                <a16:creationId xmlns:a16="http://schemas.microsoft.com/office/drawing/2014/main" id="{AB81B564-D820-2167-0B13-E291EC261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6388"/>
            <a:ext cx="5614987"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3">
            <a:extLst>
              <a:ext uri="{FF2B5EF4-FFF2-40B4-BE49-F238E27FC236}">
                <a16:creationId xmlns:a16="http://schemas.microsoft.com/office/drawing/2014/main" id="{27A6A068-F8CA-5A57-440A-5D9B0A7446B3}"/>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extLst>
      <p:ext uri="{BB962C8B-B14F-4D97-AF65-F5344CB8AC3E}">
        <p14:creationId xmlns:p14="http://schemas.microsoft.com/office/powerpoint/2010/main" val="2018450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B630C-53E7-37CA-FE78-F751B139026D}"/>
              </a:ext>
            </a:extLst>
          </p:cNvPr>
          <p:cNvPicPr>
            <a:picLocks noChangeAspect="1"/>
          </p:cNvPicPr>
          <p:nvPr/>
        </p:nvPicPr>
        <p:blipFill>
          <a:blip r:embed="rId2"/>
          <a:stretch>
            <a:fillRect/>
          </a:stretch>
        </p:blipFill>
        <p:spPr>
          <a:xfrm>
            <a:off x="685800" y="304800"/>
            <a:ext cx="8077200" cy="6097942"/>
          </a:xfrm>
          <a:prstGeom prst="rect">
            <a:avLst/>
          </a:prstGeom>
        </p:spPr>
      </p:pic>
    </p:spTree>
    <p:extLst>
      <p:ext uri="{BB962C8B-B14F-4D97-AF65-F5344CB8AC3E}">
        <p14:creationId xmlns:p14="http://schemas.microsoft.com/office/powerpoint/2010/main" val="60696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_12_08">
            <a:extLst>
              <a:ext uri="{FF2B5EF4-FFF2-40B4-BE49-F238E27FC236}">
                <a16:creationId xmlns:a16="http://schemas.microsoft.com/office/drawing/2014/main" id="{02473C92-9C85-AF03-F6AF-65ED27523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85312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05D522EC-4377-F3CC-7257-2589FBEA1772}"/>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Uncompetitive Inhibition</a:t>
            </a:r>
          </a:p>
        </p:txBody>
      </p:sp>
      <p:pic>
        <p:nvPicPr>
          <p:cNvPr id="4" name="Picture 3">
            <a:extLst>
              <a:ext uri="{FF2B5EF4-FFF2-40B4-BE49-F238E27FC236}">
                <a16:creationId xmlns:a16="http://schemas.microsoft.com/office/drawing/2014/main" id="{F39F2536-6A36-A6D4-388D-3931EC293A85}"/>
              </a:ext>
            </a:extLst>
          </p:cNvPr>
          <p:cNvPicPr>
            <a:picLocks noChangeAspect="1"/>
          </p:cNvPicPr>
          <p:nvPr/>
        </p:nvPicPr>
        <p:blipFill>
          <a:blip r:embed="rId3"/>
          <a:stretch>
            <a:fillRect/>
          </a:stretch>
        </p:blipFill>
        <p:spPr>
          <a:xfrm>
            <a:off x="304800" y="755649"/>
            <a:ext cx="3200400" cy="1888067"/>
          </a:xfrm>
          <a:prstGeom prst="rect">
            <a:avLst/>
          </a:prstGeom>
        </p:spPr>
      </p:pic>
    </p:spTree>
    <p:extLst>
      <p:ext uri="{BB962C8B-B14F-4D97-AF65-F5344CB8AC3E}">
        <p14:creationId xmlns:p14="http://schemas.microsoft.com/office/powerpoint/2010/main" val="317063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DD82302D-A7C8-B64B-B8ED-E55B48C0C9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100FF34-E000-DF42-8349-C1472614D4B0}" type="slidenum">
              <a:rPr lang="en-US" altLang="en-US" sz="1400">
                <a:latin typeface="Franklin Gothic Book" panose="020B0503020102020204" pitchFamily="34" charset="0"/>
              </a:rPr>
              <a:pPr/>
              <a:t>4</a:t>
            </a:fld>
            <a:endParaRPr lang="en-US" altLang="en-US" sz="1400">
              <a:latin typeface="Franklin Gothic Book" panose="020B0503020102020204" pitchFamily="34" charset="0"/>
            </a:endParaRPr>
          </a:p>
        </p:txBody>
      </p:sp>
      <p:sp>
        <p:nvSpPr>
          <p:cNvPr id="18434" name="Text Box 2">
            <a:extLst>
              <a:ext uri="{FF2B5EF4-FFF2-40B4-BE49-F238E27FC236}">
                <a16:creationId xmlns:a16="http://schemas.microsoft.com/office/drawing/2014/main" id="{745F7563-C4C9-564B-A0A5-D7449EEEB72C}"/>
              </a:ext>
            </a:extLst>
          </p:cNvPr>
          <p:cNvSpPr txBox="1">
            <a:spLocks noChangeArrowheads="1"/>
          </p:cNvSpPr>
          <p:nvPr/>
        </p:nvSpPr>
        <p:spPr bwMode="auto">
          <a:xfrm>
            <a:off x="152400" y="152400"/>
            <a:ext cx="8610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sz="3200" dirty="0">
                <a:latin typeface="Arial" panose="020B0604020202020204" pitchFamily="34" charset="0"/>
                <a:cs typeface="Arial" panose="020B0604020202020204" pitchFamily="34" charset="0"/>
              </a:rPr>
              <a:t>Brief review of chemical kinetics</a:t>
            </a:r>
          </a:p>
          <a:p>
            <a:pPr>
              <a:spcBef>
                <a:spcPct val="50000"/>
              </a:spcBef>
            </a:pPr>
            <a:r>
              <a:rPr lang="en-US" altLang="en-US" dirty="0">
                <a:latin typeface="Arial" panose="020B0604020202020204" pitchFamily="34" charset="0"/>
                <a:cs typeface="Arial" panose="020B0604020202020204" pitchFamily="34" charset="0"/>
              </a:rPr>
              <a:t>Reaction Rates (reaction velocities): To measure a reaction rate we monitor the disappearance of reactants or appearance of products.</a:t>
            </a:r>
          </a:p>
          <a:p>
            <a:pPr algn="ctr">
              <a:spcBef>
                <a:spcPct val="50000"/>
              </a:spcBef>
            </a:pPr>
            <a:r>
              <a:rPr lang="en-US" altLang="en-US" sz="3200" dirty="0">
                <a:latin typeface="Arial" panose="020B0604020202020204" pitchFamily="34" charset="0"/>
                <a:cs typeface="Arial" panose="020B0604020202020204" pitchFamily="34" charset="0"/>
              </a:rPr>
              <a:t>e.g.,  </a:t>
            </a:r>
            <a:r>
              <a:rPr lang="en-US" altLang="en-US" sz="4000" dirty="0">
                <a:latin typeface="Arial" panose="020B0604020202020204" pitchFamily="34" charset="0"/>
                <a:cs typeface="Arial" panose="020B0604020202020204" pitchFamily="34" charset="0"/>
              </a:rPr>
              <a:t>2NO</a:t>
            </a:r>
            <a:r>
              <a:rPr lang="en-US" altLang="en-US" sz="4000" baseline="-25000" dirty="0">
                <a:latin typeface="Arial" panose="020B0604020202020204" pitchFamily="34" charset="0"/>
                <a:cs typeface="Arial" panose="020B0604020202020204" pitchFamily="34" charset="0"/>
              </a:rPr>
              <a:t>2</a:t>
            </a:r>
            <a:r>
              <a:rPr lang="en-US" altLang="en-US" sz="4000" dirty="0">
                <a:latin typeface="Arial" panose="020B0604020202020204" pitchFamily="34" charset="0"/>
                <a:cs typeface="Arial" panose="020B0604020202020204" pitchFamily="34" charset="0"/>
              </a:rPr>
              <a:t> + F</a:t>
            </a:r>
            <a:r>
              <a:rPr lang="en-US" altLang="en-US" sz="4000" baseline="-25000" dirty="0">
                <a:latin typeface="Arial" panose="020B0604020202020204" pitchFamily="34" charset="0"/>
                <a:cs typeface="Arial" panose="020B0604020202020204" pitchFamily="34" charset="0"/>
              </a:rPr>
              <a:t>2</a:t>
            </a:r>
            <a:r>
              <a:rPr lang="en-US" altLang="en-US" sz="4000" dirty="0">
                <a:latin typeface="Arial" panose="020B0604020202020204" pitchFamily="34" charset="0"/>
                <a:cs typeface="Arial" panose="020B0604020202020204" pitchFamily="34" charset="0"/>
              </a:rPr>
              <a:t> → 2NO</a:t>
            </a:r>
            <a:r>
              <a:rPr lang="en-US" altLang="en-US" sz="4000" baseline="-25000" dirty="0">
                <a:latin typeface="Arial" panose="020B0604020202020204" pitchFamily="34" charset="0"/>
                <a:cs typeface="Arial" panose="020B0604020202020204" pitchFamily="34" charset="0"/>
              </a:rPr>
              <a:t>2</a:t>
            </a:r>
            <a:r>
              <a:rPr lang="en-US" altLang="en-US" sz="4000" dirty="0">
                <a:latin typeface="Arial" panose="020B0604020202020204" pitchFamily="34" charset="0"/>
                <a:cs typeface="Arial" panose="020B0604020202020204" pitchFamily="34" charset="0"/>
              </a:rPr>
              <a:t>F</a:t>
            </a:r>
            <a:endParaRPr lang="en-US" altLang="en-US" sz="4000" baseline="-25000" dirty="0">
              <a:latin typeface="Arial" panose="020B060402020202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DB539906-A6A2-8146-99EF-8AEE4E6A6792}"/>
              </a:ext>
            </a:extLst>
          </p:cNvPr>
          <p:cNvSpPr txBox="1">
            <a:spLocks noChangeArrowheads="1"/>
          </p:cNvSpPr>
          <p:nvPr/>
        </p:nvSpPr>
        <p:spPr bwMode="auto">
          <a:xfrm>
            <a:off x="1016000" y="2457450"/>
            <a:ext cx="711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a:latin typeface="Times New Roman" panose="02020603050405020304" pitchFamily="18" charset="0"/>
            </a:endParaRPr>
          </a:p>
        </p:txBody>
      </p:sp>
      <p:pic>
        <p:nvPicPr>
          <p:cNvPr id="18436" name="Picture 10">
            <a:extLst>
              <a:ext uri="{FF2B5EF4-FFF2-40B4-BE49-F238E27FC236}">
                <a16:creationId xmlns:a16="http://schemas.microsoft.com/office/drawing/2014/main" id="{209F9E50-CF71-4E48-B579-BF5BE4F3B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2AA4002B-DF37-ED4A-BB45-93352832F7DE}"/>
              </a:ext>
            </a:extLst>
          </p:cNvPr>
          <p:cNvSpPr txBox="1">
            <a:spLocks noChangeArrowheads="1"/>
          </p:cNvSpPr>
          <p:nvPr/>
        </p:nvSpPr>
        <p:spPr bwMode="auto">
          <a:xfrm>
            <a:off x="5257800" y="4495800"/>
            <a:ext cx="35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We measure the </a:t>
            </a:r>
          </a:p>
          <a:p>
            <a:r>
              <a:rPr lang="en-US" altLang="en-US" dirty="0">
                <a:latin typeface="Arial" panose="020B0604020202020204" pitchFamily="34" charset="0"/>
                <a:cs typeface="Arial" panose="020B0604020202020204" pitchFamily="34" charset="0"/>
              </a:rPr>
              <a:t>initial velocity, when </a:t>
            </a:r>
          </a:p>
          <a:p>
            <a:r>
              <a:rPr lang="en-US" altLang="en-US" dirty="0">
                <a:latin typeface="Arial" panose="020B0604020202020204" pitchFamily="34" charset="0"/>
                <a:cs typeface="Arial" panose="020B0604020202020204" pitchFamily="34" charset="0"/>
              </a:rPr>
              <a:t>[product] = 0, and there is no back reaction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figun_12_p376c">
            <a:extLst>
              <a:ext uri="{FF2B5EF4-FFF2-40B4-BE49-F238E27FC236}">
                <a16:creationId xmlns:a16="http://schemas.microsoft.com/office/drawing/2014/main" id="{6081BB16-78BC-5444-86DE-2C9C320D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85312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 Box 3">
            <a:extLst>
              <a:ext uri="{FF2B5EF4-FFF2-40B4-BE49-F238E27FC236}">
                <a16:creationId xmlns:a16="http://schemas.microsoft.com/office/drawing/2014/main" id="{FC0952BD-9B1A-AC41-87DF-E92AB930B0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6259" name="TextBox 3">
            <a:extLst>
              <a:ext uri="{FF2B5EF4-FFF2-40B4-BE49-F238E27FC236}">
                <a16:creationId xmlns:a16="http://schemas.microsoft.com/office/drawing/2014/main" id="{3F126110-39AE-CE42-B41B-32122031D081}"/>
              </a:ext>
            </a:extLst>
          </p:cNvPr>
          <p:cNvSpPr txBox="1">
            <a:spLocks noChangeArrowheads="1"/>
          </p:cNvSpPr>
          <p:nvPr/>
        </p:nvSpPr>
        <p:spPr bwMode="auto">
          <a:xfrm>
            <a:off x="381000" y="152400"/>
            <a:ext cx="34147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Bisubstrate  Ping Pong: </a:t>
            </a:r>
          </a:p>
          <a:p>
            <a:r>
              <a:rPr lang="en-US" altLang="en-US">
                <a:latin typeface="Arial" panose="020B0604020202020204" pitchFamily="34" charset="0"/>
                <a:cs typeface="Arial" panose="020B0604020202020204" pitchFamily="34" charset="0"/>
              </a:rPr>
              <a:t>Trypsin:</a:t>
            </a:r>
          </a:p>
          <a:p>
            <a:r>
              <a:rPr lang="en-US" altLang="en-US">
                <a:latin typeface="Arial" panose="020B0604020202020204" pitchFamily="34" charset="0"/>
                <a:cs typeface="Arial" panose="020B0604020202020204" pitchFamily="34" charset="0"/>
              </a:rPr>
              <a:t>A = polypeptide</a:t>
            </a:r>
          </a:p>
          <a:p>
            <a:r>
              <a:rPr lang="en-US" altLang="en-US">
                <a:latin typeface="Arial" panose="020B0604020202020204" pitchFamily="34" charset="0"/>
                <a:cs typeface="Arial" panose="020B0604020202020204" pitchFamily="34" charset="0"/>
              </a:rPr>
              <a:t>B = water</a:t>
            </a:r>
          </a:p>
          <a:p>
            <a:r>
              <a:rPr lang="en-US" altLang="en-US">
                <a:latin typeface="Arial" panose="020B0604020202020204" pitchFamily="34" charset="0"/>
                <a:cs typeface="Arial" panose="020B0604020202020204" pitchFamily="34" charset="0"/>
              </a:rPr>
              <a:t>P = amino terminus</a:t>
            </a:r>
          </a:p>
          <a:p>
            <a:r>
              <a:rPr lang="en-US" altLang="en-US">
                <a:latin typeface="Arial" panose="020B0604020202020204" pitchFamily="34" charset="0"/>
                <a:cs typeface="Arial" panose="020B0604020202020204" pitchFamily="34" charset="0"/>
              </a:rPr>
              <a:t>Q = carboxy terminus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figun_12_p374a">
            <a:extLst>
              <a:ext uri="{FF2B5EF4-FFF2-40B4-BE49-F238E27FC236}">
                <a16:creationId xmlns:a16="http://schemas.microsoft.com/office/drawing/2014/main" id="{153A146B-09F4-F240-8138-98FA96D88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a:extLst>
              <a:ext uri="{FF2B5EF4-FFF2-40B4-BE49-F238E27FC236}">
                <a16:creationId xmlns:a16="http://schemas.microsoft.com/office/drawing/2014/main" id="{A2F4FA06-043D-A449-9F20-98AF3611C93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374</a:t>
            </a:r>
          </a:p>
        </p:txBody>
      </p:sp>
      <p:sp>
        <p:nvSpPr>
          <p:cNvPr id="94211" name="TextBox 4">
            <a:extLst>
              <a:ext uri="{FF2B5EF4-FFF2-40B4-BE49-F238E27FC236}">
                <a16:creationId xmlns:a16="http://schemas.microsoft.com/office/drawing/2014/main" id="{21F5D395-793F-904E-8026-22A3B750D9E9}"/>
              </a:ext>
            </a:extLst>
          </p:cNvPr>
          <p:cNvSpPr txBox="1">
            <a:spLocks noChangeArrowheads="1"/>
          </p:cNvSpPr>
          <p:nvPr/>
        </p:nvSpPr>
        <p:spPr bwMode="auto">
          <a:xfrm>
            <a:off x="533400" y="228600"/>
            <a:ext cx="3794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Real enzyme mechanisms</a:t>
            </a:r>
          </a:p>
          <a:p>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figun_12_p376a">
            <a:extLst>
              <a:ext uri="{FF2B5EF4-FFF2-40B4-BE49-F238E27FC236}">
                <a16:creationId xmlns:a16="http://schemas.microsoft.com/office/drawing/2014/main" id="{9E3243B1-5382-F946-86E5-37E13CBBD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73300"/>
            <a:ext cx="853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3">
            <a:extLst>
              <a:ext uri="{FF2B5EF4-FFF2-40B4-BE49-F238E27FC236}">
                <a16:creationId xmlns:a16="http://schemas.microsoft.com/office/drawing/2014/main" id="{A4B54984-1C54-7443-ABE6-21AC272577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8307" name="TextBox 3">
            <a:extLst>
              <a:ext uri="{FF2B5EF4-FFF2-40B4-BE49-F238E27FC236}">
                <a16:creationId xmlns:a16="http://schemas.microsoft.com/office/drawing/2014/main" id="{0378AB7E-5623-454C-A509-A6A20D1677BA}"/>
              </a:ext>
            </a:extLst>
          </p:cNvPr>
          <p:cNvSpPr txBox="1">
            <a:spLocks noChangeArrowheads="1"/>
          </p:cNvSpPr>
          <p:nvPr/>
        </p:nvSpPr>
        <p:spPr bwMode="auto">
          <a:xfrm>
            <a:off x="990600" y="838200"/>
            <a:ext cx="243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Other possibilities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figun_12_p376b">
            <a:extLst>
              <a:ext uri="{FF2B5EF4-FFF2-40B4-BE49-F238E27FC236}">
                <a16:creationId xmlns:a16="http://schemas.microsoft.com/office/drawing/2014/main" id="{199F10BF-9FAC-4140-91E7-4780CB96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0900"/>
            <a:ext cx="8531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 Box 3">
            <a:extLst>
              <a:ext uri="{FF2B5EF4-FFF2-40B4-BE49-F238E27FC236}">
                <a16:creationId xmlns:a16="http://schemas.microsoft.com/office/drawing/2014/main" id="{18A8297F-7094-F247-8C4D-5E75913C336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E9AC4-CAF4-F446-8129-BC79201D1A71}"/>
              </a:ext>
            </a:extLst>
          </p:cNvPr>
          <p:cNvSpPr txBox="1"/>
          <p:nvPr/>
        </p:nvSpPr>
        <p:spPr>
          <a:xfrm>
            <a:off x="381000" y="1389063"/>
            <a:ext cx="8686800" cy="5940088"/>
          </a:xfrm>
          <a:prstGeom prst="rect">
            <a:avLst/>
          </a:prstGeom>
          <a:noFill/>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Zero Order. The rate is independent of the concentration of the reactant(s). Zero-order kinetics are observed when an enzyme is saturated by reactants and in some photochemical reactions, where light drives a reaction, and the rate does not depend on the reactant concentration. </a:t>
            </a:r>
          </a:p>
          <a:p>
            <a:pPr>
              <a:buFont typeface="Courier New" panose="02070309020205020404" pitchFamily="49" charset="0"/>
              <a:buChar char="o"/>
            </a:pPr>
            <a:endParaRPr lang="en-US" alt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First Order. The rate varies linearly with the concentration of one reactant. First-order kinetics are observed when a protein folds or RNA folds (assuming no self-association or aggregation), and in radioactive decay or isomerization reactions.</a:t>
            </a:r>
          </a:p>
          <a:p>
            <a:pPr>
              <a:buFont typeface="Courier New" panose="02070309020205020404" pitchFamily="49" charset="0"/>
              <a:buChar char="o"/>
            </a:pPr>
            <a:endParaRPr lang="en-US" altLang="en-US"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Second Order. The rate varies with the square of concentrations of one reactant (or with the product of  the concentrations of two reactants). Second order kinetics is commonly observed when two identical species combine to form a single product, as in formation of double-stranded DNA from annealing two single-strands or the combination of two identical free radical species to form a single product.</a:t>
            </a:r>
          </a:p>
          <a:p>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615C340-F71C-3B45-B106-DE782CF882FF}"/>
              </a:ext>
            </a:extLst>
          </p:cNvPr>
          <p:cNvSpPr/>
          <p:nvPr/>
        </p:nvSpPr>
        <p:spPr>
          <a:xfrm>
            <a:off x="1981200" y="304800"/>
            <a:ext cx="4819123"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rPr>
              <a:t>Reaction 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Kinetics">
            <a:extLst>
              <a:ext uri="{FF2B5EF4-FFF2-40B4-BE49-F238E27FC236}">
                <a16:creationId xmlns:a16="http://schemas.microsoft.com/office/drawing/2014/main" id="{CCC03A33-D0C9-2F3C-D44E-4E96FC647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363"/>
            <a:ext cx="9144000" cy="486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5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FCA2896B-C2B7-BB48-BA26-8C61E3B65C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6DF9D0C-E45A-9A4D-A23C-F94A20DB4C63}" type="slidenum">
              <a:rPr lang="en-US" altLang="en-US" sz="1400">
                <a:latin typeface="Franklin Gothic Book" panose="020B0503020102020204" pitchFamily="34" charset="0"/>
              </a:rPr>
              <a:pPr/>
              <a:t>7</a:t>
            </a:fld>
            <a:endParaRPr lang="en-US" altLang="en-US" sz="1400">
              <a:latin typeface="Franklin Gothic Book" panose="020B0503020102020204" pitchFamily="34" charset="0"/>
            </a:endParaRPr>
          </a:p>
        </p:txBody>
      </p:sp>
      <p:sp>
        <p:nvSpPr>
          <p:cNvPr id="20482" name="Text Box 7">
            <a:extLst>
              <a:ext uri="{FF2B5EF4-FFF2-40B4-BE49-F238E27FC236}">
                <a16:creationId xmlns:a16="http://schemas.microsoft.com/office/drawing/2014/main" id="{7B27DA8D-A856-5E4C-896D-D486C696F333}"/>
              </a:ext>
            </a:extLst>
          </p:cNvPr>
          <p:cNvSpPr txBox="1">
            <a:spLocks noChangeArrowheads="1"/>
          </p:cNvSpPr>
          <p:nvPr/>
        </p:nvSpPr>
        <p:spPr bwMode="auto">
          <a:xfrm>
            <a:off x="762000" y="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3200" dirty="0">
                <a:latin typeface="Times New Roman" panose="02020603050405020304" pitchFamily="18" charset="0"/>
              </a:rPr>
              <a:t>Use experimental data to determine the reaction order.</a:t>
            </a:r>
          </a:p>
        </p:txBody>
      </p:sp>
      <p:sp>
        <p:nvSpPr>
          <p:cNvPr id="20483" name="Text Box 8">
            <a:extLst>
              <a:ext uri="{FF2B5EF4-FFF2-40B4-BE49-F238E27FC236}">
                <a16:creationId xmlns:a16="http://schemas.microsoft.com/office/drawing/2014/main" id="{7759E017-E9F5-CF47-9E16-223AA6C79373}"/>
              </a:ext>
            </a:extLst>
          </p:cNvPr>
          <p:cNvSpPr txBox="1">
            <a:spLocks noChangeArrowheads="1"/>
          </p:cNvSpPr>
          <p:nvPr/>
        </p:nvSpPr>
        <p:spPr bwMode="auto">
          <a:xfrm>
            <a:off x="0" y="157003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If a plot of [A] vs t is a straight line, then the </a:t>
            </a:r>
            <a:r>
              <a:rPr lang="en-US" altLang="en-US">
                <a:solidFill>
                  <a:srgbClr val="0000FF"/>
                </a:solidFill>
                <a:latin typeface="Times New Roman" panose="02020603050405020304" pitchFamily="18" charset="0"/>
              </a:rPr>
              <a:t>reaction is zero order.</a:t>
            </a:r>
          </a:p>
          <a:p>
            <a:pPr>
              <a:spcBef>
                <a:spcPct val="50000"/>
              </a:spcBef>
            </a:pPr>
            <a:r>
              <a:rPr lang="en-US" altLang="en-US">
                <a:latin typeface="Times New Roman" panose="02020603050405020304" pitchFamily="18" charset="0"/>
              </a:rPr>
              <a:t>If a plot of ln[A] vs t is a straight line, then the </a:t>
            </a:r>
            <a:r>
              <a:rPr lang="en-US" altLang="en-US">
                <a:solidFill>
                  <a:srgbClr val="0000FF"/>
                </a:solidFill>
                <a:latin typeface="Times New Roman" panose="02020603050405020304" pitchFamily="18" charset="0"/>
              </a:rPr>
              <a:t>reaction is 1</a:t>
            </a:r>
            <a:r>
              <a:rPr lang="en-US" altLang="en-US" baseline="30000">
                <a:solidFill>
                  <a:srgbClr val="0000FF"/>
                </a:solidFill>
                <a:latin typeface="Times New Roman" panose="02020603050405020304" pitchFamily="18" charset="0"/>
              </a:rPr>
              <a:t>st</a:t>
            </a:r>
            <a:r>
              <a:rPr lang="en-US" altLang="en-US">
                <a:solidFill>
                  <a:srgbClr val="0000FF"/>
                </a:solidFill>
                <a:latin typeface="Times New Roman" panose="02020603050405020304" pitchFamily="18" charset="0"/>
              </a:rPr>
              <a:t> order.</a:t>
            </a:r>
          </a:p>
          <a:p>
            <a:pPr>
              <a:spcBef>
                <a:spcPct val="50000"/>
              </a:spcBef>
            </a:pPr>
            <a:r>
              <a:rPr lang="en-US" altLang="en-US">
                <a:latin typeface="Times New Roman" panose="02020603050405020304" pitchFamily="18" charset="0"/>
              </a:rPr>
              <a:t>If a plot of 1/ [A] vs t is a straight line, then the </a:t>
            </a:r>
            <a:r>
              <a:rPr lang="en-US" altLang="en-US">
                <a:solidFill>
                  <a:srgbClr val="0000FF"/>
                </a:solidFill>
                <a:latin typeface="Times New Roman" panose="02020603050405020304" pitchFamily="18" charset="0"/>
              </a:rPr>
              <a:t>reaction is 2</a:t>
            </a:r>
            <a:r>
              <a:rPr lang="en-US" altLang="en-US" baseline="30000">
                <a:solidFill>
                  <a:srgbClr val="0000FF"/>
                </a:solidFill>
                <a:latin typeface="Times New Roman" panose="02020603050405020304" pitchFamily="18" charset="0"/>
              </a:rPr>
              <a:t>nd</a:t>
            </a:r>
            <a:r>
              <a:rPr lang="en-US" altLang="en-US">
                <a:solidFill>
                  <a:srgbClr val="0000FF"/>
                </a:solidFill>
                <a:latin typeface="Times New Roman" panose="02020603050405020304" pitchFamily="18" charset="0"/>
              </a:rPr>
              <a:t> order.</a:t>
            </a:r>
          </a:p>
          <a:p>
            <a:pPr>
              <a:spcBef>
                <a:spcPct val="50000"/>
              </a:spcBef>
            </a:pPr>
            <a:endParaRPr lang="en-US" altLang="en-US">
              <a:solidFill>
                <a:srgbClr val="0000FF"/>
              </a:solidFill>
              <a:latin typeface="Times New Roman" panose="02020603050405020304" pitchFamily="18" charset="0"/>
            </a:endParaRPr>
          </a:p>
          <a:p>
            <a:pPr>
              <a:spcBef>
                <a:spcPct val="50000"/>
              </a:spcBef>
            </a:pPr>
            <a:endParaRPr lang="en-US" altLang="en-US">
              <a:solidFill>
                <a:srgbClr val="0000FF"/>
              </a:solidFill>
              <a:latin typeface="Times New Roman" panose="02020603050405020304" pitchFamily="18" charset="0"/>
            </a:endParaRPr>
          </a:p>
        </p:txBody>
      </p:sp>
      <p:sp>
        <p:nvSpPr>
          <p:cNvPr id="20484" name="Text Box 9">
            <a:extLst>
              <a:ext uri="{FF2B5EF4-FFF2-40B4-BE49-F238E27FC236}">
                <a16:creationId xmlns:a16="http://schemas.microsoft.com/office/drawing/2014/main" id="{73828AC3-769D-B145-952C-447D8EA8D956}"/>
              </a:ext>
            </a:extLst>
          </p:cNvPr>
          <p:cNvSpPr txBox="1">
            <a:spLocks noChangeArrowheads="1"/>
          </p:cNvSpPr>
          <p:nvPr/>
        </p:nvSpPr>
        <p:spPr bwMode="auto">
          <a:xfrm>
            <a:off x="1981200" y="5638800"/>
            <a:ext cx="5943600" cy="584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sz="3200">
              <a:solidFill>
                <a:srgbClr val="0000FF"/>
              </a:solidFill>
              <a:latin typeface="Times New Roman" panose="02020603050405020304" pitchFamily="18" charset="0"/>
            </a:endParaRPr>
          </a:p>
        </p:txBody>
      </p:sp>
      <p:graphicFrame>
        <p:nvGraphicFramePr>
          <p:cNvPr id="20485" name="Object 10">
            <a:extLst>
              <a:ext uri="{FF2B5EF4-FFF2-40B4-BE49-F238E27FC236}">
                <a16:creationId xmlns:a16="http://schemas.microsoft.com/office/drawing/2014/main" id="{2AF4A535-4592-DB48-9A8D-3EBDFC0B58AB}"/>
              </a:ext>
            </a:extLst>
          </p:cNvPr>
          <p:cNvGraphicFramePr>
            <a:graphicFrameLocks noChangeAspect="1"/>
          </p:cNvGraphicFramePr>
          <p:nvPr/>
        </p:nvGraphicFramePr>
        <p:xfrm>
          <a:off x="2819400" y="3810000"/>
          <a:ext cx="2867025" cy="2301875"/>
        </p:xfrm>
        <a:graphic>
          <a:graphicData uri="http://schemas.openxmlformats.org/presentationml/2006/ole">
            <mc:AlternateContent xmlns:mc="http://schemas.openxmlformats.org/markup-compatibility/2006">
              <mc:Choice xmlns:v="urn:schemas-microsoft-com:vml" Requires="v">
                <p:oleObj name="Chart" r:id="rId2" imgW="3149600" imgH="2540000" progId="Excel.Sheet.8">
                  <p:embed/>
                </p:oleObj>
              </mc:Choice>
              <mc:Fallback>
                <p:oleObj name="Chart" r:id="rId2" imgW="3149600" imgH="2540000" progId="Excel.Sheet.8">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486" name="Object 11">
            <a:extLst>
              <a:ext uri="{FF2B5EF4-FFF2-40B4-BE49-F238E27FC236}">
                <a16:creationId xmlns:a16="http://schemas.microsoft.com/office/drawing/2014/main" id="{EC6E88A1-527E-0640-B573-EB7D767708E0}"/>
              </a:ext>
            </a:extLst>
          </p:cNvPr>
          <p:cNvGraphicFramePr>
            <a:graphicFrameLocks noChangeAspect="1"/>
          </p:cNvGraphicFramePr>
          <p:nvPr/>
        </p:nvGraphicFramePr>
        <p:xfrm>
          <a:off x="6019800" y="3810000"/>
          <a:ext cx="2867025" cy="2301875"/>
        </p:xfrm>
        <a:graphic>
          <a:graphicData uri="http://schemas.openxmlformats.org/presentationml/2006/ole">
            <mc:AlternateContent xmlns:mc="http://schemas.openxmlformats.org/markup-compatibility/2006">
              <mc:Choice xmlns:v="urn:schemas-microsoft-com:vml" Requires="v">
                <p:oleObj name="Worksheet" r:id="rId4" imgW="3073400" imgH="2159000" progId="Excel.Sheet.8">
                  <p:embed/>
                </p:oleObj>
              </mc:Choice>
              <mc:Fallback>
                <p:oleObj name="Worksheet" r:id="rId4" imgW="3073400" imgH="2159000"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0487" name="Picture 5">
            <a:extLst>
              <a:ext uri="{FF2B5EF4-FFF2-40B4-BE49-F238E27FC236}">
                <a16:creationId xmlns:a16="http://schemas.microsoft.com/office/drawing/2014/main" id="{DEA15261-11DD-A14B-BE8F-99DA803D1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0"/>
            <a:ext cx="1905000" cy="2357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E3D85A45-6B53-FB42-B596-4F6E36071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82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5">
            <a:extLst>
              <a:ext uri="{FF2B5EF4-FFF2-40B4-BE49-F238E27FC236}">
                <a16:creationId xmlns:a16="http://schemas.microsoft.com/office/drawing/2014/main" id="{EAAE3647-4822-9A44-BDA5-6F5F5EA73331}"/>
              </a:ext>
            </a:extLst>
          </p:cNvPr>
          <p:cNvSpPr txBox="1">
            <a:spLocks noChangeArrowheads="1"/>
          </p:cNvSpPr>
          <p:nvPr/>
        </p:nvSpPr>
        <p:spPr bwMode="auto">
          <a:xfrm>
            <a:off x="2514600" y="152400"/>
            <a:ext cx="4286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t>Protein Folding: 1</a:t>
            </a:r>
            <a:r>
              <a:rPr lang="en-US" altLang="en-US" baseline="30000" dirty="0"/>
              <a:t>st</a:t>
            </a:r>
            <a:r>
              <a:rPr lang="en-US" altLang="en-US" dirty="0"/>
              <a:t> order process</a:t>
            </a:r>
          </a:p>
        </p:txBody>
      </p:sp>
      <p:sp>
        <p:nvSpPr>
          <p:cNvPr id="25604" name="TextBox 5">
            <a:extLst>
              <a:ext uri="{FF2B5EF4-FFF2-40B4-BE49-F238E27FC236}">
                <a16:creationId xmlns:a16="http://schemas.microsoft.com/office/drawing/2014/main" id="{57423E60-2F56-614A-90EA-87CFB90D7BEC}"/>
              </a:ext>
            </a:extLst>
          </p:cNvPr>
          <p:cNvSpPr txBox="1">
            <a:spLocks noChangeArrowheads="1"/>
          </p:cNvSpPr>
          <p:nvPr/>
        </p:nvSpPr>
        <p:spPr bwMode="auto">
          <a:xfrm>
            <a:off x="1905000" y="3352800"/>
            <a:ext cx="442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t>DNA annealing: 2</a:t>
            </a:r>
            <a:r>
              <a:rPr lang="en-US" altLang="en-US" baseline="30000" dirty="0"/>
              <a:t>nd</a:t>
            </a:r>
            <a:r>
              <a:rPr lang="en-US" altLang="en-US" dirty="0"/>
              <a:t> order process</a:t>
            </a:r>
          </a:p>
        </p:txBody>
      </p:sp>
      <p:pic>
        <p:nvPicPr>
          <p:cNvPr id="84994" name="Picture 2" descr="9. Double-Stranded DNA Is Thermodynamically Favored Over Single-Stranded DNA  - LabXchange">
            <a:extLst>
              <a:ext uri="{FF2B5EF4-FFF2-40B4-BE49-F238E27FC236}">
                <a16:creationId xmlns:a16="http://schemas.microsoft.com/office/drawing/2014/main" id="{B2619519-47E3-AA24-A556-E48BF5F92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9045"/>
            <a:ext cx="8000999" cy="2785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3415CD7C-6196-6E4B-8385-3F17C3419B85}"/>
              </a:ext>
            </a:extLst>
          </p:cNvPr>
          <p:cNvSpPr>
            <a:spLocks noGrp="1"/>
          </p:cNvSpPr>
          <p:nvPr>
            <p:ph idx="1"/>
          </p:nvPr>
        </p:nvSpPr>
        <p:spPr>
          <a:xfrm>
            <a:off x="838200" y="533400"/>
            <a:ext cx="7620000" cy="5178425"/>
          </a:xfrm>
        </p:spPr>
        <p:txBody>
          <a:bodyPr/>
          <a:lstStyle/>
          <a:p>
            <a:pPr marL="0" indent="0" eaLnBrk="1" hangingPunct="1">
              <a:lnSpc>
                <a:spcPct val="90000"/>
              </a:lnSpc>
              <a:buNone/>
            </a:pPr>
            <a:r>
              <a:rPr lang="en-US" altLang="ja-JP" dirty="0">
                <a:latin typeface="Calibri" panose="020F0502020204030204" pitchFamily="34" charset="0"/>
                <a:ea typeface="ＭＳ Ｐゴシック" panose="020B0600070205080204" pitchFamily="34" charset="-128"/>
                <a:cs typeface="Calibri" panose="020F0502020204030204" pitchFamily="34" charset="0"/>
              </a:rPr>
              <a:t>Reactions and Elementary Reactions</a:t>
            </a:r>
          </a:p>
          <a:p>
            <a:pPr eaLnBrk="1" hangingPunct="1">
              <a:lnSpc>
                <a:spcPct val="90000"/>
              </a:lnSpc>
            </a:pPr>
            <a:endParaRPr lang="en-US" altLang="ja-JP"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90000"/>
              </a:lnSpc>
            </a:pPr>
            <a:r>
              <a:rPr lang="en-US" sz="2400" dirty="0">
                <a:latin typeface="Calibri" panose="020F0502020204030204" pitchFamily="34" charset="0"/>
                <a:cs typeface="Calibri" panose="020F0502020204030204" pitchFamily="34" charset="0"/>
              </a:rPr>
              <a:t>An enzymatic reaction is composed of many elementary steps,</a:t>
            </a:r>
          </a:p>
          <a:p>
            <a:pPr eaLnBrk="1" hangingPunct="1">
              <a:lnSpc>
                <a:spcPct val="90000"/>
              </a:lnSpc>
            </a:pPr>
            <a:r>
              <a:rPr lang="en-US" sz="2400" dirty="0">
                <a:latin typeface="Calibri" panose="020F0502020204030204" pitchFamily="34" charset="0"/>
                <a:cs typeface="Calibri" panose="020F0502020204030204" pitchFamily="34" charset="0"/>
              </a:rPr>
              <a:t>An elementary reaction represents the simplest "building block" of a reaction mechanism,</a:t>
            </a:r>
            <a:endParaRPr lang="en-US" altLang="ja-JP"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90000"/>
              </a:lnSpc>
            </a:pPr>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Each elementary reaction has reactant(s), a transition state, and product(s). Products that are consumed in a subsequent elementary reaction are called intermediates,</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Each elementary reaction is characterized by its own rate law (zero, first or second order).</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Our serine protease (trypsin) mechanism has 8 elementary reactions.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18709</TotalTime>
  <Words>2777</Words>
  <Application>Microsoft Macintosh PowerPoint</Application>
  <PresentationFormat>On-screen Show (4:3)</PresentationFormat>
  <Paragraphs>283</Paragraphs>
  <Slides>43</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7" baseType="lpstr">
      <vt:lpstr>ＭＳ Ｐゴシック</vt:lpstr>
      <vt:lpstr>Arial</vt:lpstr>
      <vt:lpstr>Calibri</vt:lpstr>
      <vt:lpstr>Cambria Math</vt:lpstr>
      <vt:lpstr>Courier New</vt:lpstr>
      <vt:lpstr>Franklin Gothic Book</vt:lpstr>
      <vt:lpstr>Lucida Grande</vt:lpstr>
      <vt:lpstr>Symbol</vt:lpstr>
      <vt:lpstr>Times</vt:lpstr>
      <vt:lpstr>Times New Roman</vt:lpstr>
      <vt:lpstr>Blank Presentation</vt:lpstr>
      <vt:lpstr>Chart</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Observations</vt:lpstr>
      <vt:lpstr>PowerPoint Presentation</vt:lpstr>
      <vt:lpstr>PowerPoint Presentation</vt:lpstr>
      <vt:lpstr>Equations describing Enzyme Kinetics</vt:lpstr>
      <vt:lpstr>Michaelis-Menten Kinetics</vt:lpstr>
      <vt:lpstr>Michaelis-Menten Kinetics</vt:lpstr>
      <vt:lpstr>The Enzyme-Substrate Complex (ES) </vt:lpstr>
      <vt:lpstr>E + S  ES  E + P</vt:lpstr>
      <vt:lpstr>E + S  ES  E + P</vt:lpstr>
      <vt:lpstr>Make some Assumptions</vt:lpstr>
      <vt:lpstr>PowerPoint Presentation</vt:lpstr>
      <vt:lpstr>PowerPoint Presentation</vt:lpstr>
      <vt:lpstr>PowerPoint Presentation</vt:lpstr>
      <vt:lpstr>PowerPoint Presentation</vt:lpstr>
      <vt:lpstr>Significance of KM</vt:lpstr>
      <vt:lpstr>The Significance of the Dissociation Constant (Kd)</vt:lpstr>
      <vt:lpstr>The significance of kcat</vt:lpstr>
      <vt:lpstr>Significance of kcat/KM</vt:lpstr>
      <vt:lpstr>PowerPoint Presentation</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359</cp:revision>
  <dcterms:created xsi:type="dcterms:W3CDTF">2011-04-16T12:27:29Z</dcterms:created>
  <dcterms:modified xsi:type="dcterms:W3CDTF">2024-10-31T09:09:16Z</dcterms:modified>
  <cp:category/>
</cp:coreProperties>
</file>