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2" r:id="rId2"/>
    <p:sldId id="256" r:id="rId3"/>
    <p:sldId id="270" r:id="rId4"/>
    <p:sldId id="280" r:id="rId5"/>
    <p:sldId id="269" r:id="rId6"/>
    <p:sldId id="268" r:id="rId7"/>
    <p:sldId id="257" r:id="rId8"/>
    <p:sldId id="275" r:id="rId9"/>
    <p:sldId id="259" r:id="rId10"/>
    <p:sldId id="277" r:id="rId11"/>
    <p:sldId id="279" r:id="rId12"/>
    <p:sldId id="278" r:id="rId13"/>
    <p:sldId id="271"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751"/>
  </p:normalViewPr>
  <p:slideViewPr>
    <p:cSldViewPr snapToGrid="0" snapToObjects="1">
      <p:cViewPr>
        <p:scale>
          <a:sx n="87" d="100"/>
          <a:sy n="87"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40D9F-B4E1-3747-9F09-71D8BC7E1E0D}" type="datetimeFigureOut">
              <a:rPr lang="en-US" smtClean="0"/>
              <a:t>3/11/24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0088E-BBA9-5B47-AC1A-974817365F7E}" type="slidenum">
              <a:rPr lang="en-US" smtClean="0"/>
              <a:t>‹#›</a:t>
            </a:fld>
            <a:endParaRPr lang="en-US"/>
          </a:p>
        </p:txBody>
      </p:sp>
    </p:spTree>
    <p:extLst>
      <p:ext uri="{BB962C8B-B14F-4D97-AF65-F5344CB8AC3E}">
        <p14:creationId xmlns:p14="http://schemas.microsoft.com/office/powerpoint/2010/main" val="278983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783AB31F-5677-BE4B-A754-D45E99F558E0}"/>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8FF881DA-11F2-964C-BEA3-F29AB40DFD6C}"/>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Domain structure of members of the myosin superfamily of proteins. This blueprint of the myosins shows the conserved motor domain and the divergence in other domains that mediate movement amplification, self-association, and cargo binding. CaM, calmodulin; IQ, isoleucine glutamine.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4EED-62C3-3146-B60D-A3FEE23209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748511-F638-524A-B2ED-FA43D134A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6D6AB0-4C8A-B144-9695-5F2A76F70D6B}"/>
              </a:ext>
            </a:extLst>
          </p:cNvPr>
          <p:cNvSpPr>
            <a:spLocks noGrp="1"/>
          </p:cNvSpPr>
          <p:nvPr>
            <p:ph type="dt" sz="half" idx="10"/>
          </p:nvPr>
        </p:nvSpPr>
        <p:spPr/>
        <p:txBody>
          <a:bodyPr/>
          <a:lstStyle/>
          <a:p>
            <a:fld id="{EBB52AEB-D71D-524D-8C43-76FF03644429}" type="datetimeFigureOut">
              <a:rPr lang="en-US" smtClean="0"/>
              <a:t>3/11/24</a:t>
            </a:fld>
            <a:endParaRPr lang="en-US"/>
          </a:p>
        </p:txBody>
      </p:sp>
      <p:sp>
        <p:nvSpPr>
          <p:cNvPr id="5" name="Footer Placeholder 4">
            <a:extLst>
              <a:ext uri="{FF2B5EF4-FFF2-40B4-BE49-F238E27FC236}">
                <a16:creationId xmlns:a16="http://schemas.microsoft.com/office/drawing/2014/main" id="{26EF2FA4-05BD-8E4C-B9C7-3E8B9B645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910CC-8F63-7F4B-BBE7-A353245582B3}"/>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60087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994D-EA85-A24A-B7BA-64FEEE9A9F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A176D9-50C0-DB40-A948-122BA2461E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87C01-B6F0-C346-B374-B89A646BB8AF}"/>
              </a:ext>
            </a:extLst>
          </p:cNvPr>
          <p:cNvSpPr>
            <a:spLocks noGrp="1"/>
          </p:cNvSpPr>
          <p:nvPr>
            <p:ph type="dt" sz="half" idx="10"/>
          </p:nvPr>
        </p:nvSpPr>
        <p:spPr/>
        <p:txBody>
          <a:bodyPr/>
          <a:lstStyle/>
          <a:p>
            <a:fld id="{EBB52AEB-D71D-524D-8C43-76FF03644429}" type="datetimeFigureOut">
              <a:rPr lang="en-US" smtClean="0"/>
              <a:t>3/11/24</a:t>
            </a:fld>
            <a:endParaRPr lang="en-US"/>
          </a:p>
        </p:txBody>
      </p:sp>
      <p:sp>
        <p:nvSpPr>
          <p:cNvPr id="5" name="Footer Placeholder 4">
            <a:extLst>
              <a:ext uri="{FF2B5EF4-FFF2-40B4-BE49-F238E27FC236}">
                <a16:creationId xmlns:a16="http://schemas.microsoft.com/office/drawing/2014/main" id="{9461FB73-1419-A842-807A-51EF8C6BC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E498E-D154-B042-8301-175C86A48852}"/>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391834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AF02A-95BB-D44C-8E21-6416AF9EA6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8D2A40-B748-F840-B87E-5148756F73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8A36B-45FF-914F-BA8B-F61787C2ABDA}"/>
              </a:ext>
            </a:extLst>
          </p:cNvPr>
          <p:cNvSpPr>
            <a:spLocks noGrp="1"/>
          </p:cNvSpPr>
          <p:nvPr>
            <p:ph type="dt" sz="half" idx="10"/>
          </p:nvPr>
        </p:nvSpPr>
        <p:spPr/>
        <p:txBody>
          <a:bodyPr/>
          <a:lstStyle/>
          <a:p>
            <a:fld id="{EBB52AEB-D71D-524D-8C43-76FF03644429}" type="datetimeFigureOut">
              <a:rPr lang="en-US" smtClean="0"/>
              <a:t>3/11/24</a:t>
            </a:fld>
            <a:endParaRPr lang="en-US"/>
          </a:p>
        </p:txBody>
      </p:sp>
      <p:sp>
        <p:nvSpPr>
          <p:cNvPr id="5" name="Footer Placeholder 4">
            <a:extLst>
              <a:ext uri="{FF2B5EF4-FFF2-40B4-BE49-F238E27FC236}">
                <a16:creationId xmlns:a16="http://schemas.microsoft.com/office/drawing/2014/main" id="{BA00EC14-E46D-0C48-BD29-8DDAD6F12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0E1D9-2A0B-F148-A226-99E7BB4EC855}"/>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21204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86BF-DEC3-CD42-9A48-4100492B5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B0BBB-2405-004F-9C60-061D59C8A4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B03E4-8C1C-7449-9C96-328FA94A1468}"/>
              </a:ext>
            </a:extLst>
          </p:cNvPr>
          <p:cNvSpPr>
            <a:spLocks noGrp="1"/>
          </p:cNvSpPr>
          <p:nvPr>
            <p:ph type="dt" sz="half" idx="10"/>
          </p:nvPr>
        </p:nvSpPr>
        <p:spPr/>
        <p:txBody>
          <a:bodyPr/>
          <a:lstStyle/>
          <a:p>
            <a:fld id="{EBB52AEB-D71D-524D-8C43-76FF03644429}" type="datetimeFigureOut">
              <a:rPr lang="en-US" smtClean="0"/>
              <a:t>3/11/24</a:t>
            </a:fld>
            <a:endParaRPr lang="en-US"/>
          </a:p>
        </p:txBody>
      </p:sp>
      <p:sp>
        <p:nvSpPr>
          <p:cNvPr id="5" name="Footer Placeholder 4">
            <a:extLst>
              <a:ext uri="{FF2B5EF4-FFF2-40B4-BE49-F238E27FC236}">
                <a16:creationId xmlns:a16="http://schemas.microsoft.com/office/drawing/2014/main" id="{1805205B-9A34-A14D-A15E-912142ED4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C503B-EEDA-3340-9EF6-104C4519FE77}"/>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308728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90DC-FDE3-4540-BBFB-4FC9804B8F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6E04EC-83A2-BF4F-93D0-7EC24003B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7DFD6-BB11-4740-AA4C-6B48EE60D5FE}"/>
              </a:ext>
            </a:extLst>
          </p:cNvPr>
          <p:cNvSpPr>
            <a:spLocks noGrp="1"/>
          </p:cNvSpPr>
          <p:nvPr>
            <p:ph type="dt" sz="half" idx="10"/>
          </p:nvPr>
        </p:nvSpPr>
        <p:spPr/>
        <p:txBody>
          <a:bodyPr/>
          <a:lstStyle/>
          <a:p>
            <a:fld id="{EBB52AEB-D71D-524D-8C43-76FF03644429}" type="datetimeFigureOut">
              <a:rPr lang="en-US" smtClean="0"/>
              <a:t>3/11/24</a:t>
            </a:fld>
            <a:endParaRPr lang="en-US"/>
          </a:p>
        </p:txBody>
      </p:sp>
      <p:sp>
        <p:nvSpPr>
          <p:cNvPr id="5" name="Footer Placeholder 4">
            <a:extLst>
              <a:ext uri="{FF2B5EF4-FFF2-40B4-BE49-F238E27FC236}">
                <a16:creationId xmlns:a16="http://schemas.microsoft.com/office/drawing/2014/main" id="{BEF6E03F-C0B3-1143-909D-9BCC194B7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548CA-6E53-4D46-8B0A-BDC8F6101163}"/>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20224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96A3-128D-D748-9945-505B0028B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42027-C936-1B4A-B04F-596977DBD6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7554EA-2262-2640-B484-891F59AACF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8D0A80-4261-A34B-9405-01A5C24A7FEA}"/>
              </a:ext>
            </a:extLst>
          </p:cNvPr>
          <p:cNvSpPr>
            <a:spLocks noGrp="1"/>
          </p:cNvSpPr>
          <p:nvPr>
            <p:ph type="dt" sz="half" idx="10"/>
          </p:nvPr>
        </p:nvSpPr>
        <p:spPr/>
        <p:txBody>
          <a:bodyPr/>
          <a:lstStyle/>
          <a:p>
            <a:fld id="{EBB52AEB-D71D-524D-8C43-76FF03644429}" type="datetimeFigureOut">
              <a:rPr lang="en-US" smtClean="0"/>
              <a:t>3/11/24</a:t>
            </a:fld>
            <a:endParaRPr lang="en-US"/>
          </a:p>
        </p:txBody>
      </p:sp>
      <p:sp>
        <p:nvSpPr>
          <p:cNvPr id="6" name="Footer Placeholder 5">
            <a:extLst>
              <a:ext uri="{FF2B5EF4-FFF2-40B4-BE49-F238E27FC236}">
                <a16:creationId xmlns:a16="http://schemas.microsoft.com/office/drawing/2014/main" id="{D3611DC2-EE0A-0943-AF52-EBD941C89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AAFC2-5AB1-C047-8439-95D4817605C1}"/>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913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7359-10BE-C64D-B139-37B5EB8343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FFB97F-C908-2646-A8CD-7402B3F12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04300F-8366-9E4C-8B43-5040A9FE41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74AFF-A03F-A74A-BBC8-C9A8F8286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E03676-977B-3D4D-B210-1D05FA4ABA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BC0473-16D4-0C4E-B10D-3A459DC6C256}"/>
              </a:ext>
            </a:extLst>
          </p:cNvPr>
          <p:cNvSpPr>
            <a:spLocks noGrp="1"/>
          </p:cNvSpPr>
          <p:nvPr>
            <p:ph type="dt" sz="half" idx="10"/>
          </p:nvPr>
        </p:nvSpPr>
        <p:spPr/>
        <p:txBody>
          <a:bodyPr/>
          <a:lstStyle/>
          <a:p>
            <a:fld id="{EBB52AEB-D71D-524D-8C43-76FF03644429}" type="datetimeFigureOut">
              <a:rPr lang="en-US" smtClean="0"/>
              <a:t>3/11/24</a:t>
            </a:fld>
            <a:endParaRPr lang="en-US"/>
          </a:p>
        </p:txBody>
      </p:sp>
      <p:sp>
        <p:nvSpPr>
          <p:cNvPr id="8" name="Footer Placeholder 7">
            <a:extLst>
              <a:ext uri="{FF2B5EF4-FFF2-40B4-BE49-F238E27FC236}">
                <a16:creationId xmlns:a16="http://schemas.microsoft.com/office/drawing/2014/main" id="{2CD4C4D9-C2B8-4E4B-8FB7-FF59FA2C21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771806-9E02-8947-853C-464A91576D66}"/>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04420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7B4C-BB02-1948-B046-0DA8D39F5A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C3E9A-AAF2-C643-A5AE-87BC15AEB41C}"/>
              </a:ext>
            </a:extLst>
          </p:cNvPr>
          <p:cNvSpPr>
            <a:spLocks noGrp="1"/>
          </p:cNvSpPr>
          <p:nvPr>
            <p:ph type="dt" sz="half" idx="10"/>
          </p:nvPr>
        </p:nvSpPr>
        <p:spPr/>
        <p:txBody>
          <a:bodyPr/>
          <a:lstStyle/>
          <a:p>
            <a:fld id="{EBB52AEB-D71D-524D-8C43-76FF03644429}" type="datetimeFigureOut">
              <a:rPr lang="en-US" smtClean="0"/>
              <a:t>3/11/24</a:t>
            </a:fld>
            <a:endParaRPr lang="en-US"/>
          </a:p>
        </p:txBody>
      </p:sp>
      <p:sp>
        <p:nvSpPr>
          <p:cNvPr id="4" name="Footer Placeholder 3">
            <a:extLst>
              <a:ext uri="{FF2B5EF4-FFF2-40B4-BE49-F238E27FC236}">
                <a16:creationId xmlns:a16="http://schemas.microsoft.com/office/drawing/2014/main" id="{B107E8F6-218B-504E-B1EB-5D8C2016E1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9F9C74-4B28-FD47-AE9F-F3C5F416F1A9}"/>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26683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480AD0-BD6A-DE4F-8697-63DB18B90548}"/>
              </a:ext>
            </a:extLst>
          </p:cNvPr>
          <p:cNvSpPr>
            <a:spLocks noGrp="1"/>
          </p:cNvSpPr>
          <p:nvPr>
            <p:ph type="dt" sz="half" idx="10"/>
          </p:nvPr>
        </p:nvSpPr>
        <p:spPr/>
        <p:txBody>
          <a:bodyPr/>
          <a:lstStyle/>
          <a:p>
            <a:fld id="{EBB52AEB-D71D-524D-8C43-76FF03644429}" type="datetimeFigureOut">
              <a:rPr lang="en-US" smtClean="0"/>
              <a:t>3/11/24</a:t>
            </a:fld>
            <a:endParaRPr lang="en-US"/>
          </a:p>
        </p:txBody>
      </p:sp>
      <p:sp>
        <p:nvSpPr>
          <p:cNvPr id="3" name="Footer Placeholder 2">
            <a:extLst>
              <a:ext uri="{FF2B5EF4-FFF2-40B4-BE49-F238E27FC236}">
                <a16:creationId xmlns:a16="http://schemas.microsoft.com/office/drawing/2014/main" id="{2488E5EE-FACD-694A-82F8-5ABD60736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E6AE55-2397-7C4C-A7F4-EAED9D89055B}"/>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08881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8E1ED-8422-454C-A234-2A9ADEA8D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158A52-EBBC-604E-BB88-57E0069B8F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1AB31D-1B3E-3147-A447-A9D8AFE28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088D3-A82B-8D42-9160-F02189F543D9}"/>
              </a:ext>
            </a:extLst>
          </p:cNvPr>
          <p:cNvSpPr>
            <a:spLocks noGrp="1"/>
          </p:cNvSpPr>
          <p:nvPr>
            <p:ph type="dt" sz="half" idx="10"/>
          </p:nvPr>
        </p:nvSpPr>
        <p:spPr/>
        <p:txBody>
          <a:bodyPr/>
          <a:lstStyle/>
          <a:p>
            <a:fld id="{EBB52AEB-D71D-524D-8C43-76FF03644429}" type="datetimeFigureOut">
              <a:rPr lang="en-US" smtClean="0"/>
              <a:t>3/11/24</a:t>
            </a:fld>
            <a:endParaRPr lang="en-US"/>
          </a:p>
        </p:txBody>
      </p:sp>
      <p:sp>
        <p:nvSpPr>
          <p:cNvPr id="6" name="Footer Placeholder 5">
            <a:extLst>
              <a:ext uri="{FF2B5EF4-FFF2-40B4-BE49-F238E27FC236}">
                <a16:creationId xmlns:a16="http://schemas.microsoft.com/office/drawing/2014/main" id="{A0245759-43EB-DE46-A6F1-C131AA2D2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8FB47-36CA-564B-9C74-5AEEF55DB394}"/>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68405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4197-C025-C94F-B72D-B20E90DAE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43B367-DB35-194F-BDC6-E04F91A76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2A41D-CA00-CE42-BCC0-F2F5C39B4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42876-A102-014D-964C-38E39B095BB4}"/>
              </a:ext>
            </a:extLst>
          </p:cNvPr>
          <p:cNvSpPr>
            <a:spLocks noGrp="1"/>
          </p:cNvSpPr>
          <p:nvPr>
            <p:ph type="dt" sz="half" idx="10"/>
          </p:nvPr>
        </p:nvSpPr>
        <p:spPr/>
        <p:txBody>
          <a:bodyPr/>
          <a:lstStyle/>
          <a:p>
            <a:fld id="{EBB52AEB-D71D-524D-8C43-76FF03644429}" type="datetimeFigureOut">
              <a:rPr lang="en-US" smtClean="0"/>
              <a:t>3/11/24</a:t>
            </a:fld>
            <a:endParaRPr lang="en-US"/>
          </a:p>
        </p:txBody>
      </p:sp>
      <p:sp>
        <p:nvSpPr>
          <p:cNvPr id="6" name="Footer Placeholder 5">
            <a:extLst>
              <a:ext uri="{FF2B5EF4-FFF2-40B4-BE49-F238E27FC236}">
                <a16:creationId xmlns:a16="http://schemas.microsoft.com/office/drawing/2014/main" id="{7B2754B6-AF86-214D-967F-CAA83440CD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147ED-9206-334B-83BA-128887F5BEB6}"/>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57182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57BF3B-E325-4B40-8389-F6545EC0C8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87C835-7DAC-AB45-A5CE-DBAA8A87B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DBEFB-B964-3C4B-A653-ACE09D9E1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52AEB-D71D-524D-8C43-76FF03644429}" type="datetimeFigureOut">
              <a:rPr lang="en-US" smtClean="0"/>
              <a:t>3/11/24</a:t>
            </a:fld>
            <a:endParaRPr lang="en-US"/>
          </a:p>
        </p:txBody>
      </p:sp>
      <p:sp>
        <p:nvSpPr>
          <p:cNvPr id="5" name="Footer Placeholder 4">
            <a:extLst>
              <a:ext uri="{FF2B5EF4-FFF2-40B4-BE49-F238E27FC236}">
                <a16:creationId xmlns:a16="http://schemas.microsoft.com/office/drawing/2014/main" id="{68520391-F822-F64D-A4FB-A8DAAF58A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5D8C17-6EF3-EF49-B1A3-4880F412B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83947-DF43-824F-B64D-F2F95A07CAFB}" type="slidenum">
              <a:rPr lang="en-US" smtClean="0"/>
              <a:t>‹#›</a:t>
            </a:fld>
            <a:endParaRPr lang="en-US"/>
          </a:p>
        </p:txBody>
      </p:sp>
    </p:spTree>
    <p:extLst>
      <p:ext uri="{BB962C8B-B14F-4D97-AF65-F5344CB8AC3E}">
        <p14:creationId xmlns:p14="http://schemas.microsoft.com/office/powerpoint/2010/main" val="64467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ncbi.nlm.nih.gov/books/n/mboc4/A4754/def-item/A556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0EC352-0CC5-3E48-8F63-E48631B8AEDD}"/>
              </a:ext>
            </a:extLst>
          </p:cNvPr>
          <p:cNvSpPr/>
          <p:nvPr/>
        </p:nvSpPr>
        <p:spPr>
          <a:xfrm>
            <a:off x="914399" y="446129"/>
            <a:ext cx="10086109" cy="6401753"/>
          </a:xfrm>
          <a:prstGeom prst="rect">
            <a:avLst/>
          </a:prstGeom>
        </p:spPr>
        <p:txBody>
          <a:bodyPr wrap="square">
            <a:spAutoFit/>
          </a:bodyPr>
          <a:lstStyle/>
          <a:p>
            <a:r>
              <a:rPr lang="en-US" sz="4400" dirty="0"/>
              <a:t>Motor Proteins (Translocases)</a:t>
            </a:r>
          </a:p>
          <a:p>
            <a:endParaRPr lang="en-US" dirty="0"/>
          </a:p>
          <a:p>
            <a:endParaRPr lang="en-US" dirty="0"/>
          </a:p>
          <a:p>
            <a:r>
              <a:rPr lang="en-US" sz="2400" dirty="0"/>
              <a:t>use chemical energy to move themselves along a linear track, with the direction of sliding dependent on the structural polarity of the track.</a:t>
            </a:r>
          </a:p>
          <a:p>
            <a:endParaRPr lang="en-US" sz="2400" dirty="0"/>
          </a:p>
          <a:p>
            <a:r>
              <a:rPr lang="en-US" sz="2400" dirty="0"/>
              <a:t>do work (force x distance) by coupling </a:t>
            </a:r>
            <a:r>
              <a:rPr lang="en-US" sz="2400" dirty="0">
                <a:hlinkClick r:id="rId2">
                  <a:extLst>
                    <a:ext uri="{A12FA001-AC4F-418D-AE19-62706E023703}">
                      <ahyp:hlinkClr xmlns:ahyp="http://schemas.microsoft.com/office/drawing/2018/hyperlinkcolor" val="tx"/>
                    </a:ext>
                  </a:extLst>
                </a:hlinkClick>
              </a:rPr>
              <a:t>nucleoside</a:t>
            </a:r>
            <a:r>
              <a:rPr lang="en-US" sz="2400" dirty="0"/>
              <a:t> triphosphate (ATP, GTP, UTP…) hydrolysis to a large-scale conformational change.</a:t>
            </a:r>
          </a:p>
          <a:p>
            <a:endParaRPr lang="en-US" sz="2400" dirty="0"/>
          </a:p>
          <a:p>
            <a:r>
              <a:rPr lang="en-US" sz="2400" dirty="0"/>
              <a:t>Examples:</a:t>
            </a:r>
          </a:p>
          <a:p>
            <a:endParaRPr lang="en-US" sz="2400" dirty="0"/>
          </a:p>
          <a:p>
            <a:r>
              <a:rPr lang="en-US" sz="2400" dirty="0"/>
              <a:t>muscle contraction, </a:t>
            </a:r>
          </a:p>
          <a:p>
            <a:r>
              <a:rPr lang="en-US" sz="2400" dirty="0"/>
              <a:t>cytokinesis &amp; chromosomal movements, </a:t>
            </a:r>
          </a:p>
          <a:p>
            <a:r>
              <a:rPr lang="en-US" sz="2400" dirty="0"/>
              <a:t>organelle movements, </a:t>
            </a:r>
          </a:p>
          <a:p>
            <a:r>
              <a:rPr lang="en-US" sz="2400" dirty="0"/>
              <a:t>cellular migration,</a:t>
            </a:r>
          </a:p>
          <a:p>
            <a:r>
              <a:rPr lang="en-US" sz="2400" dirty="0"/>
              <a:t>polymerization of DNA, RNA, polysaccharide and protein</a:t>
            </a:r>
          </a:p>
          <a:p>
            <a:endParaRPr lang="en-US" dirty="0"/>
          </a:p>
        </p:txBody>
      </p:sp>
    </p:spTree>
    <p:extLst>
      <p:ext uri="{BB962C8B-B14F-4D97-AF65-F5344CB8AC3E}">
        <p14:creationId xmlns:p14="http://schemas.microsoft.com/office/powerpoint/2010/main" val="376302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27EC0C-6907-BF3F-14B6-24EDD26F005D}"/>
              </a:ext>
            </a:extLst>
          </p:cNvPr>
          <p:cNvPicPr>
            <a:picLocks noChangeAspect="1"/>
          </p:cNvPicPr>
          <p:nvPr/>
        </p:nvPicPr>
        <p:blipFill>
          <a:blip r:embed="rId2"/>
          <a:stretch>
            <a:fillRect/>
          </a:stretch>
        </p:blipFill>
        <p:spPr>
          <a:xfrm>
            <a:off x="1773936" y="158713"/>
            <a:ext cx="3822192" cy="6429473"/>
          </a:xfrm>
          <a:prstGeom prst="rect">
            <a:avLst/>
          </a:prstGeom>
        </p:spPr>
      </p:pic>
    </p:spTree>
    <p:extLst>
      <p:ext uri="{BB962C8B-B14F-4D97-AF65-F5344CB8AC3E}">
        <p14:creationId xmlns:p14="http://schemas.microsoft.com/office/powerpoint/2010/main" val="308744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27EC0C-6907-BF3F-14B6-24EDD26F005D}"/>
              </a:ext>
            </a:extLst>
          </p:cNvPr>
          <p:cNvPicPr>
            <a:picLocks noChangeAspect="1"/>
          </p:cNvPicPr>
          <p:nvPr/>
        </p:nvPicPr>
        <p:blipFill>
          <a:blip r:embed="rId2"/>
          <a:stretch>
            <a:fillRect/>
          </a:stretch>
        </p:blipFill>
        <p:spPr>
          <a:xfrm>
            <a:off x="623562" y="-6085297"/>
            <a:ext cx="7694529" cy="12943297"/>
          </a:xfrm>
          <a:prstGeom prst="rect">
            <a:avLst/>
          </a:prstGeom>
        </p:spPr>
      </p:pic>
      <p:sp>
        <p:nvSpPr>
          <p:cNvPr id="2" name="TextBox 1">
            <a:extLst>
              <a:ext uri="{FF2B5EF4-FFF2-40B4-BE49-F238E27FC236}">
                <a16:creationId xmlns:a16="http://schemas.microsoft.com/office/drawing/2014/main" id="{975E1ACC-CC21-808F-AFA9-A0EE357E721F}"/>
              </a:ext>
            </a:extLst>
          </p:cNvPr>
          <p:cNvSpPr txBox="1"/>
          <p:nvPr/>
        </p:nvSpPr>
        <p:spPr>
          <a:xfrm>
            <a:off x="7361037" y="4750504"/>
            <a:ext cx="3857659" cy="369332"/>
          </a:xfrm>
          <a:prstGeom prst="rect">
            <a:avLst/>
          </a:prstGeom>
          <a:noFill/>
        </p:spPr>
        <p:txBody>
          <a:bodyPr wrap="none" rtlCol="0">
            <a:spAutoFit/>
          </a:bodyPr>
          <a:lstStyle/>
          <a:p>
            <a:r>
              <a:rPr lang="en-US" dirty="0"/>
              <a:t>ADP is released after the power stroke</a:t>
            </a:r>
          </a:p>
        </p:txBody>
      </p:sp>
    </p:spTree>
    <p:extLst>
      <p:ext uri="{BB962C8B-B14F-4D97-AF65-F5344CB8AC3E}">
        <p14:creationId xmlns:p14="http://schemas.microsoft.com/office/powerpoint/2010/main" val="282165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6B60-47DD-FE4A-8E14-E24D00FC14C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AF438AD-8EDC-EE40-A5F3-881F8526DC82}"/>
              </a:ext>
            </a:extLst>
          </p:cNvPr>
          <p:cNvSpPr>
            <a:spLocks noGrp="1"/>
          </p:cNvSpPr>
          <p:nvPr>
            <p:ph idx="1"/>
          </p:nvPr>
        </p:nvSpPr>
        <p:spPr>
          <a:xfrm>
            <a:off x="838200" y="2302417"/>
            <a:ext cx="10515600" cy="4351338"/>
          </a:xfrm>
        </p:spPr>
        <p:txBody>
          <a:bodyPr>
            <a:normAutofit fontScale="77500" lnSpcReduction="20000"/>
          </a:bodyPr>
          <a:lstStyle/>
          <a:p>
            <a:r>
              <a:rPr lang="en-US" dirty="0"/>
              <a:t>Kinesins. (Example KIF14) couples ATP hydrolysis and microtubule binding to generation of mechanical work. </a:t>
            </a:r>
          </a:p>
          <a:p>
            <a:r>
              <a:rPr lang="en-US" dirty="0"/>
              <a:t>There are three major conformations of the motor domain,</a:t>
            </a:r>
          </a:p>
          <a:p>
            <a:r>
              <a:rPr lang="en-US" dirty="0"/>
              <a:t>Transitions between the three states are governed by microtubule binding, ATP binding, ATP hydrolysis, ADP release and Pi release.</a:t>
            </a:r>
          </a:p>
          <a:p>
            <a:r>
              <a:rPr lang="en-US" dirty="0"/>
              <a:t>3) the neck-linker controls ATP hydrolysis; an undocked neck-linker prevents the ATP-binding pocket from closing and inhibits ATP hydrolysis; </a:t>
            </a:r>
          </a:p>
          <a:p>
            <a:r>
              <a:rPr lang="en-US" dirty="0"/>
              <a:t>4) thirteen neck-linker residues are required to assume a stable docked conformation; </a:t>
            </a:r>
          </a:p>
          <a:p>
            <a:r>
              <a:rPr lang="en-US" dirty="0"/>
              <a:t>5)</a:t>
            </a:r>
          </a:p>
          <a:p>
            <a:r>
              <a:rPr lang="en-US" dirty="0"/>
              <a:t>6) the two motor domains adopt distinct conformations when bound to the microtubule; and </a:t>
            </a:r>
          </a:p>
          <a:p>
            <a:r>
              <a:rPr lang="en-US" dirty="0"/>
              <a:t>7) the two-heads-bound-state introduces structural changes in both motor domains of KIF14 dimers.</a:t>
            </a:r>
          </a:p>
        </p:txBody>
      </p:sp>
      <p:pic>
        <p:nvPicPr>
          <p:cNvPr id="4" name="Picture 3">
            <a:extLst>
              <a:ext uri="{FF2B5EF4-FFF2-40B4-BE49-F238E27FC236}">
                <a16:creationId xmlns:a16="http://schemas.microsoft.com/office/drawing/2014/main" id="{2B822633-BD0F-AA4F-96D3-D9173F731FCC}"/>
              </a:ext>
            </a:extLst>
          </p:cNvPr>
          <p:cNvPicPr>
            <a:picLocks noChangeAspect="1"/>
          </p:cNvPicPr>
          <p:nvPr/>
        </p:nvPicPr>
        <p:blipFill>
          <a:blip r:embed="rId2"/>
          <a:stretch>
            <a:fillRect/>
          </a:stretch>
        </p:blipFill>
        <p:spPr>
          <a:xfrm>
            <a:off x="838200" y="204245"/>
            <a:ext cx="4928177" cy="1647321"/>
          </a:xfrm>
          <a:prstGeom prst="rect">
            <a:avLst/>
          </a:prstGeom>
        </p:spPr>
      </p:pic>
    </p:spTree>
    <p:extLst>
      <p:ext uri="{BB962C8B-B14F-4D97-AF65-F5344CB8AC3E}">
        <p14:creationId xmlns:p14="http://schemas.microsoft.com/office/powerpoint/2010/main" val="377896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44D8ED2-57C9-9B43-9E52-13FDC12D4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8" y="326921"/>
            <a:ext cx="9637568" cy="45937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A19A33-C654-C24C-BF17-8E82C2E4E891}"/>
              </a:ext>
            </a:extLst>
          </p:cNvPr>
          <p:cNvSpPr/>
          <p:nvPr/>
        </p:nvSpPr>
        <p:spPr>
          <a:xfrm>
            <a:off x="512618" y="4920673"/>
            <a:ext cx="9753600" cy="1477328"/>
          </a:xfrm>
          <a:prstGeom prst="rect">
            <a:avLst/>
          </a:prstGeom>
        </p:spPr>
        <p:txBody>
          <a:bodyPr wrap="square">
            <a:spAutoFit/>
          </a:bodyPr>
          <a:lstStyle/>
          <a:p>
            <a:r>
              <a:rPr lang="en-US" dirty="0"/>
              <a:t>Domain organization of the conventional kinesin heavy-chain dimer, showing the crystal structure of the catalytic domains and the neck. The structure of the stalk and tail are inferred from electron microscopic images and coiled-coil prediction analyses. Regions predicted to form coiled-coils (neck, coil 1, coil 2, coiled-coil tail) and flexible regions (hinge, kink, stalk-tail linker) are indicated. Image from Günther </a:t>
            </a:r>
            <a:r>
              <a:rPr lang="en-US" dirty="0" err="1"/>
              <a:t>Woehlke</a:t>
            </a:r>
            <a:endParaRPr lang="en-US" dirty="0"/>
          </a:p>
        </p:txBody>
      </p:sp>
      <p:sp>
        <p:nvSpPr>
          <p:cNvPr id="2" name="Rectangle 1">
            <a:extLst>
              <a:ext uri="{FF2B5EF4-FFF2-40B4-BE49-F238E27FC236}">
                <a16:creationId xmlns:a16="http://schemas.microsoft.com/office/drawing/2014/main" id="{B6785DC8-6E6F-6448-960C-9CBE6C43A476}"/>
              </a:ext>
            </a:extLst>
          </p:cNvPr>
          <p:cNvSpPr/>
          <p:nvPr/>
        </p:nvSpPr>
        <p:spPr>
          <a:xfrm>
            <a:off x="5674249" y="3244334"/>
            <a:ext cx="843501" cy="369332"/>
          </a:xfrm>
          <a:prstGeom prst="rect">
            <a:avLst/>
          </a:prstGeom>
        </p:spPr>
        <p:txBody>
          <a:bodyPr wrap="none">
            <a:spAutoFit/>
          </a:bodyPr>
          <a:lstStyle/>
          <a:p>
            <a:r>
              <a:rPr lang="en-US" dirty="0"/>
              <a:t>kinesin</a:t>
            </a:r>
          </a:p>
        </p:txBody>
      </p:sp>
      <p:sp>
        <p:nvSpPr>
          <p:cNvPr id="3" name="Rectangle 2">
            <a:extLst>
              <a:ext uri="{FF2B5EF4-FFF2-40B4-BE49-F238E27FC236}">
                <a16:creationId xmlns:a16="http://schemas.microsoft.com/office/drawing/2014/main" id="{E0E769C6-3A30-3C4E-A930-D3F30F2A7DC9}"/>
              </a:ext>
            </a:extLst>
          </p:cNvPr>
          <p:cNvSpPr/>
          <p:nvPr/>
        </p:nvSpPr>
        <p:spPr>
          <a:xfrm>
            <a:off x="396586" y="275333"/>
            <a:ext cx="843501" cy="369332"/>
          </a:xfrm>
          <a:prstGeom prst="rect">
            <a:avLst/>
          </a:prstGeom>
        </p:spPr>
        <p:txBody>
          <a:bodyPr wrap="none">
            <a:spAutoFit/>
          </a:bodyPr>
          <a:lstStyle/>
          <a:p>
            <a:r>
              <a:rPr lang="en-US" dirty="0"/>
              <a:t>kinesin</a:t>
            </a:r>
          </a:p>
        </p:txBody>
      </p:sp>
    </p:spTree>
    <p:extLst>
      <p:ext uri="{BB962C8B-B14F-4D97-AF65-F5344CB8AC3E}">
        <p14:creationId xmlns:p14="http://schemas.microsoft.com/office/powerpoint/2010/main" val="2935739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01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0EC352-0CC5-3E48-8F63-E48631B8AEDD}"/>
              </a:ext>
            </a:extLst>
          </p:cNvPr>
          <p:cNvSpPr/>
          <p:nvPr/>
        </p:nvSpPr>
        <p:spPr>
          <a:xfrm>
            <a:off x="886690" y="210602"/>
            <a:ext cx="10086109" cy="6278642"/>
          </a:xfrm>
          <a:prstGeom prst="rect">
            <a:avLst/>
          </a:prstGeom>
        </p:spPr>
        <p:txBody>
          <a:bodyPr wrap="square">
            <a:spAutoFit/>
          </a:bodyPr>
          <a:lstStyle/>
          <a:p>
            <a:r>
              <a:rPr lang="en-US" sz="2400" dirty="0"/>
              <a:t>Motor Proteins (continued) </a:t>
            </a:r>
          </a:p>
          <a:p>
            <a:endParaRPr lang="en-US" dirty="0"/>
          </a:p>
          <a:p>
            <a:r>
              <a:rPr lang="en-US" dirty="0"/>
              <a:t>That walk on cytoskeletal tracks</a:t>
            </a:r>
          </a:p>
          <a:p>
            <a:r>
              <a:rPr lang="en-US" dirty="0"/>
              <a:t>	</a:t>
            </a:r>
          </a:p>
          <a:p>
            <a:r>
              <a:rPr lang="en-US" dirty="0"/>
              <a:t>Three superfamilies of motor proteins </a:t>
            </a:r>
          </a:p>
          <a:p>
            <a:endParaRPr lang="en-US" dirty="0"/>
          </a:p>
          <a:p>
            <a:r>
              <a:rPr lang="en-US" dirty="0"/>
              <a:t>Myosin (walk on actin filaments) </a:t>
            </a:r>
          </a:p>
          <a:p>
            <a:r>
              <a:rPr lang="en-US" dirty="0"/>
              <a:t>Kinesin (walk toward the plus end of microtubules toward cell surface, common ancestor with Myosin)</a:t>
            </a:r>
          </a:p>
          <a:p>
            <a:r>
              <a:rPr lang="en-US" dirty="0"/>
              <a:t>Dynein (walk toward the minus end of microtubules, toward cell interior) </a:t>
            </a:r>
          </a:p>
          <a:p>
            <a:endParaRPr lang="en-US" dirty="0"/>
          </a:p>
          <a:p>
            <a:r>
              <a:rPr lang="en-US" dirty="0" err="1"/>
              <a:t>Microtububules</a:t>
            </a:r>
            <a:endParaRPr lang="en-US" dirty="0"/>
          </a:p>
          <a:p>
            <a:r>
              <a:rPr lang="en-US" dirty="0"/>
              <a:t>	Tubulin filaments</a:t>
            </a:r>
          </a:p>
          <a:p>
            <a:r>
              <a:rPr lang="en-US" dirty="0"/>
              <a:t>	- ends at centromere</a:t>
            </a:r>
          </a:p>
          <a:p>
            <a:r>
              <a:rPr lang="en-US" dirty="0"/>
              <a:t>	+ ends near cell surface</a:t>
            </a:r>
          </a:p>
          <a:p>
            <a:r>
              <a:rPr lang="en-US" dirty="0"/>
              <a:t>	</a:t>
            </a:r>
          </a:p>
          <a:p>
            <a:r>
              <a:rPr lang="en-US" dirty="0"/>
              <a:t>Actin filaments</a:t>
            </a:r>
          </a:p>
          <a:p>
            <a:r>
              <a:rPr lang="en-US" dirty="0"/>
              <a:t>	G-actin (monomer) </a:t>
            </a:r>
          </a:p>
          <a:p>
            <a:r>
              <a:rPr lang="en-US" dirty="0"/>
              <a:t>	 F-actin (assembled in microfilament)</a:t>
            </a:r>
          </a:p>
          <a:p>
            <a:r>
              <a:rPr lang="en-US" dirty="0"/>
              <a:t>	dynamic and rapid remodeling</a:t>
            </a:r>
          </a:p>
          <a:p>
            <a:endParaRPr lang="en-US" dirty="0"/>
          </a:p>
          <a:p>
            <a:endParaRPr lang="en-US" dirty="0"/>
          </a:p>
          <a:p>
            <a:endParaRPr lang="en-US" dirty="0"/>
          </a:p>
        </p:txBody>
      </p:sp>
    </p:spTree>
    <p:extLst>
      <p:ext uri="{BB962C8B-B14F-4D97-AF65-F5344CB8AC3E}">
        <p14:creationId xmlns:p14="http://schemas.microsoft.com/office/powerpoint/2010/main" val="22804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7A22-428C-3A40-B6C8-5FA317792FA9}"/>
              </a:ext>
            </a:extLst>
          </p:cNvPr>
          <p:cNvSpPr>
            <a:spLocks noGrp="1"/>
          </p:cNvSpPr>
          <p:nvPr>
            <p:ph type="title"/>
          </p:nvPr>
        </p:nvSpPr>
        <p:spPr/>
        <p:txBody>
          <a:bodyPr/>
          <a:lstStyle/>
          <a:p>
            <a:r>
              <a:rPr lang="en-US" dirty="0"/>
              <a:t>Motor Proteins (in general)</a:t>
            </a:r>
          </a:p>
        </p:txBody>
      </p:sp>
      <p:sp>
        <p:nvSpPr>
          <p:cNvPr id="3" name="Content Placeholder 2">
            <a:extLst>
              <a:ext uri="{FF2B5EF4-FFF2-40B4-BE49-F238E27FC236}">
                <a16:creationId xmlns:a16="http://schemas.microsoft.com/office/drawing/2014/main" id="{9ABEDAB1-66C5-E345-98C7-2700F98DD455}"/>
              </a:ext>
            </a:extLst>
          </p:cNvPr>
          <p:cNvSpPr>
            <a:spLocks noGrp="1"/>
          </p:cNvSpPr>
          <p:nvPr>
            <p:ph idx="1"/>
          </p:nvPr>
        </p:nvSpPr>
        <p:spPr/>
        <p:txBody>
          <a:bodyPr/>
          <a:lstStyle/>
          <a:p>
            <a:r>
              <a:rPr lang="en-US" dirty="0"/>
              <a:t>Bind ATP</a:t>
            </a:r>
          </a:p>
          <a:p>
            <a:r>
              <a:rPr lang="en-US" dirty="0"/>
              <a:t>Hydrolyze ATP</a:t>
            </a:r>
          </a:p>
          <a:p>
            <a:r>
              <a:rPr lang="en-US" dirty="0"/>
              <a:t>Release Phosphate &amp; Translocate (move)</a:t>
            </a:r>
          </a:p>
          <a:p>
            <a:r>
              <a:rPr lang="en-US" dirty="0"/>
              <a:t>Release ADP</a:t>
            </a:r>
          </a:p>
          <a:p>
            <a:r>
              <a:rPr lang="en-US" dirty="0"/>
              <a:t>Repeat</a:t>
            </a:r>
          </a:p>
        </p:txBody>
      </p:sp>
    </p:spTree>
    <p:extLst>
      <p:ext uri="{BB962C8B-B14F-4D97-AF65-F5344CB8AC3E}">
        <p14:creationId xmlns:p14="http://schemas.microsoft.com/office/powerpoint/2010/main" val="119713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7A22-428C-3A40-B6C8-5FA317792FA9}"/>
              </a:ext>
            </a:extLst>
          </p:cNvPr>
          <p:cNvSpPr>
            <a:spLocks noGrp="1"/>
          </p:cNvSpPr>
          <p:nvPr>
            <p:ph type="title"/>
          </p:nvPr>
        </p:nvSpPr>
        <p:spPr/>
        <p:txBody>
          <a:bodyPr/>
          <a:lstStyle/>
          <a:p>
            <a:r>
              <a:rPr lang="en-US" dirty="0"/>
              <a:t>Actin Treadmilling</a:t>
            </a:r>
          </a:p>
        </p:txBody>
      </p:sp>
    </p:spTree>
    <p:extLst>
      <p:ext uri="{BB962C8B-B14F-4D97-AF65-F5344CB8AC3E}">
        <p14:creationId xmlns:p14="http://schemas.microsoft.com/office/powerpoint/2010/main" val="180530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02FC86-19B9-ADE9-E4D7-01AAF6F23530}"/>
              </a:ext>
            </a:extLst>
          </p:cNvPr>
          <p:cNvPicPr>
            <a:picLocks noChangeAspect="1"/>
          </p:cNvPicPr>
          <p:nvPr/>
        </p:nvPicPr>
        <p:blipFill>
          <a:blip r:embed="rId2"/>
          <a:stretch>
            <a:fillRect/>
          </a:stretch>
        </p:blipFill>
        <p:spPr>
          <a:xfrm>
            <a:off x="88899" y="109727"/>
            <a:ext cx="8983407" cy="6468053"/>
          </a:xfrm>
          <a:prstGeom prst="rect">
            <a:avLst/>
          </a:prstGeom>
        </p:spPr>
      </p:pic>
      <p:sp>
        <p:nvSpPr>
          <p:cNvPr id="3" name="TextBox 2">
            <a:extLst>
              <a:ext uri="{FF2B5EF4-FFF2-40B4-BE49-F238E27FC236}">
                <a16:creationId xmlns:a16="http://schemas.microsoft.com/office/drawing/2014/main" id="{2A9B74DB-A011-FFE4-72E1-B0C73021FB82}"/>
              </a:ext>
            </a:extLst>
          </p:cNvPr>
          <p:cNvSpPr txBox="1"/>
          <p:nvPr/>
        </p:nvSpPr>
        <p:spPr>
          <a:xfrm>
            <a:off x="9424219" y="442452"/>
            <a:ext cx="2678882" cy="5632311"/>
          </a:xfrm>
          <a:prstGeom prst="rect">
            <a:avLst/>
          </a:prstGeom>
          <a:noFill/>
        </p:spPr>
        <p:txBody>
          <a:bodyPr wrap="square" rtlCol="0">
            <a:spAutoFit/>
          </a:bodyPr>
          <a:lstStyle/>
          <a:p>
            <a:r>
              <a:rPr lang="en-US" dirty="0"/>
              <a:t>Rapid growth at the barbed end of the new branch pushes the membrane forward. Capping protein terminates growth within a second or two. Filaments age by hydrolysis of ATP bound to each actin subunit (white subunits turn yellow) followed by dissociation of phosphate (subunits turn red). </a:t>
            </a:r>
          </a:p>
          <a:p>
            <a:endParaRPr lang="en-US" dirty="0"/>
          </a:p>
          <a:p>
            <a:endParaRPr lang="en-US" dirty="0"/>
          </a:p>
          <a:p>
            <a:r>
              <a:rPr lang="en-US" dirty="0"/>
              <a:t>Volume 112, ISSUE 4, P453-465, February 21, 2003 Annual Review of Biophysics and Biomolecular Structure, </a:t>
            </a:r>
          </a:p>
        </p:txBody>
      </p:sp>
    </p:spTree>
    <p:extLst>
      <p:ext uri="{BB962C8B-B14F-4D97-AF65-F5344CB8AC3E}">
        <p14:creationId xmlns:p14="http://schemas.microsoft.com/office/powerpoint/2010/main" val="336492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FAF3A6E-F945-DB4D-8151-9886C5CC7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657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A1E1D6-F62D-3440-9870-04B035C811B9}"/>
              </a:ext>
            </a:extLst>
          </p:cNvPr>
          <p:cNvSpPr txBox="1"/>
          <p:nvPr/>
        </p:nvSpPr>
        <p:spPr>
          <a:xfrm>
            <a:off x="2798618" y="2022764"/>
            <a:ext cx="1981633" cy="830997"/>
          </a:xfrm>
          <a:prstGeom prst="rect">
            <a:avLst/>
          </a:prstGeom>
          <a:noFill/>
        </p:spPr>
        <p:txBody>
          <a:bodyPr wrap="none" rtlCol="0">
            <a:spAutoFit/>
          </a:bodyPr>
          <a:lstStyle/>
          <a:p>
            <a:r>
              <a:rPr lang="en-US" sz="4800" dirty="0"/>
              <a:t>Muscle</a:t>
            </a:r>
          </a:p>
        </p:txBody>
      </p:sp>
    </p:spTree>
    <p:extLst>
      <p:ext uri="{BB962C8B-B14F-4D97-AF65-F5344CB8AC3E}">
        <p14:creationId xmlns:p14="http://schemas.microsoft.com/office/powerpoint/2010/main" val="1873294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differences between Actin and Myosin (Actin vs Myosin)">
            <a:extLst>
              <a:ext uri="{FF2B5EF4-FFF2-40B4-BE49-F238E27FC236}">
                <a16:creationId xmlns:a16="http://schemas.microsoft.com/office/drawing/2014/main" id="{D73D362C-38E4-DA4A-B7FA-018AFC7F1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1800"/>
            <a:ext cx="11430000" cy="5994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A835EB-22D2-DE43-926B-AECFD5F4351A}"/>
              </a:ext>
            </a:extLst>
          </p:cNvPr>
          <p:cNvSpPr/>
          <p:nvPr/>
        </p:nvSpPr>
        <p:spPr>
          <a:xfrm>
            <a:off x="-221673" y="-207818"/>
            <a:ext cx="12815455" cy="157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5C94E69-2A0F-3942-9A81-1C395454A2F1}"/>
              </a:ext>
            </a:extLst>
          </p:cNvPr>
          <p:cNvSpPr txBox="1"/>
          <p:nvPr/>
        </p:nvSpPr>
        <p:spPr>
          <a:xfrm>
            <a:off x="1397876" y="273269"/>
            <a:ext cx="4099034" cy="369332"/>
          </a:xfrm>
          <a:prstGeom prst="rect">
            <a:avLst/>
          </a:prstGeom>
          <a:noFill/>
        </p:spPr>
        <p:txBody>
          <a:bodyPr wrap="square" rtlCol="0">
            <a:spAutoFit/>
          </a:bodyPr>
          <a:lstStyle/>
          <a:p>
            <a:r>
              <a:rPr lang="en-US" dirty="0"/>
              <a:t>Myosin</a:t>
            </a:r>
          </a:p>
        </p:txBody>
      </p:sp>
    </p:spTree>
    <p:extLst>
      <p:ext uri="{BB962C8B-B14F-4D97-AF65-F5344CB8AC3E}">
        <p14:creationId xmlns:p14="http://schemas.microsoft.com/office/powerpoint/2010/main" val="337312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C0E5E2-D75D-E36D-AA9B-FEBC0C29AF5E}"/>
              </a:ext>
            </a:extLst>
          </p:cNvPr>
          <p:cNvSpPr txBox="1"/>
          <p:nvPr/>
        </p:nvSpPr>
        <p:spPr>
          <a:xfrm>
            <a:off x="367677" y="346658"/>
            <a:ext cx="6099048" cy="5632311"/>
          </a:xfrm>
          <a:prstGeom prst="rect">
            <a:avLst/>
          </a:prstGeom>
          <a:noFill/>
        </p:spPr>
        <p:txBody>
          <a:bodyPr wrap="square">
            <a:spAutoFit/>
          </a:bodyPr>
          <a:lstStyle/>
          <a:p>
            <a:r>
              <a:rPr lang="en-US" sz="2000" dirty="0"/>
              <a:t>Muscle cells contain the sarcoplasmic reticulum (SR), which is a special form of endoplasmic reticulum that is dedicated to Ca</a:t>
            </a:r>
            <a:r>
              <a:rPr lang="en-US" sz="2000" baseline="30000" dirty="0"/>
              <a:t>2+</a:t>
            </a:r>
            <a:r>
              <a:rPr lang="en-US" sz="2000" dirty="0"/>
              <a:t> handling.</a:t>
            </a:r>
          </a:p>
          <a:p>
            <a:endParaRPr lang="en-US" sz="2000" dirty="0"/>
          </a:p>
          <a:p>
            <a:r>
              <a:rPr lang="en-US" sz="2000" dirty="0"/>
              <a:t>SR vacuums Ca</a:t>
            </a:r>
            <a:r>
              <a:rPr lang="en-US" sz="2000" baseline="30000" dirty="0"/>
              <a:t>2+</a:t>
            </a:r>
            <a:r>
              <a:rPr lang="en-US" sz="2000" dirty="0"/>
              <a:t> ions from the cytosol and stores it.</a:t>
            </a:r>
          </a:p>
          <a:p>
            <a:endParaRPr lang="en-US" sz="2000" dirty="0">
              <a:effectLst/>
              <a:latin typeface="font00000000296cb553"/>
            </a:endParaRPr>
          </a:p>
          <a:p>
            <a:r>
              <a:rPr lang="en-US" sz="2000" dirty="0">
                <a:effectLst/>
                <a:latin typeface="font00000000296cb553"/>
              </a:rPr>
              <a:t>A nerve impulse causes release of Ca</a:t>
            </a:r>
            <a:r>
              <a:rPr lang="en-US" sz="2000" baseline="30000" dirty="0">
                <a:effectLst/>
                <a:latin typeface="font00000000296cb553"/>
              </a:rPr>
              <a:t>2+</a:t>
            </a:r>
            <a:r>
              <a:rPr lang="en-US" sz="2000" dirty="0">
                <a:effectLst/>
                <a:latin typeface="font00000000296cb553"/>
              </a:rPr>
              <a:t> ions from the sarcoplasmic reticulum.</a:t>
            </a:r>
          </a:p>
          <a:p>
            <a:endParaRPr lang="en-US" sz="2000" dirty="0">
              <a:effectLst/>
              <a:latin typeface="font00000000296cb553"/>
            </a:endParaRPr>
          </a:p>
          <a:p>
            <a:r>
              <a:rPr lang="en-US" sz="2000" dirty="0">
                <a:effectLst/>
                <a:latin typeface="font00000000296cb553"/>
              </a:rPr>
              <a:t>The released Ca</a:t>
            </a:r>
            <a:r>
              <a:rPr lang="en-US" sz="2000" baseline="30000" dirty="0">
                <a:effectLst/>
                <a:latin typeface="font00000000296cb553"/>
              </a:rPr>
              <a:t>2+</a:t>
            </a:r>
            <a:r>
              <a:rPr lang="en-US" sz="2000" dirty="0">
                <a:effectLst/>
                <a:latin typeface="font00000000296cb553"/>
              </a:rPr>
              <a:t> bind to troponin.</a:t>
            </a:r>
          </a:p>
          <a:p>
            <a:endParaRPr lang="en-US" sz="2000" dirty="0">
              <a:latin typeface="font00000000296cb553"/>
            </a:endParaRPr>
          </a:p>
          <a:p>
            <a:r>
              <a:rPr lang="en-US" sz="2000" dirty="0">
                <a:effectLst/>
                <a:latin typeface="font00000000296cb553"/>
              </a:rPr>
              <a:t>Ca</a:t>
            </a:r>
            <a:r>
              <a:rPr lang="en-US" sz="2000" baseline="30000" dirty="0">
                <a:effectLst/>
                <a:latin typeface="font00000000296cb553"/>
              </a:rPr>
              <a:t>2+</a:t>
            </a:r>
            <a:r>
              <a:rPr lang="en-US" sz="2000" dirty="0">
                <a:effectLst/>
                <a:latin typeface="font00000000296cb553"/>
              </a:rPr>
              <a:t> binding causes a conformational change in the tropomyosin-troponin complexes.</a:t>
            </a:r>
            <a:endParaRPr lang="en-US" sz="2000" dirty="0">
              <a:latin typeface="font00000000296cb553"/>
            </a:endParaRPr>
          </a:p>
          <a:p>
            <a:endParaRPr lang="en-US" sz="2000" dirty="0">
              <a:effectLst/>
              <a:latin typeface="font00000000296cb553"/>
            </a:endParaRPr>
          </a:p>
          <a:p>
            <a:r>
              <a:rPr lang="en-US" sz="2000" dirty="0">
                <a:effectLst/>
                <a:latin typeface="font00000000296cb553"/>
              </a:rPr>
              <a:t>This conformational change exposes the myosin-binding sites on the thin filaments. </a:t>
            </a:r>
            <a:endParaRPr lang="en-US" sz="2000" dirty="0">
              <a:latin typeface="font00000000296cb553"/>
            </a:endParaRPr>
          </a:p>
          <a:p>
            <a:endParaRPr lang="en-US" sz="2000" dirty="0">
              <a:effectLst/>
              <a:latin typeface="font00000000296cb553"/>
            </a:endParaRPr>
          </a:p>
          <a:p>
            <a:r>
              <a:rPr lang="en-US" sz="2000" dirty="0">
                <a:latin typeface="font00000000296cb553"/>
              </a:rPr>
              <a:t>The muscle contracts.</a:t>
            </a:r>
            <a:endParaRPr lang="en-US" sz="2000" dirty="0"/>
          </a:p>
        </p:txBody>
      </p:sp>
      <p:pic>
        <p:nvPicPr>
          <p:cNvPr id="6" name="Picture 5">
            <a:extLst>
              <a:ext uri="{FF2B5EF4-FFF2-40B4-BE49-F238E27FC236}">
                <a16:creationId xmlns:a16="http://schemas.microsoft.com/office/drawing/2014/main" id="{61AA555D-0FF4-C288-04A8-1A3E58F80455}"/>
              </a:ext>
            </a:extLst>
          </p:cNvPr>
          <p:cNvPicPr>
            <a:picLocks noChangeAspect="1"/>
          </p:cNvPicPr>
          <p:nvPr/>
        </p:nvPicPr>
        <p:blipFill>
          <a:blip r:embed="rId3"/>
          <a:stretch>
            <a:fillRect/>
          </a:stretch>
        </p:blipFill>
        <p:spPr>
          <a:xfrm>
            <a:off x="5130800" y="2489814"/>
            <a:ext cx="7061200" cy="16129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5718</TotalTime>
  <Words>604</Words>
  <Application>Microsoft Macintosh PowerPoint</Application>
  <PresentationFormat>Widescreen</PresentationFormat>
  <Paragraphs>73</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font00000000296cb553</vt:lpstr>
      <vt:lpstr>Wingdings</vt:lpstr>
      <vt:lpstr>Office Theme</vt:lpstr>
      <vt:lpstr>PowerPoint Presentation</vt:lpstr>
      <vt:lpstr>PowerPoint Presentation</vt:lpstr>
      <vt:lpstr>Motor Proteins (in general)</vt:lpstr>
      <vt:lpstr>Actin Treadmilling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Justin's Dad</dc:creator>
  <cp:lastModifiedBy>Williams, Loren D</cp:lastModifiedBy>
  <cp:revision>50</cp:revision>
  <dcterms:created xsi:type="dcterms:W3CDTF">2021-10-02T13:54:47Z</dcterms:created>
  <dcterms:modified xsi:type="dcterms:W3CDTF">2024-03-12T11:34:04Z</dcterms:modified>
</cp:coreProperties>
</file>