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7"/>
  </p:notesMasterIdLst>
  <p:sldIdLst>
    <p:sldId id="366" r:id="rId2"/>
    <p:sldId id="420" r:id="rId3"/>
    <p:sldId id="422" r:id="rId4"/>
    <p:sldId id="442" r:id="rId5"/>
    <p:sldId id="455" r:id="rId6"/>
    <p:sldId id="426" r:id="rId7"/>
    <p:sldId id="425" r:id="rId8"/>
    <p:sldId id="423" r:id="rId9"/>
    <p:sldId id="285" r:id="rId10"/>
    <p:sldId id="290" r:id="rId11"/>
    <p:sldId id="386" r:id="rId12"/>
    <p:sldId id="385" r:id="rId13"/>
    <p:sldId id="428" r:id="rId14"/>
    <p:sldId id="291" r:id="rId15"/>
    <p:sldId id="441" r:id="rId16"/>
    <p:sldId id="451" r:id="rId17"/>
    <p:sldId id="415" r:id="rId18"/>
    <p:sldId id="261" r:id="rId19"/>
    <p:sldId id="377" r:id="rId20"/>
    <p:sldId id="450" r:id="rId21"/>
    <p:sldId id="368" r:id="rId22"/>
    <p:sldId id="364" r:id="rId23"/>
    <p:sldId id="376" r:id="rId24"/>
    <p:sldId id="417" r:id="rId25"/>
    <p:sldId id="414" r:id="rId26"/>
    <p:sldId id="416" r:id="rId27"/>
    <p:sldId id="452" r:id="rId28"/>
    <p:sldId id="453" r:id="rId29"/>
    <p:sldId id="419" r:id="rId30"/>
    <p:sldId id="365" r:id="rId31"/>
    <p:sldId id="266" r:id="rId32"/>
    <p:sldId id="429" r:id="rId33"/>
    <p:sldId id="267" r:id="rId34"/>
    <p:sldId id="454" r:id="rId35"/>
    <p:sldId id="456" r:id="rId36"/>
    <p:sldId id="369" r:id="rId37"/>
    <p:sldId id="446" r:id="rId38"/>
    <p:sldId id="352" r:id="rId39"/>
    <p:sldId id="274" r:id="rId40"/>
    <p:sldId id="271" r:id="rId41"/>
    <p:sldId id="379" r:id="rId42"/>
    <p:sldId id="349" r:id="rId43"/>
    <p:sldId id="262" r:id="rId44"/>
    <p:sldId id="350" r:id="rId45"/>
    <p:sldId id="448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7037"/>
    <a:srgbClr val="EDE5AC"/>
    <a:srgbClr val="72A173"/>
    <a:srgbClr val="1D5629"/>
    <a:srgbClr val="2564A2"/>
    <a:srgbClr val="AACB2B"/>
    <a:srgbClr val="335B32"/>
    <a:srgbClr val="124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830"/>
    <p:restoredTop sz="93364"/>
  </p:normalViewPr>
  <p:slideViewPr>
    <p:cSldViewPr>
      <p:cViewPr>
        <p:scale>
          <a:sx n="87" d="100"/>
          <a:sy n="87" d="100"/>
        </p:scale>
        <p:origin x="1608" y="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2" d="100"/>
        <a:sy n="1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6T10:42:56.5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6899 726 24575,'-8'-11'0,"-3"-4"0,-1 5 0,-2-2 0,1 1 0,1 3 0,-2-3 0,3 4 0,2-1 0,-1 0 0,0 1 0,-2 0 0,-1-1 0,2 0 0,2 1 0,-1 0 0,0-1 0,-2 1 0,-1-1 0,0 3 0,0 0 0,-1-2 0,1-1 0,3 2 0,-2-1 0,2 2 0,-3-2 0,-2-3 0,-2 1 0,1 2 0,0 1 0,3 1 0,0 0 0,0 0 0,-1 0 0,1 0 0,0 1 0,0 2 0,0-1 0,0 1 0,-3-3 0,-2 0 0,0 0 0,2-1 0,1 1 0,2 0 0,0 0 0,0 0 0,-1 2 0,1 1 0,0-1 0,-3-1 0,2-1 0,-5-2 0,0 2 0,-4-2 0,-3 2 0,3 1 0,3 0 0,4 1 0,3 0 0,-1 1 0,1 0 0,0-1 0,0 0 0,0 3 0,0 0 0,0 0 0,0 0 0,2-2 0,2 0 0,2-1 0,1 1 0,-3 1 0,-1 1 0,0-1 0,1-2 0,3 1 0,0 0 0,-4-1 0,-2 0 0,-2 0 0,-5-1 0,0-1 0,0-2 0,3 0 0,4 2 0,2 3 0,-2 0 0,-1-1 0,0-1 0,0-1 0,0 0 0,0 0 0,0 2 0,0 0 0,-1 1 0,1-1 0,2-1 0,2-1 0,0 0 0,-1 1 0,-2 0 0,-1 2 0,2 0 0,2-1 0,-1 1 0,0 0 0,-3-1 0,-2-1 0,0-1 0,-3 0 0,-2 0 0,-3 1 0,-3-1 0,3 0 0,4 3 0,0-2 0,2 1 0,-1 0 0,1 0 0,2 2 0,2 1 0,-2 0 0,-2 0 0,-1 0 0,1 0 0,0 0 0,-1 0 0,-2 0 0,-1 0 0,1 0 0,4 0 0,-2-2 0,1-1 0,-5 0 0,1 1 0,2 1 0,-2 1 0,3 0 0,-9-2 0,-2-4 0,-4 1 0,2-2 0,7 2 0,1 1 0,6-1 0,-1 0 0,1-1 0,0 1 0,0 0 0,-3 1 0,-2 1 0,3 1 0,3-1 0,-2-1 0,1-2 0,-4 3 0,0 0 0,-1 1 0,1-1 0,-1 0 0,1 0 0,2 3 0,2 0 0,0 0 0,-4-2 0,2 0 0,-7-1 0,2-2 0,-7 1 0,-1 0 0,8 0 0,4 1 0,7 0 0,-2 2 0,-3 1 0,-2-1 0,-1-2 0,2 0 0,2 0 0,-1 2 0,1 1 0,-4 0 0,0 0 0,3 0 0,1 0 0,0 0 0,-1 0 0,0-1 0,1-2 0,0 0 0,0 1 0,-1 2 0,1 0 0,-1 0 0,-3 0 0,3 0 0,-8 0 0,-2 0 0,-4 0 0,-2 0 0,7 0 0,4 0 0,2 0 0,-1 0 0,1 0 0,-1 0 0,1 0 0,-1 0 0,1 0 0,2 0 0,2 0 0,-1 0 0,1 0 0,-4 0 0,0 0 0,-1 0 0,1 0 0,2 0 0,2 0 0,-1 0 0,1 0 0,-1 0 0,-3 0 0,3 0 0,-6 0 0,0 0 0,-4 0 0,0 0 0,4 0 0,4 0 0,7 0 0,-2 0 0,-2 0 0,-1 0 0,1 0 0,0 0 0,0 0 0,-1 0 0,1 0 0,3 0 0,1 0 0,-3 0 0,-2 0 0,0 0 0,1 0 0,0 0 0,0 0 0,-1 0 0,1 0 0,0 0 0,-1 0 0,0 0 0,-3 1 0,2 1 0,-5 1 0,-3 0 0,-6 1 0,-2-1 0,3 0 0,5 0 0,6 0 0,-1 0 0,1 0 0,0-1 0,-1 1 0,0 0 0,1-1 0,-4 1 0,-1 0 0,-1 0 0,1 0 0,0 0 0,0 0 0,-5 2 0,0 1 0,3-2 0,3-2 0,-2 1 0,1 0 0,-6 3 0,-4 1 0,8-1 0,-7 2 0,-2 1 0,-5 0 0,-2 1 0,8-1 0,9-3 0,6 0 0,-1-1 0,1 1 0,-1-1 0,1 0 0,0 1 0,-1-1 0,3 0 0,2 1 0,3-3 0,1-1 0,2 0 0,2 1 0,2-1 0,1 0 0,0 0 0,0 1 0,-1-1 0,1 0 0,0-2 0,0 1 0,3 1 0,-3 1 0,0 1 0,-6 2 0,-4 0 0,-1 1 0,1-1 0,3-1 0,0 0 0,0 0 0,0 0 0,0 0 0,0 0 0,0 0 0,-1 1 0,1 2 0,0-1 0,0 0 0,0-1 0,0-1 0,0 0 0,0 0 0,-1 0 0,1 0 0,0 0 0,0 0 0,2-1 0,2 1 0,-1 0 0,-2 1 0,-2-1 0,-2 2 0,1 0 0,-2-1 0,1-2 0,0 0 0,3-2 0,1 2 0,3 1 0,2-1 0,1 1 0,-2-2 0,-2-1 0,0 0 0,1 0 0,2 2 0,1 1 0,0-2 0,0-1 0,0 0 0,0 0 0,-3 0 0,-1 1 0,0-1 0,1 0 0,2 0 0,1 0 0,0 1 0,-1-1 0,1 0 0,-3 2 0,0-1 0,-1 1 0,-3 1 0,1-3 0,0 1 0,3 0 0,2 0 0,1 2 0,0-2 0,0-1 0,0 0 0,0 0 0,-2 2 0,-2 1 0,0 0 0,1 0 0,2-1 0,1 1 0,-1-1 0,2 1 0,-4-3 0,5 2 0,-4-1 0,4 2 0,1 1 0,-2 0 0,2 0 0,-2-1 0,-1 0 0,1-1 0,-1 1 0,-2 1 0,-2 1 0,-2 4 0,-2 2 0,2 1 0,2-2 0,0-1 0,0-1 0,0-2 0,1-1 0,2-1 0,1-2 0,2 0 0,1 1 0,0-1 0,0 1 0,0-1 0,0 2 0,3-1 0,0 1 0,-3-1 0,-3 0 0,-3 2 0,-2 2 0,2 3 0,-2 2 0,1-1 0,0-2 0,0-1 0,3 0 0,0-1 0,0 1 0,1 0 0,-1 0 0,1 0 0,-1-2 0,1-1 0,2-1 0,1-2 0,2 1 0,1-1 0,0 1 0,0-1 0,0 1 0,0-1 0,0 0 0,-2 2 0,-4 1 0,-1 7 0,0 2 0,1 0 0,0-1 0,0-5 0,-1 2 0,0 1 0,2 1 0,1-2 0,1 1 0,-1 0 0,-2 1 0,-1-1 0,0-2 0,1-1 0,1 0 0,2 0 0,0 0 0,0 0 0,-1 0 0,1-1 0,0 1 0,-2 2 0,-2-1 0,1 1 0,2 0 0,0 2 0,0 0 0,1-2 0,0-4 0,3-3 0,0 1 0,0 1 0,-2 2 0,-1 1 0,-1 0 0,1-1 0,2 1 0,1 0 0,0 0 0,0 0 0,0-2 0,0-1 0,0 1 0,0-1 0,0 2 0,0 1 0,0-2 0,0-1 0,0-2 0,0 0 0,0 0 0,0 2 0,0-1 0,0 2 0,0 1 0,0-1 0,0-1 0,0-2 0,0 0 0,0-1 0,0 0 0,0 1 0,0-1 0,0 1 0,0-1 0,0 4 0,0 1 0,0-1 0,0 2 0,0-3 0,2 3 0,2 0 0,1-2 0,1-1 0,0 0 0,2 1 0,-2 0 0,3 3 0,1-1 0,0 1 0,1 0 0,-2-5 0,-2 1 0,-1 0 0,0 1 0,0-1 0,0-2 0,0 0 0,0 1 0,0 1 0,1 1 0,-1-1 0,-1-2 0,1-1 0,0 1 0,0-1 0,0 1 0,0-1 0,0 1 0,-1-1 0,1 1 0,0-1 0,0 1 0,0-1 0,0-1 0,1 0 0,-1-1 0,2 2 0,1 1 0,1 0 0,2 2 0,-2-1 0,-1 1 0,0-3 0,0-2 0,2 1 0,1-1 0,-2 2 0,2 1 0,-4-3 0,0 0 0,-2-2 0,0 0 0,0 0 0,0 0 0,0 0 0,0 0 0,-1 0 0,1 0 0,1 0 0,0 0 0,4 2 0,9 1 0,5 0 0,3 0 0,-5 0 0,-4-1 0,-2 1 0,0-3 0,0 0 0,-3 2 0,-1 0 0,0 1 0,0-1 0,0-1 0,0-1 0,0 0 0,0 0 0,0 0 0,0 0 0,0 0 0,0 0 0,0 0 0,0 0 0,4 0 0,0 0 0,1 0 0,3 0 0,-2 0 0,4 0 0,4 2 0,2 1 0,1 0 0,-3 0 0,-6-3 0,-4 0 0,-1 1 0,2 2 0,-1 0 0,0-1 0,-3-1 0,-1-1 0,3 0 0,1 0 0,0 0 0,0 0 0,0 0 0,0 0 0,1 0 0,-1 0 0,-3 0 0,-1 0 0,3 0 0,2 0 0,0 0 0,3 0 0,-3 0 0,5 0 0,5 0 0,1 0 0,5 0 0,0 0 0,-6 0 0,-4 0 0,-7 0 0,0 0 0,0 0 0,3 0 0,1 0 0,1 0 0,-1 0 0,0 0 0,0 0 0,1 0 0,-1 0 0,1 0 0,-1 0 0,1 0 0,-1 0 0,4 0 0,2 0 0,0 0 0,-2 0 0,-3 0 0,5 0 0,1 0 0,8 0 0,5 0 0,1 0 0,-5 0 0,-7 0 0,-8 0 0,-1 0 0,0 0 0,3 0 0,2 0 0,1 0 0,-1 0 0,-3 0 0,-2 0 0,3 0 0,2 0 0,1 0 0,-2 0 0,1 0 0,0 0 0,5 0 0,0 0 0,1 0 0,-1 0 0,0 0 0,0 0 0,0 0 0,4 0 0,-6 0 0,10 0 0,-1 0 0,5 0 0,3 0 0,-7 2 0,-8 0 0,-4 1 0,-6 0 0,1-2 0,-1-1 0,-2 0 0,-2 0 0,0 0 0,0 0 0,4 0 0,0 0 0,0 0 0,0 0 0,1 0 0,-1 0 0,1 0 0,-1 0 0,-3 0 0,-1 0 0,1 0 0,4 0 0,1 0 0,7 0 0,2 0 0,10 0 0,1 1 0,-6 2 0,-6 0 0,-10 0 0,0-2 0,0-1 0,1 0 0,-1 0 0,3 0 0,4 0 0,-1 0 0,1 0 0,-7 0 0,1 0 0,-1 0 0,0 0 0,1 0 0,-1 0 0,0 0 0,5 0 0,0 0 0,1 0 0,3 0 0,-6 0 0,6 0 0,3 0 0,9 0 0,1 0 0,-6 0 0,-8 0 0,-12 0 0,0 0 0,0 0 0,3 0 0,1 0 0,0 0 0,0 0 0,1 0 0,-1 0 0,0 0 0,0 0 0,1 0 0,-1 0 0,1 0 0,-1 0 0,1 0 0,-1 0 0,5 0 0,0 0 0,1-3 0,-1 1 0,-4-2 0,3 2 0,-2 2 0,8-3 0,1 0 0,2-2 0,3 0 0,-3 0 0,-6 0 0,-4 2 0,-7 1 0,0-1 0,0 0 0,4 0 0,0 1 0,-3-1 0,-1 1 0,0-1 0,0 1 0,3 1 0,2 1 0,-4-2 0,-1-1 0,-2 0 0,-3 1 0,5 2 0,1 0 0,0-2 0,1-1 0,-5 0 0,4 1 0,2 2 0,-2-2 0,-2 0 0,-4 0 0,-3-1 0,3 3 0,1 0 0,2 0 0,2 0 0,1-2 0,-1-1 0,0 1 0,0-1 0,3 1 0,1-1 0,1 0 0,-1 0 0,-2 1 0,-2-1 0,0 0 0,0 1 0,1 2 0,-2 0 0,2-3 0,2 0 0,-1 0 0,3-1 0,-6 1 0,3-2 0,0 0 0,-3 2 0,0-1 0,-3 2 0,0-1 0,0 1 0,2-1 0,3 0 0,-1-1 0,0-1 0,-3 0 0,-1 0 0,3 1 0,1 2 0,0-1 0,0 1 0,-3-3 0,-1 0 0,0 0 0,0 0 0,0 0 0,0 0 0,0 2 0,0 1 0,1-1 0,-1 0 0,0-2 0,4-1 0,1 1 0,5-3 0,4-2 0,0-1 0,-3 0 0,-4 2 0,-8 4 0,1 0 0,0 0 0,0 0 0,0 0 0,-2 0 0,-2 0 0,-2 0 0,-1 1 0,0-1 0,0 1 0,-1 0 0,1 2 0,0 0 0,0 0 0,0-2 0,0-1 0,0 0 0,-1 1 0,2-3 0,-1-1 0,0 2 0,1 0 0,0 0 0,5-3 0,1-6 0,1 0 0,1-2 0,-2 0 0,-1 2 0,-1 1 0,-2 5 0,-1 3 0,-2 2 0,0-1 0,-1 0 0,2-1 0,-2-1 0,2-5 0,-1-1 0,2-4 0,-1 1 0,0-1 0,1-5 0,0 1 0,3-7 0,4-3 0,5-4 0,2-1 0,-1 4 0,-8 11 0,-5 6 0,-1 5 0,-3 0 0,-1 0 0,0 1 0,0 2 0,0 2 0,0 0 0,-2 0 0,-1 1 0,0-1 0,0 1 0,0-2 0,0-2 0,0-2 0,0 0 0,0-3 0,0-3 0,0 2 0,0-6 0,0-1 0,0-2 0,0 2 0,0 6 0,0 5 0,0 1 0,0 2 0,0 1 0,0 2 0,0-1 0,0 1 0,0-1 0,0 0 0,0 1 0,0-1 0,0 1 0,0-1 0,-3-1 0,0-2 0,-3-2 0,-1 0 0,0 0 0,1 0 0,-1-3 0,-1-3 0,0 2 0,-2-6 0,0 2 0,-4-3 0,-2 0 0,3 6 0,2 4 0,5 4 0,-1 1 0,2 2 0,0-1 0,2 0 0,0 2 0,0 1 0,-2 0 0,-1-1 0,0 1 0,0 0 0,0 1 0,0 1 0,0-2 0,0 0 0,0-1 0,0 1 0,0 0 0,0 0 0,0-1 0,1 1 0,0 2 0,0 0 0,-1 9 0,-1 7 0,2-3 0,2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</a:defRPr>
            </a:lvl1pPr>
          </a:lstStyle>
          <a:p>
            <a:pPr>
              <a:defRPr/>
            </a:pPr>
            <a:fld id="{72595A65-A3F4-F043-A8BB-9E55E4FF49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705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6D7146C-BC1D-5E47-9AF3-83ABE3CC8D8E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769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8EEA14-9C12-7F42-8B16-78BFF348D077}" type="slidenum">
              <a:rPr lang="en-US" sz="1200">
                <a:latin typeface="Arial" charset="0"/>
              </a:rPr>
              <a:pPr/>
              <a:t>31</a:t>
            </a:fld>
            <a:endParaRPr lang="en-US" sz="1200"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FEAF675-8143-654E-BB7F-9AD532CBB67A}" type="slidenum">
              <a:rPr lang="en-US" sz="1200">
                <a:latin typeface="Arial" charset="0"/>
              </a:rPr>
              <a:pPr/>
              <a:t>33</a:t>
            </a:fld>
            <a:endParaRPr lang="en-US" sz="1200"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283EC8A-69A3-5240-8FA1-D95F83B90398}" type="slidenum">
              <a:rPr lang="en-US" sz="1200">
                <a:latin typeface="Arial" charset="0"/>
              </a:rPr>
              <a:pPr/>
              <a:t>38</a:t>
            </a:fld>
            <a:endParaRPr lang="en-US" sz="1200">
              <a:latin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69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2199499-984C-904F-8DFC-78C0832992D3}" type="slidenum">
              <a:rPr lang="en-US" sz="1200">
                <a:latin typeface="Arial" charset="0"/>
              </a:rPr>
              <a:pPr/>
              <a:t>39</a:t>
            </a:fld>
            <a:endParaRPr lang="en-US" sz="1200">
              <a:latin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B54C83C-103D-C84F-A5AC-12EC44E33257}" type="slidenum">
              <a:rPr lang="en-US" sz="1200">
                <a:latin typeface="Arial" charset="0"/>
              </a:rPr>
              <a:pPr/>
              <a:t>40</a:t>
            </a:fld>
            <a:endParaRPr lang="en-US" sz="1200">
              <a:latin typeface="Arial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165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906F7E4-BA87-5247-8AE2-DC3365B707EC}" type="slidenum">
              <a:rPr lang="en-US" sz="1200">
                <a:latin typeface="Arial" charset="0"/>
              </a:rPr>
              <a:pPr/>
              <a:t>42</a:t>
            </a:fld>
            <a:endParaRPr lang="en-US" sz="1200"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4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D7F2895-2E6F-2543-A8CF-6611C4CED774}" type="slidenum">
              <a:rPr lang="en-US" sz="1200">
                <a:latin typeface="Arial" charset="0"/>
              </a:rPr>
              <a:pPr/>
              <a:t>43</a:t>
            </a:fld>
            <a:endParaRPr lang="en-US" sz="1200"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7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A79F9E7-1022-5646-8C53-A074B743F03D}" type="slidenum">
              <a:rPr lang="en-US" sz="1200">
                <a:latin typeface="Arial" charset="0"/>
              </a:rPr>
              <a:pPr/>
              <a:t>44</a:t>
            </a:fld>
            <a:endParaRPr lang="en-US" sz="1200"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77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326E64C-6AD5-B649-BA1E-FA6D224FF1D3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1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E71ACA6-4060-FE49-BFBF-728493DB304C}" type="slidenum">
              <a:rPr lang="en-US" sz="120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303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8E4190C-A78C-444A-BCF3-733360F3B0D8}" type="slidenum">
              <a:rPr lang="en-US" sz="1200">
                <a:latin typeface="Arial" charset="0"/>
              </a:rPr>
              <a:pPr/>
              <a:t>14</a:t>
            </a:fld>
            <a:endParaRPr lang="en-US" sz="1200">
              <a:latin typeface="Arial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599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B28F572-8996-D74A-AFDF-253C27141154}" type="slidenum">
              <a:rPr lang="en-US" sz="1200">
                <a:latin typeface="Arial" charset="0"/>
              </a:rPr>
              <a:pPr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730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B28F572-8996-D74A-AFDF-253C27141154}" type="slidenum">
              <a:rPr lang="en-US" sz="1200">
                <a:latin typeface="Arial" charset="0"/>
              </a:rPr>
              <a:pPr/>
              <a:t>18</a:t>
            </a:fld>
            <a:endParaRPr lang="en-US" sz="1200">
              <a:latin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A0E15A4-FBB7-B644-9681-80BE6DCECB41}" type="slidenum">
              <a:rPr lang="en-US" sz="1200">
                <a:latin typeface="Arial" charset="0"/>
              </a:rPr>
              <a:pPr/>
              <a:t>22</a:t>
            </a:fld>
            <a:endParaRPr lang="en-US" sz="1200">
              <a:latin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09EE762-C9DE-2B4F-BEB1-AE0863F722CE}" type="slidenum">
              <a:rPr lang="en-US" sz="1200">
                <a:latin typeface="Arial" charset="0"/>
              </a:rPr>
              <a:pPr/>
              <a:t>28</a:t>
            </a:fld>
            <a:endParaRPr lang="en-US" sz="1200"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079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4A2C4BA-CCED-9744-9FAA-2D94F0F7398A}" type="slidenum">
              <a:rPr lang="en-US" sz="1200">
                <a:latin typeface="Arial" charset="0"/>
              </a:rPr>
              <a:pPr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31660-5FF7-C147-8F48-C534A52CE5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87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19175-E4CC-054F-818F-77D4165182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2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BBBD8-6BBF-BB42-8A06-1E879F5C8E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833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2C664-9DD4-7F44-AC13-DB070BFFF0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74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0A5ED-0D20-2642-B973-4B92D256C3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66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DCADB-E3EC-604F-A19B-B58E585F06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6280F-8774-0646-9CD3-1220EC1C16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56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EE0B0-2A35-AB41-AB0B-EBEF61CA41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54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C52B8-A6D4-4049-9B63-0180BD85CB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052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A7FBB-F9F2-E941-B1CE-949CE1589B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666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E1976-DD2C-AD42-9730-EEE2E73674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50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/>
              </a:defRPr>
            </a:lvl1pPr>
          </a:lstStyle>
          <a:p>
            <a:pPr>
              <a:defRPr/>
            </a:pPr>
            <a:fld id="{0B174108-EC94-DA4D-A6F1-CD2CADC644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landscience.com/textbooks/0815341059.asp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600200" y="762000"/>
            <a:ext cx="70866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Arial"/>
                <a:cs typeface="Arial"/>
              </a:rPr>
              <a:t>Lipids</a:t>
            </a:r>
            <a:r>
              <a:rPr lang="en-US" dirty="0">
                <a:latin typeface="Arial"/>
                <a:cs typeface="Arial"/>
              </a:rPr>
              <a:t>:</a:t>
            </a:r>
          </a:p>
          <a:p>
            <a:pPr>
              <a:defRPr/>
            </a:pPr>
            <a:endParaRPr lang="en-US" dirty="0">
              <a:latin typeface="Arial"/>
              <a:cs typeface="Arial"/>
            </a:endParaRPr>
          </a:p>
          <a:p>
            <a:pPr>
              <a:defRPr/>
            </a:pPr>
            <a:r>
              <a:rPr lang="en-US" dirty="0">
                <a:latin typeface="Arial"/>
                <a:cs typeface="Arial"/>
              </a:rPr>
              <a:t>Molecules that are hydrophobic or amphiphilic </a:t>
            </a:r>
          </a:p>
          <a:p>
            <a:pPr>
              <a:defRPr/>
            </a:pPr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fatty acids,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err="1">
                <a:latin typeface="Arial"/>
                <a:cs typeface="Arial"/>
              </a:rPr>
              <a:t>Trigycerides</a:t>
            </a:r>
            <a:r>
              <a:rPr lang="en-US" dirty="0">
                <a:latin typeface="Arial"/>
                <a:cs typeface="Arial"/>
              </a:rPr>
              <a:t> (fatty acids + glycerol),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phospholipids,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err="1">
                <a:latin typeface="Arial"/>
                <a:cs typeface="Arial"/>
              </a:rPr>
              <a:t>sphingolipids</a:t>
            </a:r>
            <a:r>
              <a:rPr lang="en-US" dirty="0">
                <a:latin typeface="Arial"/>
                <a:cs typeface="Arial"/>
              </a:rPr>
              <a:t>,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err="1">
                <a:latin typeface="Arial"/>
                <a:cs typeface="Arial"/>
              </a:rPr>
              <a:t>saccharolipids</a:t>
            </a:r>
            <a:r>
              <a:rPr lang="en-US" dirty="0">
                <a:latin typeface="Arial"/>
                <a:cs typeface="Arial"/>
              </a:rPr>
              <a:t>,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err="1">
                <a:latin typeface="Arial"/>
                <a:cs typeface="Arial"/>
              </a:rPr>
              <a:t>polyketides</a:t>
            </a:r>
            <a:r>
              <a:rPr lang="en-US" dirty="0">
                <a:latin typeface="Arial"/>
                <a:cs typeface="Arial"/>
              </a:rPr>
              <a:t>,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sterols,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err="1">
                <a:latin typeface="Arial"/>
                <a:cs typeface="Arial"/>
              </a:rPr>
              <a:t>prenols</a:t>
            </a:r>
            <a:r>
              <a:rPr lang="en-US" dirty="0">
                <a:latin typeface="Arial"/>
                <a:cs typeface="Arial"/>
              </a:rPr>
              <a:t>,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peptides (sometimes).</a:t>
            </a:r>
          </a:p>
        </p:txBody>
      </p:sp>
    </p:spTree>
    <p:extLst>
      <p:ext uri="{BB962C8B-B14F-4D97-AF65-F5344CB8AC3E}">
        <p14:creationId xmlns:p14="http://schemas.microsoft.com/office/powerpoint/2010/main" val="2433801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fig_09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8800"/>
            <a:ext cx="853122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Text Box 3"/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 b="1">
                <a:latin typeface="Arial" charset="0"/>
              </a:rPr>
              <a:t>Figure 9-14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94D3615C-C6B9-2AA5-C2BC-EDACD719E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78536"/>
            <a:ext cx="31822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two-tailed amphipaths</a:t>
            </a:r>
          </a:p>
        </p:txBody>
      </p:sp>
    </p:spTree>
    <p:extLst>
      <p:ext uri="{BB962C8B-B14F-4D97-AF65-F5344CB8AC3E}">
        <p14:creationId xmlns:p14="http://schemas.microsoft.com/office/powerpoint/2010/main" val="4016720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228600" y="1066800"/>
            <a:ext cx="86661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Arial" charset="0"/>
                <a:cs typeface="Arial" charset="0"/>
              </a:rPr>
              <a:t>A lipid bilayer is a thin membrane formed by two layers of phospholipid/sphingolipid/etc. The membrane is a flat sheet with polar surfaces that sandwich a hydrophobic core. A membrane can form a continuous barrier that is impermeable to most hydrophilic molecules and ions. 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The cell membranes of almost all living organisms and many viruses are made of a lipid bilayers, as are the membranes surrounding the cell nucleus and other organelles.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The cell membrane (plasma membrane) separates the interior of a cell from the outside.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2875707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Lipid Bilayers</a:t>
            </a:r>
          </a:p>
        </p:txBody>
      </p:sp>
    </p:spTree>
    <p:extLst>
      <p:ext uri="{BB962C8B-B14F-4D97-AF65-F5344CB8AC3E}">
        <p14:creationId xmlns:p14="http://schemas.microsoft.com/office/powerpoint/2010/main" val="3675377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TextBox 2"/>
          <p:cNvSpPr txBox="1">
            <a:spLocks noChangeArrowheads="1"/>
          </p:cNvSpPr>
          <p:nvPr/>
        </p:nvSpPr>
        <p:spPr bwMode="auto">
          <a:xfrm>
            <a:off x="228600" y="6069267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Arial" charset="0"/>
                <a:cs typeface="Arial" charset="0"/>
              </a:rPr>
              <a:t>A liposome, with an inside and an outside: formed by phospholipids in an aqueous solution. Green: polar head groups.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304800"/>
            <a:ext cx="510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Lipid Bilayers; liposome</a:t>
            </a:r>
          </a:p>
        </p:txBody>
      </p:sp>
    </p:spTree>
    <p:extLst>
      <p:ext uri="{BB962C8B-B14F-4D97-AF65-F5344CB8AC3E}">
        <p14:creationId xmlns:p14="http://schemas.microsoft.com/office/powerpoint/2010/main" val="2405386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10-5. The spontaneous closure of a phospholipid bilayer to form a sealed compartment.">
            <a:extLst>
              <a:ext uri="{FF2B5EF4-FFF2-40B4-BE49-F238E27FC236}">
                <a16:creationId xmlns:a16="http://schemas.microsoft.com/office/drawing/2014/main" id="{0A897B09-ABB0-D2D8-223E-BFA9C2897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8" y="152400"/>
            <a:ext cx="4191000" cy="599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A5C4AF-242A-D31C-758C-58391FD8CF6D}"/>
              </a:ext>
            </a:extLst>
          </p:cNvPr>
          <p:cNvSpPr/>
          <p:nvPr/>
        </p:nvSpPr>
        <p:spPr>
          <a:xfrm>
            <a:off x="5105400" y="533400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Molecular Biology of the Cell. 4th edition.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Alberts B, Johnson A, Lewis J, et al.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New York: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Garland Science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; 2002.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E9EF21-198E-FD62-5F05-49CB49B2D620}"/>
              </a:ext>
            </a:extLst>
          </p:cNvPr>
          <p:cNvSpPr/>
          <p:nvPr/>
        </p:nvSpPr>
        <p:spPr>
          <a:xfrm>
            <a:off x="4800600" y="1676400"/>
            <a:ext cx="4096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  <a:cs typeface="Arial" charset="0"/>
              </a:rPr>
              <a:t>Amphipathic bilayers self-assemble in water.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Hydrophobic interactions are the primary driving force for assembly.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Exposed edges are unstable.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FF309-E218-A3E0-3966-1AFF64A8003E}"/>
              </a:ext>
            </a:extLst>
          </p:cNvPr>
          <p:cNvSpPr txBox="1"/>
          <p:nvPr/>
        </p:nvSpPr>
        <p:spPr>
          <a:xfrm>
            <a:off x="1828800" y="411480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liposome</a:t>
            </a:r>
          </a:p>
        </p:txBody>
      </p:sp>
    </p:spTree>
    <p:extLst>
      <p:ext uri="{BB962C8B-B14F-4D97-AF65-F5344CB8AC3E}">
        <p14:creationId xmlns:p14="http://schemas.microsoft.com/office/powerpoint/2010/main" val="1621275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fig_09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6100"/>
            <a:ext cx="853122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Text Box 3"/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 b="1">
                <a:latin typeface="Arial" charset="0"/>
              </a:rPr>
              <a:t>Figure 9-15</a:t>
            </a:r>
          </a:p>
        </p:txBody>
      </p:sp>
    </p:spTree>
    <p:extLst>
      <p:ext uri="{BB962C8B-B14F-4D97-AF65-F5344CB8AC3E}">
        <p14:creationId xmlns:p14="http://schemas.microsoft.com/office/powerpoint/2010/main" val="1195568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1BE5C1-9A1A-4527-7AFC-F4DD5B0E1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-16239"/>
            <a:ext cx="41246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377104-48C9-1FFA-6F82-E331873C8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76600"/>
            <a:ext cx="4495800" cy="1028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1265D8-8440-434B-0F31-071A16ECEF2F}"/>
              </a:ext>
            </a:extLst>
          </p:cNvPr>
          <p:cNvSpPr txBox="1"/>
          <p:nvPr/>
        </p:nvSpPr>
        <p:spPr>
          <a:xfrm>
            <a:off x="5138991" y="152400"/>
            <a:ext cx="3361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Liposomal Drug Delivery</a:t>
            </a:r>
          </a:p>
        </p:txBody>
      </p:sp>
    </p:spTree>
    <p:extLst>
      <p:ext uri="{BB962C8B-B14F-4D97-AF65-F5344CB8AC3E}">
        <p14:creationId xmlns:p14="http://schemas.microsoft.com/office/powerpoint/2010/main" val="1921254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329032-7B50-91C1-7802-89E207D0C975}"/>
              </a:ext>
            </a:extLst>
          </p:cNvPr>
          <p:cNvSpPr/>
          <p:nvPr/>
        </p:nvSpPr>
        <p:spPr>
          <a:xfrm>
            <a:off x="381000" y="533400"/>
            <a:ext cx="8382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Glycerophospholipids</a:t>
            </a:r>
          </a:p>
          <a:p>
            <a:pPr>
              <a:defRPr/>
            </a:pPr>
            <a:endParaRPr lang="en-US" sz="28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800" dirty="0">
                <a:latin typeface="Arial" charset="0"/>
                <a:cs typeface="Arial" charset="0"/>
              </a:rPr>
              <a:t>Phospholipids are the major components of cell membranes </a:t>
            </a:r>
          </a:p>
          <a:p>
            <a:pPr>
              <a:defRPr/>
            </a:pPr>
            <a:r>
              <a:rPr lang="en-US" sz="2800" dirty="0">
                <a:latin typeface="Arial" charset="0"/>
                <a:cs typeface="Arial" charset="0"/>
              </a:rPr>
              <a:t>	(in bacteria and </a:t>
            </a:r>
            <a:r>
              <a:rPr lang="en-US" sz="2800" dirty="0" err="1">
                <a:latin typeface="Arial" charset="0"/>
                <a:cs typeface="Arial" charset="0"/>
              </a:rPr>
              <a:t>eukarya</a:t>
            </a:r>
            <a:r>
              <a:rPr lang="en-US" sz="2800" dirty="0">
                <a:latin typeface="Arial" charset="0"/>
                <a:cs typeface="Arial" charset="0"/>
              </a:rPr>
              <a:t>, but not in archaea).</a:t>
            </a:r>
          </a:p>
          <a:p>
            <a:pPr>
              <a:defRPr/>
            </a:pPr>
            <a:endParaRPr lang="en-US" sz="28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800" dirty="0">
                <a:latin typeface="Arial" charset="0"/>
                <a:cs typeface="Arial" charset="0"/>
              </a:rPr>
              <a:t>Made of</a:t>
            </a:r>
          </a:p>
          <a:p>
            <a:pPr>
              <a:defRPr/>
            </a:pPr>
            <a:r>
              <a:rPr lang="en-US" sz="2800" dirty="0">
                <a:latin typeface="Arial" charset="0"/>
                <a:cs typeface="Arial" charset="0"/>
              </a:rPr>
              <a:t>	fatty acids</a:t>
            </a:r>
          </a:p>
          <a:p>
            <a:pPr lvl="2">
              <a:defRPr/>
            </a:pPr>
            <a:r>
              <a:rPr lang="en-US" sz="2800" dirty="0">
                <a:latin typeface="Arial" charset="0"/>
                <a:cs typeface="Arial" charset="0"/>
              </a:rPr>
              <a:t>glycerol 3-phosphate </a:t>
            </a:r>
          </a:p>
          <a:p>
            <a:pPr>
              <a:defRPr/>
            </a:pPr>
            <a:r>
              <a:rPr lang="en-US" sz="2800" dirty="0">
                <a:latin typeface="Arial" charset="0"/>
                <a:cs typeface="Arial" charset="0"/>
              </a:rPr>
              <a:t>	head groups </a:t>
            </a:r>
          </a:p>
          <a:p>
            <a:pPr>
              <a:defRPr/>
            </a:pP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26346-A9E2-9BA0-E152-C6B3CBA92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657600"/>
            <a:ext cx="32004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62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E679B6-B699-794B-A64E-13C4D8912A96}"/>
              </a:ext>
            </a:extLst>
          </p:cNvPr>
          <p:cNvSpPr/>
          <p:nvPr/>
        </p:nvSpPr>
        <p:spPr>
          <a:xfrm>
            <a:off x="239486" y="1219200"/>
            <a:ext cx="8915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effectLst/>
                <a:latin typeface="font00000000296cb553"/>
              </a:rPr>
              <a:t>Carboxylic acids with hydrocarbon chains</a:t>
            </a:r>
          </a:p>
          <a:p>
            <a:r>
              <a:rPr lang="en-US" sz="2400" dirty="0">
                <a:effectLst/>
                <a:latin typeface="font00000000296cb553"/>
              </a:rPr>
              <a:t>	4 to 36 carbons long (C</a:t>
            </a:r>
            <a:r>
              <a:rPr lang="en-US" sz="2000" dirty="0">
                <a:effectLst/>
                <a:latin typeface="font00000000296cb553"/>
              </a:rPr>
              <a:t>4 </a:t>
            </a:r>
            <a:r>
              <a:rPr lang="en-US" sz="2400" dirty="0">
                <a:effectLst/>
                <a:latin typeface="font00000000296cb553"/>
              </a:rPr>
              <a:t>to C</a:t>
            </a:r>
            <a:r>
              <a:rPr lang="en-US" sz="2000" dirty="0">
                <a:effectLst/>
                <a:latin typeface="font00000000296cb553"/>
              </a:rPr>
              <a:t>36</a:t>
            </a:r>
            <a:r>
              <a:rPr lang="en-US" sz="2400" dirty="0">
                <a:effectLst/>
                <a:latin typeface="font00000000296cb553"/>
              </a:rPr>
              <a:t>)</a:t>
            </a:r>
          </a:p>
          <a:p>
            <a:r>
              <a:rPr lang="en-US" dirty="0">
                <a:latin typeface="font00000000296cb553"/>
              </a:rPr>
              <a:t>	saturated fatty acids contain no C=C bonds</a:t>
            </a:r>
          </a:p>
          <a:p>
            <a:r>
              <a:rPr lang="en-US" sz="2400" dirty="0">
                <a:effectLst/>
                <a:latin typeface="font00000000296cb553"/>
              </a:rPr>
              <a:t>	PUFAs (poly unsaturated fatty acids) contain C=C bonds</a:t>
            </a:r>
            <a:endParaRPr lang="en-US" dirty="0">
              <a:latin typeface="font00000000296cb553"/>
            </a:endParaRPr>
          </a:p>
          <a:p>
            <a:r>
              <a:rPr lang="en-US" dirty="0">
                <a:latin typeface="font00000000296cb553"/>
              </a:rPr>
              <a:t>		C=C bonds are always cis</a:t>
            </a:r>
          </a:p>
          <a:p>
            <a:r>
              <a:rPr lang="en-US" dirty="0">
                <a:latin typeface="font00000000296cb553"/>
                <a:cs typeface="Calibri" panose="020F0502020204030204" pitchFamily="34" charset="0"/>
              </a:rPr>
              <a:t>	</a:t>
            </a:r>
          </a:p>
          <a:p>
            <a:r>
              <a:rPr lang="en-US" dirty="0">
                <a:latin typeface="font00000000296cb553"/>
                <a:cs typeface="Calibri" panose="020F0502020204030204" pitchFamily="34" charset="0"/>
              </a:rPr>
              <a:t>	Have 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wide spectrum of biological functions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energy storage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structure (cell membranes in phospholipids)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precursors of hormones and bile salts,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facilitate absorption of fat-soluble vitamins (vitamin A)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F6AA1-908F-BF19-5ABE-AD3F8647C6FE}"/>
              </a:ext>
            </a:extLst>
          </p:cNvPr>
          <p:cNvSpPr/>
          <p:nvPr/>
        </p:nvSpPr>
        <p:spPr>
          <a:xfrm>
            <a:off x="228600" y="245269"/>
            <a:ext cx="2110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Fatty Acids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769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fig_09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92138"/>
            <a:ext cx="4948238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0" y="990600"/>
            <a:ext cx="3657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200" b="1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Carboxylic acids of long chain hydrocarbons,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err="1">
                <a:latin typeface="Arial"/>
                <a:cs typeface="Arial"/>
              </a:rPr>
              <a:t>Amphipaths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Double bonds are always cis in biological fatty acids.</a:t>
            </a:r>
          </a:p>
          <a:p>
            <a:pPr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4038600" y="76200"/>
            <a:ext cx="4038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  <a:latin typeface="Arial" charset="0"/>
                <a:cs typeface="Arial" charset="0"/>
              </a:rPr>
              <a:t>anions at physiological pH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95600" y="6096000"/>
            <a:ext cx="1039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Arial" charset="0"/>
                <a:cs typeface="Arial" charset="0"/>
              </a:rPr>
              <a:t>saturated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737276" y="6110111"/>
            <a:ext cx="1268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Arial" charset="0"/>
                <a:cs typeface="Arial" charset="0"/>
              </a:rPr>
              <a:t>unsaturated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172200" y="6096000"/>
            <a:ext cx="1268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Arial" charset="0"/>
                <a:cs typeface="Arial" charset="0"/>
              </a:rPr>
              <a:t>unsaturated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7370082" y="6077454"/>
            <a:ext cx="1268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Arial" charset="0"/>
                <a:cs typeface="Arial" charset="0"/>
              </a:rPr>
              <a:t>unsaturated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09600" y="381000"/>
            <a:ext cx="77724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Arial" charset="0"/>
                <a:cs typeface="Arial" charset="0"/>
              </a:rPr>
              <a:t>Unsaturated Fatty Acids (with double bonds) 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These double bonds are cis isomers, not trans, in biological systems. 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Cis: adjacent hydrogen atoms are on the same side of the double bond. 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Cis double bonds cause the hydrocarbon tail to bend, restricts conformational freedom*, and alters packing between chains. 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More double bonds (more unsaturation) means more bending, and worse packing and greater mobility in the assembly. </a:t>
            </a:r>
          </a:p>
          <a:p>
            <a:endParaRPr lang="en-U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B34E53-4E41-7244-99B0-A5606A13A96D}"/>
              </a:ext>
            </a:extLst>
          </p:cNvPr>
          <p:cNvSpPr txBox="1"/>
          <p:nvPr/>
        </p:nvSpPr>
        <p:spPr>
          <a:xfrm>
            <a:off x="304800" y="76200"/>
            <a:ext cx="6477000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Amphipaths (aka Amphiphiles)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amphiphath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is schizophrenic molecule with both hydrophilic (water soluble) and hydrophobic (lipophilic) character. 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amphiphaths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have distinct molecular regions.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One or more hydrophobic tail(s) - sometimes hydrocarbon (non-polar, cannot form hydrogen bonds, water insoluble).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hydrophilic head group  - polar (alcohol) and/or charged (ammonium, carboxylate, phosphate, sulfate, and sulfonates).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Surfactants are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amphiphaths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58788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Surfactants form aggregates in water with a hydrophobic core (tails) and a hydrophilic surface (head groups), which is in contact with surrounding water.</a:t>
            </a:r>
          </a:p>
          <a:p>
            <a:pPr marL="458788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Examples of surfactants</a:t>
            </a:r>
          </a:p>
          <a:p>
            <a:pPr marL="458788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soap 	[Na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or K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salt of a fatty acid (carboxylic acid 		with aliphatic tail)]</a:t>
            </a:r>
          </a:p>
          <a:p>
            <a:pPr marL="458788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detergent 	(Na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or K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salt of a sulfonate with aliphatic tail)</a:t>
            </a:r>
          </a:p>
          <a:p>
            <a:pPr marL="458788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phospholipid</a:t>
            </a:r>
          </a:p>
          <a:p>
            <a:pPr marL="458788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lipoprotein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11F5B-20C8-4A91-EDA7-413DB4E02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893469" y="2442388"/>
            <a:ext cx="640080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23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CD884A-DFFB-B1DE-53D3-47B487E3F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14" y="1864176"/>
            <a:ext cx="8215313" cy="19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A50695-C313-F525-337D-AC91D56B33DB}"/>
              </a:ext>
            </a:extLst>
          </p:cNvPr>
          <p:cNvSpPr txBox="1"/>
          <p:nvPr/>
        </p:nvSpPr>
        <p:spPr>
          <a:xfrm>
            <a:off x="266700" y="4101272"/>
            <a:ext cx="8610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font00000000296cb553"/>
              </a:rPr>
              <a:t>Nomenclature 2;</a:t>
            </a:r>
          </a:p>
          <a:p>
            <a:r>
              <a:rPr lang="en-US" sz="1800" dirty="0">
                <a:effectLst/>
                <a:latin typeface="font00000000296cb553"/>
              </a:rPr>
              <a:t> The carbon that is most distant from the carboxyl group—is called </a:t>
            </a:r>
            <a:r>
              <a:rPr lang="el-GR" sz="1800" dirty="0">
                <a:effectLst/>
                <a:latin typeface="font00000000296cb553"/>
              </a:rPr>
              <a:t>ω (</a:t>
            </a:r>
            <a:r>
              <a:rPr lang="en-US" sz="1800" dirty="0">
                <a:effectLst/>
                <a:latin typeface="font00000000296cb553"/>
              </a:rPr>
              <a:t>omega) and is given the number 1 (C-1). The positions of the double bonds are indicated relative to the </a:t>
            </a:r>
            <a:r>
              <a:rPr lang="el-GR" sz="1800" dirty="0">
                <a:effectLst/>
                <a:latin typeface="font00000000296cb553"/>
              </a:rPr>
              <a:t>ω </a:t>
            </a:r>
            <a:r>
              <a:rPr lang="en-US" sz="1800" dirty="0">
                <a:effectLst/>
                <a:latin typeface="font00000000296cb553"/>
              </a:rPr>
              <a:t>carbon.. PUFAs with a double bond between C-3 and C-4 are called </a:t>
            </a:r>
            <a:r>
              <a:rPr lang="en-US" sz="1800" dirty="0">
                <a:effectLst/>
                <a:latin typeface="font00000000296cb554"/>
              </a:rPr>
              <a:t>omega-3 (</a:t>
            </a:r>
            <a:r>
              <a:rPr lang="el-GR" sz="1800" dirty="0">
                <a:effectLst/>
                <a:latin typeface="font00000000296cb555"/>
              </a:rPr>
              <a:t>ω</a:t>
            </a:r>
            <a:r>
              <a:rPr lang="el-GR" sz="1800" dirty="0">
                <a:effectLst/>
                <a:latin typeface="font00000000296cb554"/>
              </a:rPr>
              <a:t>-3) </a:t>
            </a:r>
            <a:r>
              <a:rPr lang="en-US" sz="1800" dirty="0">
                <a:effectLst/>
                <a:latin typeface="font00000000296cb554"/>
              </a:rPr>
              <a:t>fatty acids</a:t>
            </a:r>
            <a:r>
              <a:rPr lang="en-US" sz="1800" dirty="0">
                <a:effectLst/>
                <a:latin typeface="font00000000296cb553"/>
              </a:rPr>
              <a:t>, and those with a double bond between C-6 and C-7 are </a:t>
            </a:r>
            <a:r>
              <a:rPr lang="en-US" sz="1800" dirty="0">
                <a:effectLst/>
                <a:latin typeface="font00000000296cb554"/>
              </a:rPr>
              <a:t>omega-6 (</a:t>
            </a:r>
            <a:r>
              <a:rPr lang="el-GR" sz="1800" dirty="0">
                <a:effectLst/>
                <a:latin typeface="font00000000296cb555"/>
              </a:rPr>
              <a:t>ω</a:t>
            </a:r>
            <a:r>
              <a:rPr lang="el-GR" sz="1800" dirty="0">
                <a:effectLst/>
                <a:latin typeface="font00000000296cb554"/>
              </a:rPr>
              <a:t>-6) </a:t>
            </a:r>
            <a:r>
              <a:rPr lang="en-US" sz="1800" dirty="0">
                <a:effectLst/>
                <a:latin typeface="font00000000296cb554"/>
              </a:rPr>
              <a:t>fatty acids</a:t>
            </a:r>
            <a:r>
              <a:rPr lang="en-US" sz="1800" dirty="0">
                <a:effectLst/>
                <a:latin typeface="font00000000296cb553"/>
              </a:rPr>
              <a:t>.</a:t>
            </a:r>
          </a:p>
          <a:p>
            <a:endParaRPr lang="en-US" sz="1800" dirty="0">
              <a:effectLst/>
              <a:latin typeface="font00000000296cb553"/>
            </a:endParaRPr>
          </a:p>
          <a:p>
            <a:r>
              <a:rPr lang="en-US" sz="1800" dirty="0" err="1">
                <a:latin typeface="font00000000296cb553"/>
              </a:rPr>
              <a:t>E</a:t>
            </a:r>
            <a:r>
              <a:rPr lang="en-US" sz="1800" dirty="0" err="1">
                <a:effectLst/>
                <a:latin typeface="font00000000296cb553"/>
              </a:rPr>
              <a:t>icosapentaenoic</a:t>
            </a:r>
            <a:r>
              <a:rPr lang="en-US" sz="1800" dirty="0">
                <a:effectLst/>
                <a:latin typeface="font00000000296cb553"/>
              </a:rPr>
              <a:t> acid is referred to as an omega-3 fatty acid, emphasizing the biologically important double bond in the omega-3 position. 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CA43F0-CEC6-DE3B-E1FF-E1F94D9C7C25}"/>
              </a:ext>
            </a:extLst>
          </p:cNvPr>
          <p:cNvSpPr txBox="1"/>
          <p:nvPr/>
        </p:nvSpPr>
        <p:spPr>
          <a:xfrm>
            <a:off x="522514" y="228600"/>
            <a:ext cx="83547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font00000000296cb553"/>
              </a:rPr>
              <a:t>Nomenclature 1</a:t>
            </a:r>
            <a:r>
              <a:rPr lang="en-US" sz="1800" dirty="0">
                <a:effectLst/>
                <a:latin typeface="font00000000296cb553"/>
              </a:rPr>
              <a:t>; </a:t>
            </a:r>
          </a:p>
          <a:p>
            <a:r>
              <a:rPr lang="en-US" sz="1800" dirty="0">
                <a:latin typeface="font00000000296cb553"/>
              </a:rPr>
              <a:t>	</a:t>
            </a:r>
            <a:r>
              <a:rPr lang="en-US" sz="1800" dirty="0">
                <a:effectLst/>
                <a:latin typeface="font00000000296cb553"/>
              </a:rPr>
              <a:t>the chain length </a:t>
            </a:r>
          </a:p>
          <a:p>
            <a:r>
              <a:rPr lang="en-US" sz="1800" dirty="0">
                <a:latin typeface="font00000000296cb553"/>
              </a:rPr>
              <a:t>	</a:t>
            </a:r>
            <a:r>
              <a:rPr lang="en-US" sz="1800" dirty="0">
                <a:effectLst/>
                <a:latin typeface="font00000000296cb553"/>
              </a:rPr>
              <a:t>number of double bonds, separated by a colon.</a:t>
            </a:r>
          </a:p>
          <a:p>
            <a:r>
              <a:rPr lang="en-US" sz="1800" dirty="0">
                <a:latin typeface="font00000000296cb553"/>
              </a:rPr>
              <a:t>	Position od double bonds indicated by superscripted delta</a:t>
            </a:r>
            <a:endParaRPr lang="en-US" sz="1800" dirty="0">
              <a:effectLst/>
              <a:latin typeface="font00000000296cb553"/>
            </a:endParaRPr>
          </a:p>
          <a:p>
            <a:endParaRPr lang="en-US" sz="1800" dirty="0"/>
          </a:p>
          <a:p>
            <a:r>
              <a:rPr lang="en-US" sz="1800" dirty="0">
                <a:effectLst/>
                <a:latin typeface="font00000000296cb553"/>
              </a:rPr>
              <a:t>	</a:t>
            </a:r>
            <a:r>
              <a:rPr lang="en-US" sz="1800" dirty="0" err="1">
                <a:effectLst/>
                <a:latin typeface="font00000000296cb553"/>
              </a:rPr>
              <a:t>eicosapentaenoic</a:t>
            </a:r>
            <a:r>
              <a:rPr lang="en-US" sz="1800" dirty="0">
                <a:effectLst/>
                <a:latin typeface="font00000000296cb553"/>
              </a:rPr>
              <a:t> acid is 20:5(</a:t>
            </a:r>
            <a:r>
              <a:rPr lang="el-GR" sz="1800" dirty="0">
                <a:effectLst/>
                <a:latin typeface="font00000000296cb553"/>
              </a:rPr>
              <a:t>Δ</a:t>
            </a:r>
            <a:r>
              <a:rPr lang="el-GR" sz="1800" baseline="30000" dirty="0">
                <a:effectLst/>
                <a:latin typeface="font00000000296cb553"/>
              </a:rPr>
              <a:t>5,8,11,14,17</a:t>
            </a:r>
            <a:r>
              <a:rPr lang="el-GR" sz="1800" dirty="0">
                <a:effectLst/>
                <a:latin typeface="font00000000296cb553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44370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2209800" y="1676400"/>
            <a:ext cx="1039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  <a:latin typeface="Arial" charset="0"/>
                <a:cs typeface="Arial" charset="0"/>
              </a:rPr>
              <a:t>saturated</a:t>
            </a:r>
          </a:p>
        </p:txBody>
      </p:sp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7162800" y="1676400"/>
            <a:ext cx="1268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Arial" charset="0"/>
                <a:cs typeface="Arial" charset="0"/>
              </a:rPr>
              <a:t>unsaturated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tab_09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22300"/>
            <a:ext cx="8531225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 b="1">
                <a:latin typeface="Arial" charset="0"/>
              </a:rPr>
              <a:t>Table 9-1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8D8866-A2CF-EC49-99B7-F2E812C32714}"/>
              </a:ext>
            </a:extLst>
          </p:cNvPr>
          <p:cNvSpPr/>
          <p:nvPr/>
        </p:nvSpPr>
        <p:spPr>
          <a:xfrm>
            <a:off x="571500" y="457200"/>
            <a:ext cx="8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Trans fatty acids are made by industrial hydrogenation of vegetable oils. Trans fats are more robust and give superior performance in deep fryers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E9D7A-49AE-AB40-8C6F-0975684C3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562383"/>
            <a:ext cx="7620000" cy="373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84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A89425-54C7-BC47-B310-DA96CF48E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32" y="533400"/>
            <a:ext cx="8802335" cy="48998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8C73EF-CC54-854B-851D-7277A65E207F}"/>
              </a:ext>
            </a:extLst>
          </p:cNvPr>
          <p:cNvCxnSpPr/>
          <p:nvPr/>
        </p:nvCxnSpPr>
        <p:spPr bwMode="auto">
          <a:xfrm>
            <a:off x="5638800" y="4724400"/>
            <a:ext cx="12954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CAF95C-1FFC-1947-905A-EFD106D08845}"/>
              </a:ext>
            </a:extLst>
          </p:cNvPr>
          <p:cNvCxnSpPr>
            <a:cxnSpLocks/>
          </p:cNvCxnSpPr>
          <p:nvPr/>
        </p:nvCxnSpPr>
        <p:spPr bwMode="auto">
          <a:xfrm>
            <a:off x="533400" y="4953000"/>
            <a:ext cx="4114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FB4D63F-1022-8C40-B77E-2FCD3BEC6E99}"/>
              </a:ext>
            </a:extLst>
          </p:cNvPr>
          <p:cNvSpPr/>
          <p:nvPr/>
        </p:nvSpPr>
        <p:spPr>
          <a:xfrm>
            <a:off x="552450" y="5659576"/>
            <a:ext cx="762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Food products can be listed as “0 grams of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 trans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 fats” if they contain less than 0.5 grams of trans fat per serving. Avoid “partially hydrogenated oils”.</a:t>
            </a:r>
          </a:p>
        </p:txBody>
      </p:sp>
    </p:spTree>
    <p:extLst>
      <p:ext uri="{BB962C8B-B14F-4D97-AF65-F5344CB8AC3E}">
        <p14:creationId xmlns:p14="http://schemas.microsoft.com/office/powerpoint/2010/main" val="1258327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DC560B-6425-E246-BAF7-779CCCE5701C}"/>
              </a:ext>
            </a:extLst>
          </p:cNvPr>
          <p:cNvSpPr/>
          <p:nvPr/>
        </p:nvSpPr>
        <p:spPr>
          <a:xfrm>
            <a:off x="381000" y="609600"/>
            <a:ext cx="8763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Summary,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Polyunsaturated fatty acids (PUFA, have multiple cis double bonds) (healthy).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Saturated fatty acids (no double bonds) are (less healthy).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Omega-3 partially unsaturated fatty acids (double bonds near tail terminus) seem healthy; but effects not fully supported by recent meta-analyses of randomized controlled trials.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PUFAs are not chemically stable (turn rancid).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Hydrogenated fats are more stable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Industrially hydrogenated fats contain trans double bonds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(unhealthy).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958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643BFA-DC98-3BCA-D862-1EE94DB90BF4}"/>
              </a:ext>
            </a:extLst>
          </p:cNvPr>
          <p:cNvSpPr/>
          <p:nvPr/>
        </p:nvSpPr>
        <p:spPr>
          <a:xfrm>
            <a:off x="152400" y="0"/>
            <a:ext cx="3861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Glycerol 3-phosphate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C9429E-4A23-647E-ACD9-3BC53490F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05000"/>
            <a:ext cx="6019800" cy="167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7087FC-D8F4-E2BD-E15C-CF64CF83F57E}"/>
              </a:ext>
            </a:extLst>
          </p:cNvPr>
          <p:cNvSpPr txBox="1"/>
          <p:nvPr/>
        </p:nvSpPr>
        <p:spPr>
          <a:xfrm>
            <a:off x="952500" y="5426560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font00000000296cb554"/>
              </a:rPr>
              <a:t>L</a:t>
            </a:r>
            <a:r>
              <a:rPr lang="en-US" sz="2400" dirty="0">
                <a:effectLst/>
                <a:latin typeface="font00000000296cb554"/>
              </a:rPr>
              <a:t>-Glycerol 3-phosphate, the backbone of phospholipids.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239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912461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Glycerophospholipids </a:t>
            </a:r>
          </a:p>
          <a:p>
            <a:pPr>
              <a:defRPr/>
            </a:pP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	(fatty </a:t>
            </a:r>
            <a:r>
              <a:rPr lang="en-US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acids+glycerol</a:t>
            </a: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 3-phosphate+head group)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D02D4-AC12-715E-FC1B-A75A85294E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1161" y="1138793"/>
            <a:ext cx="7401677" cy="2980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F73D09-4145-594B-812D-3DC5368CAAF5}"/>
              </a:ext>
            </a:extLst>
          </p:cNvPr>
          <p:cNvSpPr txBox="1"/>
          <p:nvPr/>
        </p:nvSpPr>
        <p:spPr>
          <a:xfrm>
            <a:off x="342900" y="4267881"/>
            <a:ext cx="8458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font00000000296cb553"/>
              </a:rPr>
              <a:t>M</a:t>
            </a:r>
            <a:r>
              <a:rPr lang="en-US" sz="2400" dirty="0">
                <a:effectLst/>
                <a:latin typeface="font00000000296cb553"/>
              </a:rPr>
              <a:t>embrane lipids (</a:t>
            </a:r>
            <a:r>
              <a:rPr lang="en-US" dirty="0">
                <a:latin typeface="Arial" charset="0"/>
                <a:cs typeface="Arial" charset="0"/>
              </a:rPr>
              <a:t>amphipaths) </a:t>
            </a:r>
            <a:r>
              <a:rPr lang="en-US" sz="2400" dirty="0">
                <a:effectLst/>
                <a:latin typeface="font00000000296cb553"/>
              </a:rPr>
              <a:t>in which two fatty acids are attached via ester linkages to the first and second carbons of glycerol, and a highly polar or charged group is attached through a phosphodiester linkage to the third carbon.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248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65E0054-5440-AE41-AC85-2BB8EEB10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26" y="266700"/>
            <a:ext cx="5633579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CA8763-1186-5B33-94A2-4551AEE16933}"/>
              </a:ext>
            </a:extLst>
          </p:cNvPr>
          <p:cNvSpPr/>
          <p:nvPr/>
        </p:nvSpPr>
        <p:spPr>
          <a:xfrm>
            <a:off x="381000" y="457200"/>
            <a:ext cx="2895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Glycerophospholipids generally contain a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C16 or C18 saturated fatty acid at C-1 of glycerol.</a:t>
            </a:r>
          </a:p>
          <a:p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C18 or C20 unsaturated fatty acid at C-2 of glycerol.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658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CF975-2B20-02BF-F080-26EED3C75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DEA3E0-7151-6152-3E22-DD0DAA4F6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-2971800"/>
            <a:ext cx="9601200" cy="12801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7EE2648-1368-242D-3F50-44515FE1EB57}"/>
                  </a:ext>
                </a:extLst>
              </p14:cNvPr>
              <p14:cNvContentPartPr/>
              <p14:nvPr/>
            </p14:nvContentPartPr>
            <p14:xfrm>
              <a:off x="3961340" y="3962400"/>
              <a:ext cx="2591860" cy="719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7EE2648-1368-242D-3F50-44515FE1EB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52340" y="3953761"/>
                <a:ext cx="2609499" cy="7371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9240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1329EF-E3B9-9EB7-CECA-426C4F5A2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378" y="-4482"/>
            <a:ext cx="700110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2F791F-F85A-6DC4-9AAD-D15A03407AC4}"/>
              </a:ext>
            </a:extLst>
          </p:cNvPr>
          <p:cNvSpPr txBox="1"/>
          <p:nvPr/>
        </p:nvSpPr>
        <p:spPr>
          <a:xfrm>
            <a:off x="152400" y="914400"/>
            <a:ext cx="457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font00000000296cb553"/>
              </a:rPr>
              <a:t>head groups</a:t>
            </a:r>
          </a:p>
          <a:p>
            <a:endParaRPr lang="en-US" sz="2800" dirty="0">
              <a:latin typeface="font00000000296cb553"/>
            </a:endParaRPr>
          </a:p>
          <a:p>
            <a:r>
              <a:rPr lang="en-US" dirty="0">
                <a:latin typeface="font00000000296cb553"/>
              </a:rPr>
              <a:t>of</a:t>
            </a:r>
            <a:r>
              <a:rPr lang="en-US" dirty="0">
                <a:effectLst/>
                <a:latin typeface="font00000000296cb553"/>
              </a:rPr>
              <a:t> </a:t>
            </a:r>
          </a:p>
          <a:p>
            <a:r>
              <a:rPr lang="en-US" dirty="0">
                <a:effectLst/>
                <a:latin typeface="font00000000296cb553"/>
              </a:rPr>
              <a:t>glycerol-</a:t>
            </a:r>
          </a:p>
          <a:p>
            <a:r>
              <a:rPr lang="en-US" dirty="0">
                <a:effectLst/>
                <a:latin typeface="font00000000296cb553"/>
              </a:rPr>
              <a:t>phospholipids 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fig_09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283981"/>
            <a:ext cx="6038366" cy="538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D926C6-B081-FB4F-7FD7-760715FE1663}"/>
              </a:ext>
            </a:extLst>
          </p:cNvPr>
          <p:cNvSpPr txBox="1"/>
          <p:nvPr/>
        </p:nvSpPr>
        <p:spPr>
          <a:xfrm>
            <a:off x="115404" y="192741"/>
            <a:ext cx="7002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Glycierophospholipid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with choline headgroup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72E53FF-5B4D-B3C0-CDAD-4AA6CEAE8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924800" cy="547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365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3"/>
          <p:cNvSpPr txBox="1">
            <a:spLocks noChangeArrowheads="1"/>
          </p:cNvSpPr>
          <p:nvPr/>
        </p:nvSpPr>
        <p:spPr bwMode="auto">
          <a:xfrm>
            <a:off x="609600" y="685800"/>
            <a:ext cx="8001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dirty="0">
                <a:latin typeface="Arial" charset="0"/>
                <a:cs typeface="Arial" charset="0"/>
              </a:rPr>
              <a:t>Phosphatidylcholines are the primary components of biological membranes in eukaryotes.</a:t>
            </a:r>
          </a:p>
          <a:p>
            <a:pPr>
              <a:buFont typeface="Arial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Arial" charset="0"/>
                <a:cs typeface="Arial" charset="0"/>
              </a:rPr>
              <a:t>Phosphatidylethanolamine is found predominantly in nervous tissue such as brain and neural tissue and is the principal phospholipid in bacteria. </a:t>
            </a:r>
          </a:p>
          <a:p>
            <a:pPr>
              <a:buFont typeface="Arial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Arial" charset="0"/>
                <a:cs typeface="Arial" charset="0"/>
              </a:rPr>
              <a:t>Phosphatidylethanolamine membranes are more viscous (less fluid) than phosphatidylcholine membranes.</a:t>
            </a:r>
          </a:p>
          <a:p>
            <a:pPr>
              <a:buFont typeface="Arial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Arial" charset="0"/>
                <a:cs typeface="Arial" charset="0"/>
              </a:rPr>
              <a:t>Phosphatidylserine is found on the cytosolic side of membranes.</a:t>
            </a:r>
          </a:p>
          <a:p>
            <a:pPr>
              <a:buFont typeface="Arial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3CE5A8-93CA-3C14-0D40-D7C9927E2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57200"/>
            <a:ext cx="4102100" cy="574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0C366E-615D-CEB3-2B23-2C3FB0D93253}"/>
              </a:ext>
            </a:extLst>
          </p:cNvPr>
          <p:cNvSpPr txBox="1"/>
          <p:nvPr/>
        </p:nvSpPr>
        <p:spPr>
          <a:xfrm>
            <a:off x="152400" y="243512"/>
            <a:ext cx="51054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25" indent="-873125"/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Plasmalogens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(vinyl-ether lipids)</a:t>
            </a:r>
          </a:p>
          <a:p>
            <a:pPr marL="873125" indent="-873125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25" indent="-873125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Compose a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bout half of the human cardiovascular cell membrane phospholipids,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25" indent="-873125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25" indent="-873125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endogenous antioxidants that protect phospholipids, unsaturated fatty acids, and lipoproteins from oxidative stress,</a:t>
            </a:r>
          </a:p>
          <a:p>
            <a:pPr marL="873125" indent="-873125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25" indent="-873125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Effect membrane rigidity/fluidity, fission/fusion, and morphological transitions.</a:t>
            </a:r>
          </a:p>
          <a:p>
            <a:pPr marL="873125" indent="-873125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25" indent="-873125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53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F02EE-52AB-E928-CFC1-D2F14BFB3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754C6A-A204-F47D-C96D-7AEACC8A5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57200"/>
            <a:ext cx="4102100" cy="574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E5195F-8C0B-2E3A-FD2C-29B7FF188AC3}"/>
              </a:ext>
            </a:extLst>
          </p:cNvPr>
          <p:cNvSpPr txBox="1"/>
          <p:nvPr/>
        </p:nvSpPr>
        <p:spPr>
          <a:xfrm>
            <a:off x="152400" y="243512"/>
            <a:ext cx="51054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25" indent="-873125"/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Plasmalogens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(vinyl-ether lipids)</a:t>
            </a:r>
          </a:p>
          <a:p>
            <a:pPr marL="873125" indent="-873125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25" indent="-873125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Glycerol backbone.</a:t>
            </a:r>
          </a:p>
          <a:p>
            <a:pPr marL="873125" indent="-873125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25" indent="-873125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sn-1 Position: Fatty alcohol linked via a vinyl ether bond.</a:t>
            </a:r>
          </a:p>
          <a:p>
            <a:pPr marL="873125" indent="-873125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25" indent="-873125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sn-2 Position: Fatty acid esterified to glycerol.</a:t>
            </a:r>
          </a:p>
          <a:p>
            <a:pPr marL="873125" indent="-873125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25" indent="-873125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sn-3 Position: Phosphorylated head group, such as ethanolamine (in phosphatidylethanolamine plasmalogens) or choline (in phosphatidylcholine plasmalogens).</a:t>
            </a:r>
          </a:p>
        </p:txBody>
      </p:sp>
    </p:spTree>
    <p:extLst>
      <p:ext uri="{BB962C8B-B14F-4D97-AF65-F5344CB8AC3E}">
        <p14:creationId xmlns:p14="http://schemas.microsoft.com/office/powerpoint/2010/main" val="3984914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1"/>
          <p:cNvSpPr txBox="1">
            <a:spLocks noChangeArrowheads="1"/>
          </p:cNvSpPr>
          <p:nvPr/>
        </p:nvSpPr>
        <p:spPr bwMode="auto">
          <a:xfrm>
            <a:off x="457200" y="152400"/>
            <a:ext cx="77724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>
                <a:latin typeface="Arial" charset="0"/>
                <a:cs typeface="Arial" charset="0"/>
              </a:rPr>
              <a:t>Sphingosine and Ceramides</a:t>
            </a:r>
          </a:p>
          <a:p>
            <a:r>
              <a:rPr lang="en-US" dirty="0">
                <a:latin typeface="Arial" charset="0"/>
                <a:cs typeface="Arial" charset="0"/>
              </a:rPr>
              <a:t>(2-amino-4-octadecene-1,3-diol) is an amino alcohol with an unsaturated (trans) 18-carbon hydrocarbon chain.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Ceramide: a sphingosine plus a fatty acid.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Sphingolipids are phospholipids that contain sphingosine. </a:t>
            </a:r>
          </a:p>
          <a:p>
            <a:endParaRPr lang="en-US" dirty="0">
              <a:latin typeface="Arial" charset="0"/>
              <a:cs typeface="Arial" charset="0"/>
            </a:endParaRPr>
          </a:p>
        </p:txBody>
      </p:sp>
      <p:pic>
        <p:nvPicPr>
          <p:cNvPr id="4608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73152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1"/>
          <p:cNvSpPr>
            <a:spLocks noChangeArrowheads="1"/>
          </p:cNvSpPr>
          <p:nvPr/>
        </p:nvSpPr>
        <p:spPr bwMode="auto">
          <a:xfrm>
            <a:off x="1371600" y="2133600"/>
            <a:ext cx="1066800" cy="457200"/>
          </a:xfrm>
          <a:prstGeom prst="rect">
            <a:avLst/>
          </a:prstGeom>
          <a:solidFill>
            <a:schemeClr val="accent1">
              <a:alpha val="5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0" y="1676400"/>
            <a:ext cx="6858000" cy="13716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20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CD4C49-3969-EBDB-D678-EA52E5373157}"/>
              </a:ext>
            </a:extLst>
          </p:cNvPr>
          <p:cNvSpPr txBox="1"/>
          <p:nvPr/>
        </p:nvSpPr>
        <p:spPr>
          <a:xfrm>
            <a:off x="216108" y="609600"/>
            <a:ext cx="90678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Evolution: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myelination co-occurred with jaws and the primary sections of the vertebrate brain (forebrain, midbrain, hindbrain).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Structure: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Sheaths that wrap around axons of neurons. Myelin is made of proteins and lipids. The primary lipid is the sphingolipid cerebroside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galactocerebroside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Function: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Myelin sheets engulf axons and increase conduction speed and energy efficiency of action potential (AP) conduction.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00C0B-B437-1757-E41E-1A90344AE147}"/>
              </a:ext>
            </a:extLst>
          </p:cNvPr>
          <p:cNvSpPr txBox="1"/>
          <p:nvPr/>
        </p:nvSpPr>
        <p:spPr>
          <a:xfrm>
            <a:off x="216108" y="76200"/>
            <a:ext cx="4729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Myelin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Myelin sheath structure, including the Schwann cell, myelin and node of Ranvier.">
            <a:extLst>
              <a:ext uri="{FF2B5EF4-FFF2-40B4-BE49-F238E27FC236}">
                <a16:creationId xmlns:a16="http://schemas.microsoft.com/office/drawing/2014/main" id="{B4F7140C-81EF-2551-9F3F-0235F6DD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8" y="3352800"/>
            <a:ext cx="28336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AF38C4-8785-70C8-1A2D-4F58CE501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276600"/>
            <a:ext cx="3556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12FD3A-62B4-0943-3194-A8FF403A3BBD}"/>
              </a:ext>
            </a:extLst>
          </p:cNvPr>
          <p:cNvSpPr txBox="1"/>
          <p:nvPr/>
        </p:nvSpPr>
        <p:spPr>
          <a:xfrm>
            <a:off x="5638800" y="6172200"/>
            <a:ext cx="4643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500 nm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FA450-11B0-AAB8-FE30-9BE7E9EB3637}"/>
              </a:ext>
            </a:extLst>
          </p:cNvPr>
          <p:cNvSpPr txBox="1"/>
          <p:nvPr/>
        </p:nvSpPr>
        <p:spPr>
          <a:xfrm>
            <a:off x="7204184" y="3725376"/>
            <a:ext cx="19621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Myelinated axons in the CNS of mouse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4504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figun_09_p25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7700"/>
            <a:ext cx="8531225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 b="1">
                <a:latin typeface="Arial" charset="0"/>
              </a:rPr>
              <a:t>Page 252</a:t>
            </a:r>
          </a:p>
        </p:txBody>
      </p:sp>
      <p:sp>
        <p:nvSpPr>
          <p:cNvPr id="47107" name="Rectangle 1"/>
          <p:cNvSpPr>
            <a:spLocks noChangeArrowheads="1"/>
          </p:cNvSpPr>
          <p:nvPr/>
        </p:nvSpPr>
        <p:spPr bwMode="auto">
          <a:xfrm>
            <a:off x="879475" y="1295400"/>
            <a:ext cx="1752600" cy="685800"/>
          </a:xfrm>
          <a:prstGeom prst="rect">
            <a:avLst/>
          </a:prstGeom>
          <a:solidFill>
            <a:schemeClr val="accent1">
              <a:alpha val="3607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715000" y="1295400"/>
            <a:ext cx="2209800" cy="685800"/>
          </a:xfrm>
          <a:prstGeom prst="rect">
            <a:avLst/>
          </a:prstGeom>
          <a:solidFill>
            <a:schemeClr val="accent1">
              <a:alpha val="3607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373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8514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Box 4"/>
          <p:cNvSpPr txBox="1">
            <a:spLocks noChangeArrowheads="1"/>
          </p:cNvSpPr>
          <p:nvPr/>
        </p:nvSpPr>
        <p:spPr bwMode="auto">
          <a:xfrm>
            <a:off x="238432" y="4845586"/>
            <a:ext cx="8686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 err="1">
                <a:latin typeface="Arial" charset="0"/>
                <a:cs typeface="Arial" charset="0"/>
              </a:rPr>
              <a:t>Cerebroside</a:t>
            </a:r>
            <a:r>
              <a:rPr lang="en-US" sz="1600" dirty="0">
                <a:latin typeface="Arial" charset="0"/>
                <a:cs typeface="Arial" charset="0"/>
              </a:rPr>
              <a:t> (</a:t>
            </a:r>
            <a:r>
              <a:rPr lang="en-US" sz="1600" dirty="0" err="1">
                <a:latin typeface="Arial" charset="0"/>
                <a:cs typeface="Arial" charset="0"/>
              </a:rPr>
              <a:t>galactoceramide</a:t>
            </a:r>
            <a:r>
              <a:rPr lang="en-US" sz="1600" dirty="0">
                <a:latin typeface="Arial" charset="0"/>
                <a:cs typeface="Arial" charset="0"/>
              </a:rPr>
              <a:t>)</a:t>
            </a:r>
          </a:p>
          <a:p>
            <a:r>
              <a:rPr lang="en-US" sz="1600" dirty="0">
                <a:latin typeface="Arial" charset="0"/>
                <a:cs typeface="Arial" charset="0"/>
              </a:rPr>
              <a:t>is a ceramide with a galactose at the 1-hydroxyl moiety</a:t>
            </a:r>
          </a:p>
          <a:p>
            <a:endParaRPr lang="en-US" sz="1600" dirty="0">
              <a:latin typeface="Arial" charset="0"/>
              <a:cs typeface="Arial" charset="0"/>
            </a:endParaRPr>
          </a:p>
          <a:p>
            <a:r>
              <a:rPr lang="en-US" sz="1600" dirty="0">
                <a:latin typeface="Arial" charset="0"/>
                <a:cs typeface="Arial" charset="0"/>
              </a:rPr>
              <a:t>Ceramides are found in the outermost layer of the skin. They form a "mortar" between skin cells ("bricks"), preventing water loss and protecting against environmental damage.</a:t>
            </a:r>
          </a:p>
        </p:txBody>
      </p:sp>
      <p:pic>
        <p:nvPicPr>
          <p:cNvPr id="52227" name="Picture 2" descr="fig_09_09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050"/>
            <a:ext cx="201930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7"/>
          <p:cNvSpPr txBox="1">
            <a:spLocks noChangeArrowheads="1"/>
          </p:cNvSpPr>
          <p:nvPr/>
        </p:nvSpPr>
        <p:spPr bwMode="auto">
          <a:xfrm>
            <a:off x="8153400" y="1676400"/>
            <a:ext cx="709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</a:rPr>
              <a:t>G</a:t>
            </a:r>
            <a:r>
              <a:rPr lang="en-US" baseline="-25000">
                <a:latin typeface="Arial" charset="0"/>
              </a:rPr>
              <a:t>M1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457200"/>
            <a:ext cx="5410200" cy="29718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005143"/>
            <a:ext cx="8458200" cy="1197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657600"/>
            <a:ext cx="6019800" cy="1909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900" y="304800"/>
            <a:ext cx="906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Amphiphile in dish soap:</a:t>
            </a:r>
          </a:p>
          <a:p>
            <a:r>
              <a:rPr lang="en-US" dirty="0">
                <a:latin typeface="Arial"/>
                <a:cs typeface="Arial"/>
              </a:rPr>
              <a:t>Sodium dodecyl sulfate (SDS or </a:t>
            </a:r>
            <a:r>
              <a:rPr lang="en-US" dirty="0" err="1">
                <a:latin typeface="Arial"/>
                <a:cs typeface="Arial"/>
              </a:rPr>
              <a:t>NaDS</a:t>
            </a:r>
            <a:r>
              <a:rPr lang="en-US" dirty="0">
                <a:latin typeface="Arial"/>
                <a:cs typeface="Arial"/>
              </a:rPr>
              <a:t>) = </a:t>
            </a:r>
          </a:p>
          <a:p>
            <a:r>
              <a:rPr lang="en-US" dirty="0">
                <a:latin typeface="Arial"/>
                <a:cs typeface="Arial"/>
              </a:rPr>
              <a:t>AKA Sodium lauryl sulfate (SLS)</a:t>
            </a:r>
          </a:p>
          <a:p>
            <a:r>
              <a:rPr lang="en-US" dirty="0">
                <a:latin typeface="Arial"/>
                <a:cs typeface="Arial"/>
              </a:rPr>
              <a:t>12-carbon hydrophobic alkyl chain attached to a sulfate group.</a:t>
            </a:r>
          </a:p>
        </p:txBody>
      </p:sp>
    </p:spTree>
    <p:extLst>
      <p:ext uri="{BB962C8B-B14F-4D97-AF65-F5344CB8AC3E}">
        <p14:creationId xmlns:p14="http://schemas.microsoft.com/office/powerpoint/2010/main" val="2829034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ig_09_0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228600"/>
            <a:ext cx="3967162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fig_09_07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4754563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457200"/>
            <a:ext cx="4876800" cy="57150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402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0"/>
            <a:ext cx="638347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Archaeal Membranes</a:t>
            </a:r>
          </a:p>
        </p:txBody>
      </p:sp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228600" y="1600200"/>
            <a:ext cx="4572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Archaea differ from other living things in their cell membranes. There are four fundamental differences between archaeal membranes and those of bacterial and eukaryotic cells: (1) chirality of glycerol, (2) ether versus ester linkage, (3) isoprenoid versus fatty acid chains, and (4) branching of side chains.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4876800" y="6324600"/>
            <a:ext cx="426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http://www.ucmp.berkeley.edu/archaea/archaeamm.html</a:t>
            </a:r>
          </a:p>
        </p:txBody>
      </p:sp>
    </p:spTree>
    <p:extLst>
      <p:ext uri="{BB962C8B-B14F-4D97-AF65-F5344CB8AC3E}">
        <p14:creationId xmlns:p14="http://schemas.microsoft.com/office/powerpoint/2010/main" val="7045532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figun_09_p24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22" y="561655"/>
            <a:ext cx="4786631" cy="35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6956"/>
            <a:ext cx="4300538" cy="287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82238C-ED8B-4AFA-0433-C76D648D2BE9}"/>
              </a:ext>
            </a:extLst>
          </p:cNvPr>
          <p:cNvSpPr/>
          <p:nvPr/>
        </p:nvSpPr>
        <p:spPr>
          <a:xfrm>
            <a:off x="228600" y="245269"/>
            <a:ext cx="5278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Energy Storage: Triglycerides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6ECEAA-14D8-A32E-06BF-4AF27B4E5BE8}"/>
              </a:ext>
            </a:extLst>
          </p:cNvPr>
          <p:cNvSpPr txBox="1"/>
          <p:nvPr/>
        </p:nvSpPr>
        <p:spPr>
          <a:xfrm>
            <a:off x="4781514" y="4673928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charset="0"/>
                <a:cs typeface="Arial" charset="0"/>
              </a:rPr>
              <a:t>A triglyceride is glycerol linked to three fatty acids, via ester linkages.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113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fig_09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685800"/>
            <a:ext cx="5083175" cy="578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 b="1">
                <a:latin typeface="Arial" charset="0"/>
              </a:rPr>
              <a:t>Figure 9-2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685800"/>
            <a:ext cx="35814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Adipocytes (fat cells, </a:t>
            </a:r>
            <a:r>
              <a:rPr lang="en-US" sz="1800" dirty="0" err="1">
                <a:latin typeface="Arial" charset="0"/>
              </a:rPr>
              <a:t>monovacuolar</a:t>
            </a:r>
            <a:r>
              <a:rPr lang="en-US" sz="1800" dirty="0">
                <a:latin typeface="Arial" charset="0"/>
              </a:rPr>
              <a:t> cells) contain lipid surrounded by cytoplasm. The nucleus is on the periphery. Fat is stored mostly as triglycerides and </a:t>
            </a:r>
            <a:r>
              <a:rPr lang="en-US" sz="1800" dirty="0" err="1">
                <a:latin typeface="Arial" charset="0"/>
              </a:rPr>
              <a:t>cholesteryl</a:t>
            </a:r>
            <a:r>
              <a:rPr lang="en-US" sz="1800" dirty="0">
                <a:latin typeface="Arial" charset="0"/>
              </a:rPr>
              <a:t> esters.</a:t>
            </a:r>
          </a:p>
          <a:p>
            <a:endParaRPr lang="en-US" sz="1800" dirty="0">
              <a:latin typeface="Arial" charset="0"/>
            </a:endParaRPr>
          </a:p>
          <a:p>
            <a:r>
              <a:rPr lang="en-US" sz="1800" dirty="0">
                <a:latin typeface="Arial" charset="0"/>
              </a:rPr>
              <a:t>This is the densest form of stored energy in a biological system. The energy can be released slowly over long periods of time (as during starvation).</a:t>
            </a:r>
          </a:p>
          <a:p>
            <a:endParaRPr lang="en-US" sz="1800" dirty="0">
              <a:latin typeface="Arial" charset="0"/>
            </a:endParaRPr>
          </a:p>
          <a:p>
            <a:r>
              <a:rPr lang="en-US" sz="1800" dirty="0">
                <a:latin typeface="Arial" charset="0"/>
              </a:rPr>
              <a:t> By contrast glycogen (</a:t>
            </a:r>
            <a:r>
              <a:rPr lang="en-US" sz="1800" dirty="0" err="1">
                <a:latin typeface="Arial" charset="0"/>
              </a:rPr>
              <a:t>polysachharide</a:t>
            </a:r>
            <a:r>
              <a:rPr lang="en-US" sz="1800" dirty="0">
                <a:latin typeface="Arial" charset="0"/>
              </a:rPr>
              <a:t>) stores energy that can be released and used quickly.</a:t>
            </a:r>
          </a:p>
        </p:txBody>
      </p:sp>
    </p:spTree>
    <p:extLst>
      <p:ext uri="{BB962C8B-B14F-4D97-AF65-F5344CB8AC3E}">
        <p14:creationId xmlns:p14="http://schemas.microsoft.com/office/powerpoint/2010/main" val="24008585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figun_09_p24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423545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0" y="76200"/>
            <a:ext cx="4876800" cy="558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700" dirty="0">
                <a:latin typeface="Arial" charset="0"/>
                <a:cs typeface="Arial" charset="0"/>
              </a:rPr>
              <a:t>A triglyceride is glycerol linked to three fatty acids, via ester linkages. The three hydroxyl groups of the glycerol form esters with the carboxyl groups of the three fatty acids. A given triglyceride generally contains different types of fatty acids.</a:t>
            </a:r>
          </a:p>
          <a:p>
            <a:endParaRPr lang="en-US" sz="1700" dirty="0">
              <a:latin typeface="Arial" charset="0"/>
              <a:cs typeface="Arial" charset="0"/>
            </a:endParaRPr>
          </a:p>
          <a:p>
            <a:r>
              <a:rPr lang="en-US" sz="1700" dirty="0">
                <a:latin typeface="Arial" charset="0"/>
                <a:cs typeface="Arial" charset="0"/>
              </a:rPr>
              <a:t>Plant triglycerides are lower melting than animal triglycerides because they are less saturated (i.e., have more C=C bonds).</a:t>
            </a:r>
          </a:p>
          <a:p>
            <a:endParaRPr lang="en-US" sz="1700" dirty="0">
              <a:latin typeface="Arial" charset="0"/>
              <a:cs typeface="Arial" charset="0"/>
            </a:endParaRPr>
          </a:p>
          <a:p>
            <a:r>
              <a:rPr lang="en-US" sz="1700" dirty="0">
                <a:latin typeface="Arial" charset="0"/>
                <a:cs typeface="Arial" charset="0"/>
              </a:rPr>
              <a:t>Fatty acids in biological triglycerides generally contain 16 - 20 carbon atoms. Fatty acids in eukaryotes contain even numbers of carbon atoms.</a:t>
            </a:r>
          </a:p>
          <a:p>
            <a:r>
              <a:rPr lang="en-US" sz="1700" dirty="0">
                <a:latin typeface="Arial" charset="0"/>
                <a:cs typeface="Arial" charset="0"/>
              </a:rPr>
              <a:t> </a:t>
            </a:r>
          </a:p>
          <a:p>
            <a:r>
              <a:rPr lang="en-US" sz="1700" dirty="0">
                <a:latin typeface="Arial" charset="0"/>
                <a:cs typeface="Arial" charset="0"/>
              </a:rPr>
              <a:t>A high level of triglycerides in blood is linked with risk of heart disease. Triglycerides are not soluble in aqueous media, and are carried by proteins (lipoproteins)</a:t>
            </a:r>
          </a:p>
          <a:p>
            <a:endParaRPr lang="en-US" sz="1700" dirty="0">
              <a:latin typeface="Arial" charset="0"/>
              <a:cs typeface="Arial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6934200" y="914400"/>
            <a:ext cx="195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A triglyceride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76800" y="152400"/>
            <a:ext cx="1828800" cy="60960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934200" y="5181600"/>
            <a:ext cx="16215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72A173"/>
                </a:solidFill>
                <a:latin typeface="Arial" charset="0"/>
                <a:cs typeface="Arial" charset="0"/>
              </a:rPr>
              <a:t>ester of</a:t>
            </a:r>
          </a:p>
          <a:p>
            <a:r>
              <a:rPr lang="en-US" dirty="0">
                <a:solidFill>
                  <a:srgbClr val="72A173"/>
                </a:solidFill>
                <a:latin typeface="Arial" charset="0"/>
                <a:cs typeface="Arial" charset="0"/>
              </a:rPr>
              <a:t>steric acid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858000" y="3200400"/>
            <a:ext cx="17756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3366FF"/>
                </a:solidFill>
                <a:latin typeface="Arial" charset="0"/>
                <a:cs typeface="Arial" charset="0"/>
              </a:rPr>
              <a:t>ester of </a:t>
            </a:r>
          </a:p>
          <a:p>
            <a:r>
              <a:rPr lang="en-US" dirty="0">
                <a:solidFill>
                  <a:srgbClr val="3366FF"/>
                </a:solidFill>
                <a:latin typeface="Arial" charset="0"/>
                <a:cs typeface="Arial" charset="0"/>
              </a:rPr>
              <a:t>linoleic acid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821129" y="2057400"/>
            <a:ext cx="23228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ester of</a:t>
            </a:r>
          </a:p>
          <a:p>
            <a:r>
              <a:rPr lang="en-US" dirty="0" err="1">
                <a:solidFill>
                  <a:srgbClr val="FF0000"/>
                </a:solidFill>
                <a:latin typeface="Arial" charset="0"/>
                <a:cs typeface="Arial" charset="0"/>
              </a:rPr>
              <a:t>palmitoleic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 acid</a:t>
            </a:r>
          </a:p>
        </p:txBody>
      </p:sp>
    </p:spTree>
    <p:extLst>
      <p:ext uri="{BB962C8B-B14F-4D97-AF65-F5344CB8AC3E}">
        <p14:creationId xmlns:p14="http://schemas.microsoft.com/office/powerpoint/2010/main" val="30477415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4C8A9B-8988-5C77-AEB0-F2F3A2286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2362200"/>
            <a:ext cx="6985000" cy="405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4E4364-4B70-8ABE-7024-DE2FD1338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50" y="152400"/>
            <a:ext cx="65659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85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B0E39-7643-CE42-511F-9671E3991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50797-8844-FD87-58D4-D2E9C4EDC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083594"/>
            <a:ext cx="8610600" cy="1345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1685EE-036A-8C86-B19B-C8DAAF494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0" y="-1913921"/>
            <a:ext cx="8458200" cy="11977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83B7B0-34F6-BE99-E82E-4D21FD6DC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239586"/>
            <a:ext cx="6019800" cy="1909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45EB2F-5256-E41A-F1B8-20403CEA59ED}"/>
              </a:ext>
            </a:extLst>
          </p:cNvPr>
          <p:cNvSpPr txBox="1"/>
          <p:nvPr/>
        </p:nvSpPr>
        <p:spPr>
          <a:xfrm>
            <a:off x="8001000" y="-2851667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Sodium dodecyl sulfate (SDS or </a:t>
            </a:r>
            <a:r>
              <a:rPr lang="en-US" dirty="0" err="1">
                <a:latin typeface="Arial"/>
                <a:cs typeface="Arial"/>
              </a:rPr>
              <a:t>NaDS</a:t>
            </a:r>
            <a:r>
              <a:rPr lang="en-US" dirty="0">
                <a:latin typeface="Arial"/>
                <a:cs typeface="Arial"/>
              </a:rPr>
              <a:t>) = </a:t>
            </a:r>
          </a:p>
          <a:p>
            <a:r>
              <a:rPr lang="en-US" dirty="0">
                <a:latin typeface="Arial"/>
                <a:cs typeface="Arial"/>
              </a:rPr>
              <a:t>sodium lauryl sulfate (SLS)</a:t>
            </a:r>
          </a:p>
          <a:p>
            <a:r>
              <a:rPr lang="en-US" dirty="0">
                <a:latin typeface="Arial"/>
                <a:cs typeface="Arial"/>
              </a:rPr>
              <a:t>12-carbon hydrophobic alkyl chain attached to a sulfate group,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3E825-66C5-599C-25F5-6E2512CAA531}"/>
              </a:ext>
            </a:extLst>
          </p:cNvPr>
          <p:cNvSpPr txBox="1"/>
          <p:nvPr/>
        </p:nvSpPr>
        <p:spPr>
          <a:xfrm>
            <a:off x="990600" y="387965"/>
            <a:ext cx="4908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Amphiphile in dish soap:</a:t>
            </a:r>
          </a:p>
          <a:p>
            <a:r>
              <a:rPr lang="en-US" dirty="0">
                <a:latin typeface="Arial"/>
                <a:cs typeface="Arial"/>
              </a:rPr>
              <a:t>Sodium </a:t>
            </a:r>
            <a:r>
              <a:rPr lang="en-US" dirty="0" err="1">
                <a:latin typeface="Arial"/>
                <a:cs typeface="Arial"/>
              </a:rPr>
              <a:t>laureth</a:t>
            </a:r>
            <a:r>
              <a:rPr lang="en-US" dirty="0">
                <a:latin typeface="Arial"/>
                <a:cs typeface="Arial"/>
              </a:rPr>
              <a:t> sulfate =</a:t>
            </a:r>
          </a:p>
          <a:p>
            <a:r>
              <a:rPr lang="en-US" dirty="0">
                <a:latin typeface="Arial"/>
                <a:cs typeface="Arial"/>
              </a:rPr>
              <a:t>Sodium lauryl ether sulfate (SLES)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BD756-70DE-8E58-08F1-444A785F74AB}"/>
              </a:ext>
            </a:extLst>
          </p:cNvPr>
          <p:cNvSpPr txBox="1"/>
          <p:nvPr/>
        </p:nvSpPr>
        <p:spPr>
          <a:xfrm>
            <a:off x="836971" y="4419600"/>
            <a:ext cx="7470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SLES is less irritating to skin and eyes than SDS.</a:t>
            </a:r>
          </a:p>
        </p:txBody>
      </p:sp>
    </p:spTree>
    <p:extLst>
      <p:ext uri="{BB962C8B-B14F-4D97-AF65-F5344CB8AC3E}">
        <p14:creationId xmlns:p14="http://schemas.microsoft.com/office/powerpoint/2010/main" val="978188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5A0269-D196-2F8F-8950-CDE1D7EC0179}"/>
              </a:ext>
            </a:extLst>
          </p:cNvPr>
          <p:cNvSpPr txBox="1"/>
          <p:nvPr/>
        </p:nvSpPr>
        <p:spPr>
          <a:xfrm>
            <a:off x="381000" y="533400"/>
            <a:ext cx="85344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Hydrotrope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v Surfactant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Hydrotropes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979488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Amphiphaths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with high HLB (hydrophilic/lipophilic balance). </a:t>
            </a:r>
          </a:p>
          <a:p>
            <a:pPr marL="979488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Hydrotropes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typically have small tails. 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Hydrotropes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don’t form assemblies (except a high concentration) but do increase solubilities of hydrophobic molecules in water.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Surfactants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Amphiphaths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with low HLB (hydrophilic/lipophilic balance).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Surfactants typically have long alkyl tails (C8–C20).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Surfactants form assemblies.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A5BCB0-F759-3CD9-86D1-08271FB1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14600"/>
            <a:ext cx="1801395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pace-filling model of the sodium dodecyl sulfate crystal">
            <a:extLst>
              <a:ext uri="{FF2B5EF4-FFF2-40B4-BE49-F238E27FC236}">
                <a16:creationId xmlns:a16="http://schemas.microsoft.com/office/drawing/2014/main" id="{CDC4538C-7263-F8AF-BAC5-AE3BAC7AD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307" y="4903089"/>
            <a:ext cx="3911600" cy="83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70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C0FE99-3453-11CF-DC81-0757EB55A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656"/>
            <a:ext cx="9144000" cy="50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07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pace-filling model of the sodium dodecyl sulfate crystal">
            <a:extLst>
              <a:ext uri="{FF2B5EF4-FFF2-40B4-BE49-F238E27FC236}">
                <a16:creationId xmlns:a16="http://schemas.microsoft.com/office/drawing/2014/main" id="{A84D21A4-08B6-2500-4191-D33E67C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895600"/>
            <a:ext cx="81280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88B8EF-3014-9F0C-AF8A-2D40A7D2D79C}"/>
              </a:ext>
            </a:extLst>
          </p:cNvPr>
          <p:cNvSpPr/>
          <p:nvPr/>
        </p:nvSpPr>
        <p:spPr>
          <a:xfrm>
            <a:off x="152400" y="397741"/>
            <a:ext cx="3837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Amphiphaths</a:t>
            </a:r>
            <a:endParaRPr lang="en-US" dirty="0"/>
          </a:p>
        </p:txBody>
      </p:sp>
      <p:pic>
        <p:nvPicPr>
          <p:cNvPr id="1030" name="Picture 6" descr="Anionic Surfactant - an overview | ScienceDirect Topics">
            <a:extLst>
              <a:ext uri="{FF2B5EF4-FFF2-40B4-BE49-F238E27FC236}">
                <a16:creationId xmlns:a16="http://schemas.microsoft.com/office/drawing/2014/main" id="{70180BAD-F825-2F82-552B-901B2FB7B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9909"/>
            <a:ext cx="9144000" cy="407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8CE682-582B-3FB5-54E5-0A434903E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15009"/>
            <a:ext cx="32004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17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fig_09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34926"/>
            <a:ext cx="5584825" cy="555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Box 1"/>
          <p:cNvSpPr txBox="1">
            <a:spLocks noChangeArrowheads="1"/>
          </p:cNvSpPr>
          <p:nvPr/>
        </p:nvSpPr>
        <p:spPr bwMode="auto">
          <a:xfrm>
            <a:off x="5181600" y="4267200"/>
            <a:ext cx="35092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single-tailed amphipaths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1FB14B-DB54-DCD8-D90D-505F4E694BC7}"/>
              </a:ext>
            </a:extLst>
          </p:cNvPr>
          <p:cNvSpPr txBox="1"/>
          <p:nvPr/>
        </p:nvSpPr>
        <p:spPr>
          <a:xfrm>
            <a:off x="685800" y="265112"/>
            <a:ext cx="7806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shape of an amphiphile determines the type of assembly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05CDAB-20D2-47CC-8B8C-B612C3C69F82}"/>
              </a:ext>
            </a:extLst>
          </p:cNvPr>
          <p:cNvSpPr txBox="1"/>
          <p:nvPr/>
        </p:nvSpPr>
        <p:spPr>
          <a:xfrm>
            <a:off x="4343400" y="2127656"/>
            <a:ext cx="129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unfavorable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017545-581D-861F-1C1F-69C555EA0873}"/>
              </a:ext>
            </a:extLst>
          </p:cNvPr>
          <p:cNvSpPr txBox="1"/>
          <p:nvPr/>
        </p:nvSpPr>
        <p:spPr>
          <a:xfrm>
            <a:off x="2057400" y="4876800"/>
            <a:ext cx="129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unfavorable</a:t>
            </a:r>
          </a:p>
        </p:txBody>
      </p:sp>
    </p:spTree>
    <p:extLst>
      <p:ext uri="{BB962C8B-B14F-4D97-AF65-F5344CB8AC3E}">
        <p14:creationId xmlns:p14="http://schemas.microsoft.com/office/powerpoint/2010/main" val="272946502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19778</TotalTime>
  <Words>1800</Words>
  <Application>Microsoft Macintosh PowerPoint</Application>
  <PresentationFormat>On-screen Show (4:3)</PresentationFormat>
  <Paragraphs>255</Paragraphs>
  <Slides>45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font00000000296cb553</vt:lpstr>
      <vt:lpstr>font00000000296cb554</vt:lpstr>
      <vt:lpstr>font00000000296cb555</vt:lpstr>
      <vt:lpstr>Times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Sumanas, Inc.</Manager>
  <Company>John Wiley &amp; Sons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Biochemistry 3/e</dc:title>
  <dc:subject/>
  <dc:creator>Voet et al.</dc:creator>
  <cp:keywords/>
  <dc:description/>
  <cp:lastModifiedBy>Williams, Loren D</cp:lastModifiedBy>
  <cp:revision>529</cp:revision>
  <dcterms:created xsi:type="dcterms:W3CDTF">2011-03-13T14:05:24Z</dcterms:created>
  <dcterms:modified xsi:type="dcterms:W3CDTF">2024-11-18T10:24:59Z</dcterms:modified>
  <cp:category/>
</cp:coreProperties>
</file>