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75" r:id="rId2"/>
    <p:sldId id="276" r:id="rId3"/>
    <p:sldId id="279" r:id="rId4"/>
    <p:sldId id="280" r:id="rId5"/>
    <p:sldId id="281" r:id="rId6"/>
    <p:sldId id="371" r:id="rId7"/>
    <p:sldId id="372" r:id="rId8"/>
    <p:sldId id="282" r:id="rId9"/>
    <p:sldId id="283" r:id="rId10"/>
    <p:sldId id="355" r:id="rId11"/>
    <p:sldId id="356" r:id="rId12"/>
    <p:sldId id="410" r:id="rId13"/>
    <p:sldId id="357" r:id="rId14"/>
    <p:sldId id="359" r:id="rId15"/>
    <p:sldId id="360" r:id="rId16"/>
    <p:sldId id="361"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6"/>
    <p:restoredTop sz="94906"/>
  </p:normalViewPr>
  <p:slideViewPr>
    <p:cSldViewPr snapToGrid="0">
      <p:cViewPr>
        <p:scale>
          <a:sx n="94" d="100"/>
          <a:sy n="94" d="100"/>
        </p:scale>
        <p:origin x="25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31B2A-1275-A64A-9E13-A497603E58A5}" type="datetimeFigureOut">
              <a:rPr lang="en-US" smtClean="0"/>
              <a:t>4/8/24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D7D62-8F32-034A-9FD8-DCA5B8DC881D}" type="slidenum">
              <a:rPr lang="en-US" smtClean="0"/>
              <a:t>‹#›</a:t>
            </a:fld>
            <a:endParaRPr lang="en-US"/>
          </a:p>
        </p:txBody>
      </p:sp>
    </p:spTree>
    <p:extLst>
      <p:ext uri="{BB962C8B-B14F-4D97-AF65-F5344CB8AC3E}">
        <p14:creationId xmlns:p14="http://schemas.microsoft.com/office/powerpoint/2010/main" val="2666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5A42466-34A6-4C46-98F5-053183438D01}" type="slidenum">
              <a:rPr lang="en-US" sz="1200">
                <a:latin typeface="Arial" charset="0"/>
              </a:rPr>
              <a:pPr/>
              <a:t>1</a:t>
            </a:fld>
            <a:endParaRPr lang="en-US" sz="120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929EAB3-5342-0940-9E78-9AB6E77EAE78}" type="slidenum">
              <a:rPr lang="en-US" sz="1200">
                <a:latin typeface="Arial" charset="0"/>
              </a:rPr>
              <a:pPr/>
              <a:t>13</a:t>
            </a:fld>
            <a:endParaRPr lang="en-US" sz="1200">
              <a:latin typeface="Arial"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6B8F245-8FDC-7C45-BBF9-D23ECD73A655}" type="slidenum">
              <a:rPr lang="en-US" sz="1200">
                <a:latin typeface="Arial" charset="0"/>
              </a:rPr>
              <a:pPr/>
              <a:t>14</a:t>
            </a:fld>
            <a:endParaRPr lang="en-US" sz="1200">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04D36F3-809A-F746-B65C-8713FAEBAE72}" type="slidenum">
              <a:rPr lang="en-US" sz="1200">
                <a:latin typeface="Arial" charset="0"/>
              </a:rPr>
              <a:pPr/>
              <a:t>15</a:t>
            </a:fld>
            <a:endParaRPr lang="en-US" sz="1200">
              <a:latin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3F0C31F-8E6A-244A-B51C-2E47ADBE15AC}" type="slidenum">
              <a:rPr lang="en-US" sz="1200">
                <a:latin typeface="Arial" charset="0"/>
              </a:rPr>
              <a:pPr/>
              <a:t>16</a:t>
            </a:fld>
            <a:endParaRPr lang="en-US" sz="1200">
              <a:latin typeface="Arial"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268F3CF-D91B-7849-8318-1C5CCACCEC89}" type="slidenum">
              <a:rPr lang="en-US" sz="1200">
                <a:latin typeface="Arial" charset="0"/>
              </a:rPr>
              <a:pPr/>
              <a:t>17</a:t>
            </a:fld>
            <a:endParaRPr lang="en-US" sz="1200">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3A16AE7-16BB-594E-B8C8-E2054D075EC7}" type="slidenum">
              <a:rPr lang="en-US" sz="1200">
                <a:latin typeface="Arial" charset="0"/>
              </a:rPr>
              <a:pPr/>
              <a:t>2</a:t>
            </a:fld>
            <a:endParaRPr lang="en-US" sz="1200">
              <a:latin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F2C6ADE-D6E9-1E43-9DBD-7EFE8A457302}" type="slidenum">
              <a:rPr lang="en-US" sz="1200">
                <a:latin typeface="Arial" charset="0"/>
              </a:rPr>
              <a:pPr/>
              <a:t>3</a:t>
            </a:fld>
            <a:endParaRPr lang="en-US" sz="1200">
              <a:latin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2A2B4B4-C1BA-2842-B2EC-8EDF9E1EA42F}" type="slidenum">
              <a:rPr lang="en-US" sz="1200">
                <a:latin typeface="Arial" charset="0"/>
              </a:rPr>
              <a:pPr/>
              <a:t>4</a:t>
            </a:fld>
            <a:endParaRPr lang="en-US" sz="1200">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95322F6-B2B6-3245-97F1-7038329FD1D6}" type="slidenum">
              <a:rPr lang="en-US" sz="1200">
                <a:latin typeface="Arial" charset="0"/>
              </a:rPr>
              <a:pPr/>
              <a:t>5</a:t>
            </a:fld>
            <a:endParaRPr lang="en-US" sz="1200">
              <a:latin typeface="Arial"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8C128CD-68C1-DF45-AB28-ED774A9F5972}" type="slidenum">
              <a:rPr lang="en-US" sz="1200">
                <a:latin typeface="Arial" charset="0"/>
              </a:rPr>
              <a:pPr/>
              <a:t>8</a:t>
            </a:fld>
            <a:endParaRPr lang="en-US" sz="1200">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7F3B7D5-B867-A44E-948F-D2F173FF8FA3}" type="slidenum">
              <a:rPr lang="en-US" sz="1200">
                <a:latin typeface="Arial" charset="0"/>
              </a:rPr>
              <a:pPr/>
              <a:t>9</a:t>
            </a:fld>
            <a:endParaRPr lang="en-US" sz="1200">
              <a:latin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ED678F6-8EB6-954A-AE49-07567354FF30}" type="slidenum">
              <a:rPr lang="en-US" sz="1200">
                <a:latin typeface="Arial" charset="0"/>
              </a:rPr>
              <a:pPr/>
              <a:t>10</a:t>
            </a:fld>
            <a:endParaRPr lang="en-US" sz="1200">
              <a:latin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D31E69D-921D-5D43-8B63-6FBC77D50A92}" type="slidenum">
              <a:rPr lang="en-US" sz="1200">
                <a:latin typeface="Arial" charset="0"/>
              </a:rPr>
              <a:pPr/>
              <a:t>11</a:t>
            </a:fld>
            <a:endParaRPr lang="en-US" sz="1200">
              <a:latin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6873-935D-ED33-713D-436A0C49B5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54F856-8495-1270-1D75-DAAC528FF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75FDD1-CEC5-89E8-3E9B-1272F038A875}"/>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5" name="Footer Placeholder 4">
            <a:extLst>
              <a:ext uri="{FF2B5EF4-FFF2-40B4-BE49-F238E27FC236}">
                <a16:creationId xmlns:a16="http://schemas.microsoft.com/office/drawing/2014/main" id="{B4DEF2AD-949D-6B6A-A00C-A1255F6B0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A6E11-BB07-E968-DC4C-3C4B563B0E8D}"/>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47581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4F0E-BB53-7AFC-EA62-1D8196E64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A7A306-DC3C-8340-9B92-1582CC7CF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42F09-BE0D-A26C-12EA-3D9CF68B3ABF}"/>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5" name="Footer Placeholder 4">
            <a:extLst>
              <a:ext uri="{FF2B5EF4-FFF2-40B4-BE49-F238E27FC236}">
                <a16:creationId xmlns:a16="http://schemas.microsoft.com/office/drawing/2014/main" id="{91586B95-7AD0-BC9F-6E03-6CB22C563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4BF6A-488B-17C0-DC89-AA9716478941}"/>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381063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34A51-F80D-C73D-70CE-6EE9508CBB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65D2DE-3899-8E03-4D10-100FB48E97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4CB09-7AD6-778F-081D-ECE9B4D5805C}"/>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5" name="Footer Placeholder 4">
            <a:extLst>
              <a:ext uri="{FF2B5EF4-FFF2-40B4-BE49-F238E27FC236}">
                <a16:creationId xmlns:a16="http://schemas.microsoft.com/office/drawing/2014/main" id="{84811CD7-B06B-BD82-8F77-C3110206F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B8CB9-EF6F-CE21-FD99-0E8ED684D7FB}"/>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176520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6BCD-1D5C-75FB-FD98-3000007E72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22F37-0AFC-AD75-9C12-03E8D5F340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83358-4E42-1DAF-D7C9-D29FD713F6BC}"/>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5" name="Footer Placeholder 4">
            <a:extLst>
              <a:ext uri="{FF2B5EF4-FFF2-40B4-BE49-F238E27FC236}">
                <a16:creationId xmlns:a16="http://schemas.microsoft.com/office/drawing/2014/main" id="{5EE86EE2-5173-198A-6A61-48FA3DAA9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1DE27-E023-FE8C-CCAF-869E3FC0B8BF}"/>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1063548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CAA07-0641-1881-ED3A-0562653D4F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878CFE-B6E0-B282-9433-2979EFB5D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EABEC1-36A8-3968-91D6-2FDE56EB828C}"/>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5" name="Footer Placeholder 4">
            <a:extLst>
              <a:ext uri="{FF2B5EF4-FFF2-40B4-BE49-F238E27FC236}">
                <a16:creationId xmlns:a16="http://schemas.microsoft.com/office/drawing/2014/main" id="{0AA24685-A904-B7FD-8444-66B8305B0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B5FE6-C465-8ED8-3FF3-5CFCC6FC8547}"/>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481594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3E4D-D4DF-A813-672E-42007E0EB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1BADAF-8D3F-8674-85DD-3A07A85833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0E59C3-748E-A030-3076-F0C6BA7526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A965F6-1589-CAD4-A7A0-D1AAC959346F}"/>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6" name="Footer Placeholder 5">
            <a:extLst>
              <a:ext uri="{FF2B5EF4-FFF2-40B4-BE49-F238E27FC236}">
                <a16:creationId xmlns:a16="http://schemas.microsoft.com/office/drawing/2014/main" id="{B595EA55-1CA0-23D3-828E-564F2CA76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7F109-5E60-865F-6175-80D13F304A05}"/>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76272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EBEC-E7EB-3B71-089F-5CF951766D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9A718A-0CD4-484E-AFD0-32CF12DAE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C8A30-E113-5EB7-CFC7-10893C01C0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5A0EE-5067-A2AC-A27D-F43D64965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CE7FD4-261D-7EC5-8F74-2BC45FACC7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684A83-5EDD-282C-53CF-03D1D6B261BB}"/>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8" name="Footer Placeholder 7">
            <a:extLst>
              <a:ext uri="{FF2B5EF4-FFF2-40B4-BE49-F238E27FC236}">
                <a16:creationId xmlns:a16="http://schemas.microsoft.com/office/drawing/2014/main" id="{D7D89148-6F96-2EDB-7C8D-539D3AE83B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7B09FC-0AF6-FEC3-7218-88A041FE30BD}"/>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321776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23F2B-4BE8-AC40-0996-490CFE45E8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0E0149-A1EA-288C-59C8-E03A99991C54}"/>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4" name="Footer Placeholder 3">
            <a:extLst>
              <a:ext uri="{FF2B5EF4-FFF2-40B4-BE49-F238E27FC236}">
                <a16:creationId xmlns:a16="http://schemas.microsoft.com/office/drawing/2014/main" id="{6F32D5E9-6021-799C-E8D1-EE1E32296C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F89BE5-844E-1E31-ED40-BC05DF0BB051}"/>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226239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A2E399-394A-2F7F-CB60-FAC440BC9ACD}"/>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3" name="Footer Placeholder 2">
            <a:extLst>
              <a:ext uri="{FF2B5EF4-FFF2-40B4-BE49-F238E27FC236}">
                <a16:creationId xmlns:a16="http://schemas.microsoft.com/office/drawing/2014/main" id="{FFFDCCB1-33AC-75D2-81BD-122960573A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F20096-677A-C0DF-C94D-298A57420946}"/>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22350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20CF-AAB0-F5E1-82A4-FAF28DBB4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9B9460-3A48-52FA-7B98-AB83255499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932683-270A-A92D-351B-57B132515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9FF06-F598-9F8D-85DF-F4A4DC904A87}"/>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6" name="Footer Placeholder 5">
            <a:extLst>
              <a:ext uri="{FF2B5EF4-FFF2-40B4-BE49-F238E27FC236}">
                <a16:creationId xmlns:a16="http://schemas.microsoft.com/office/drawing/2014/main" id="{CFF01702-4080-E53E-DDBB-93C00B98D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9FC7A-F9A2-1E82-C29E-6CEEFA9624C6}"/>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218903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78BB-EEEA-A32A-02AA-02694995B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392F59-84F6-4475-4A19-EDE122D974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942EFB-54CC-25F9-3318-BB0DAAB17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248932-79CE-CA2C-2564-D2ADED1763CA}"/>
              </a:ext>
            </a:extLst>
          </p:cNvPr>
          <p:cNvSpPr>
            <a:spLocks noGrp="1"/>
          </p:cNvSpPr>
          <p:nvPr>
            <p:ph type="dt" sz="half" idx="10"/>
          </p:nvPr>
        </p:nvSpPr>
        <p:spPr/>
        <p:txBody>
          <a:bodyPr/>
          <a:lstStyle/>
          <a:p>
            <a:fld id="{4D8F9705-47E4-B142-A0F1-5F92B7875FCF}" type="datetimeFigureOut">
              <a:rPr lang="en-US" smtClean="0"/>
              <a:t>4/8/24</a:t>
            </a:fld>
            <a:endParaRPr lang="en-US"/>
          </a:p>
        </p:txBody>
      </p:sp>
      <p:sp>
        <p:nvSpPr>
          <p:cNvPr id="6" name="Footer Placeholder 5">
            <a:extLst>
              <a:ext uri="{FF2B5EF4-FFF2-40B4-BE49-F238E27FC236}">
                <a16:creationId xmlns:a16="http://schemas.microsoft.com/office/drawing/2014/main" id="{A3E28FC4-E6FC-064F-B122-12A2752D2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0704C-6B4E-CCD6-011E-171D6A6257EA}"/>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114611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57D66-A6E1-ECE3-53A4-A75596DB1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1D9689-3F1B-8209-7204-BD16EA7AF5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BE5B3-DCB8-4264-5803-627C68BCC1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F9705-47E4-B142-A0F1-5F92B7875FCF}" type="datetimeFigureOut">
              <a:rPr lang="en-US" smtClean="0"/>
              <a:t>4/8/24</a:t>
            </a:fld>
            <a:endParaRPr lang="en-US"/>
          </a:p>
        </p:txBody>
      </p:sp>
      <p:sp>
        <p:nvSpPr>
          <p:cNvPr id="5" name="Footer Placeholder 4">
            <a:extLst>
              <a:ext uri="{FF2B5EF4-FFF2-40B4-BE49-F238E27FC236}">
                <a16:creationId xmlns:a16="http://schemas.microsoft.com/office/drawing/2014/main" id="{946F2CA7-D63A-B44B-DD07-1BE86F0C2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BC9050-B981-DE58-DD9F-E8B1A5C7A0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E4D24-5430-D64C-AF93-B2D0333EDAB4}" type="slidenum">
              <a:rPr lang="en-US" smtClean="0"/>
              <a:t>‹#›</a:t>
            </a:fld>
            <a:endParaRPr lang="en-US"/>
          </a:p>
        </p:txBody>
      </p:sp>
    </p:spTree>
    <p:extLst>
      <p:ext uri="{BB962C8B-B14F-4D97-AF65-F5344CB8AC3E}">
        <p14:creationId xmlns:p14="http://schemas.microsoft.com/office/powerpoint/2010/main" val="4066970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3"/>
          <p:cNvSpPr txBox="1">
            <a:spLocks noChangeArrowheads="1"/>
          </p:cNvSpPr>
          <p:nvPr/>
        </p:nvSpPr>
        <p:spPr bwMode="auto">
          <a:xfrm>
            <a:off x="2057400" y="762001"/>
            <a:ext cx="79248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sz="2000" dirty="0">
              <a:latin typeface="Arial" charset="0"/>
              <a:cs typeface="Arial" charset="0"/>
            </a:endParaRPr>
          </a:p>
          <a:p>
            <a:r>
              <a:rPr lang="en-US" sz="2000" dirty="0">
                <a:latin typeface="Arial" charset="0"/>
                <a:cs typeface="Arial" charset="0"/>
              </a:rPr>
              <a:t>A steroid is composed of four fused rings. Cholesterol, estradiol, cortisone and testosterone, dexamethasone are steroids.</a:t>
            </a:r>
          </a:p>
          <a:p>
            <a:endParaRPr lang="en-US" sz="2000" dirty="0">
              <a:latin typeface="Arial" charset="0"/>
              <a:cs typeface="Arial" charset="0"/>
            </a:endParaRPr>
          </a:p>
          <a:p>
            <a:r>
              <a:rPr lang="en-US" sz="2000" dirty="0">
                <a:latin typeface="Arial" charset="0"/>
                <a:cs typeface="Arial" charset="0"/>
              </a:rPr>
              <a:t>The core of a steroid is formed by three cyclohexane rings (designated as rings A, B, and C) and a cyclopentane ring (the D ring). Different steroids have different functional groups attached to this four-ring core and have various oxidation states of the rings. </a:t>
            </a:r>
          </a:p>
          <a:p>
            <a:endParaRPr lang="en-US" sz="2000" dirty="0">
              <a:latin typeface="Arial" charset="0"/>
              <a:cs typeface="Arial" charset="0"/>
            </a:endParaRPr>
          </a:p>
          <a:p>
            <a:r>
              <a:rPr lang="en-US" sz="2000" dirty="0">
                <a:latin typeface="Arial" charset="0"/>
                <a:cs typeface="Arial" charset="0"/>
              </a:rPr>
              <a:t>Hundreds of different steroids are found in plants, animals, and fungi. </a:t>
            </a:r>
          </a:p>
          <a:p>
            <a:endParaRPr lang="en-US" sz="2000" dirty="0">
              <a:latin typeface="Arial" charset="0"/>
              <a:cs typeface="Arial" charset="0"/>
            </a:endParaRPr>
          </a:p>
        </p:txBody>
      </p:sp>
      <p:pic>
        <p:nvPicPr>
          <p:cNvPr id="624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495800"/>
            <a:ext cx="268605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7" name="Picture 2" descr="figun_09_p254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4724401"/>
            <a:ext cx="3554413"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8" name="TextBox 9"/>
          <p:cNvSpPr txBox="1">
            <a:spLocks noChangeArrowheads="1"/>
          </p:cNvSpPr>
          <p:nvPr/>
        </p:nvSpPr>
        <p:spPr bwMode="auto">
          <a:xfrm>
            <a:off x="7315200" y="4724400"/>
            <a:ext cx="1447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Cortisone</a:t>
            </a:r>
          </a:p>
        </p:txBody>
      </p:sp>
      <p:sp>
        <p:nvSpPr>
          <p:cNvPr id="6" name="Rectangle 5"/>
          <p:cNvSpPr>
            <a:spLocks noChangeArrowheads="1"/>
          </p:cNvSpPr>
          <p:nvPr/>
        </p:nvSpPr>
        <p:spPr bwMode="auto">
          <a:xfrm>
            <a:off x="2590800" y="4572000"/>
            <a:ext cx="2743200" cy="1600200"/>
          </a:xfrm>
          <a:prstGeom prst="rect">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Arial" charset="0"/>
            </a:endParaRPr>
          </a:p>
        </p:txBody>
      </p:sp>
      <p:sp>
        <p:nvSpPr>
          <p:cNvPr id="3" name="TextBox 2">
            <a:extLst>
              <a:ext uri="{FF2B5EF4-FFF2-40B4-BE49-F238E27FC236}">
                <a16:creationId xmlns:a16="http://schemas.microsoft.com/office/drawing/2014/main" id="{679857E7-8DED-173B-B66C-064ABD3764CE}"/>
              </a:ext>
            </a:extLst>
          </p:cNvPr>
          <p:cNvSpPr txBox="1"/>
          <p:nvPr/>
        </p:nvSpPr>
        <p:spPr>
          <a:xfrm>
            <a:off x="1634836" y="219074"/>
            <a:ext cx="6096000" cy="523220"/>
          </a:xfrm>
          <a:prstGeom prst="rect">
            <a:avLst/>
          </a:prstGeom>
          <a:noFill/>
        </p:spPr>
        <p:txBody>
          <a:bodyPr wrap="square">
            <a:spAutoFit/>
          </a:body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rPr>
              <a:t>Steroids </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figun_09_p25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304800"/>
            <a:ext cx="7472363"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extBox 3"/>
          <p:cNvSpPr txBox="1">
            <a:spLocks noChangeArrowheads="1"/>
          </p:cNvSpPr>
          <p:nvPr/>
        </p:nvSpPr>
        <p:spPr bwMode="auto">
          <a:xfrm>
            <a:off x="1981200" y="3564792"/>
            <a:ext cx="8382000" cy="3293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cs typeface="Arial" charset="0"/>
              </a:rPr>
              <a:t>7-Dehydrocholesterol is photo-synthetically (270–290 nm) converted (breaking the B-ring) to vitamin D3 (</a:t>
            </a:r>
            <a:r>
              <a:rPr lang="en-US" sz="1600" dirty="0" err="1">
                <a:latin typeface="Arial" charset="0"/>
                <a:cs typeface="Arial" charset="0"/>
              </a:rPr>
              <a:t>cholecalciferol</a:t>
            </a:r>
            <a:r>
              <a:rPr lang="en-US" sz="1600" dirty="0">
                <a:latin typeface="Arial" charset="0"/>
                <a:cs typeface="Arial" charset="0"/>
              </a:rPr>
              <a:t>) in the epidermis (skin). This is a </a:t>
            </a:r>
            <a:r>
              <a:rPr lang="en-US" sz="1600" i="1" dirty="0">
                <a:latin typeface="Arial" charset="0"/>
                <a:cs typeface="Arial" charset="0"/>
              </a:rPr>
              <a:t>non-enzymatic</a:t>
            </a:r>
            <a:r>
              <a:rPr lang="en-US" sz="1600" dirty="0">
                <a:latin typeface="Arial" charset="0"/>
                <a:cs typeface="Arial" charset="0"/>
              </a:rPr>
              <a:t> reaction.</a:t>
            </a:r>
          </a:p>
          <a:p>
            <a:endParaRPr lang="en-US" sz="1600" dirty="0">
              <a:latin typeface="Arial" charset="0"/>
              <a:cs typeface="Arial" charset="0"/>
            </a:endParaRPr>
          </a:p>
          <a:p>
            <a:r>
              <a:rPr lang="en-US" sz="1600" dirty="0" err="1">
                <a:latin typeface="Arial" charset="0"/>
                <a:cs typeface="Arial" charset="0"/>
              </a:rPr>
              <a:t>Ergosterol</a:t>
            </a:r>
            <a:r>
              <a:rPr lang="en-US" sz="1600" dirty="0">
                <a:latin typeface="Arial" charset="0"/>
                <a:cs typeface="Arial" charset="0"/>
              </a:rPr>
              <a:t> is photo-synthetically converted to vitamin D2 (</a:t>
            </a:r>
            <a:r>
              <a:rPr lang="en-US" sz="1600" dirty="0" err="1">
                <a:latin typeface="Arial" charset="0"/>
                <a:cs typeface="Arial" charset="0"/>
              </a:rPr>
              <a:t>ergocalciferol</a:t>
            </a:r>
            <a:r>
              <a:rPr lang="en-US" sz="1600" dirty="0">
                <a:latin typeface="Arial" charset="0"/>
                <a:cs typeface="Arial" charset="0"/>
              </a:rPr>
              <a:t>). </a:t>
            </a:r>
          </a:p>
          <a:p>
            <a:endParaRPr lang="en-US" sz="1600" dirty="0">
              <a:latin typeface="Arial" charset="0"/>
              <a:cs typeface="Arial" charset="0"/>
            </a:endParaRPr>
          </a:p>
          <a:p>
            <a:r>
              <a:rPr lang="en-US" sz="1600" dirty="0">
                <a:latin typeface="Arial" charset="0"/>
                <a:cs typeface="Arial" charset="0"/>
              </a:rPr>
              <a:t>These steroid-like molecules are precursors to </a:t>
            </a:r>
            <a:r>
              <a:rPr lang="en-US" sz="1600" dirty="0" err="1">
                <a:latin typeface="Arial" charset="0"/>
                <a:cs typeface="Arial" charset="0"/>
              </a:rPr>
              <a:t>hydroxylated</a:t>
            </a:r>
            <a:r>
              <a:rPr lang="en-US" sz="1600" dirty="0">
                <a:latin typeface="Arial" charset="0"/>
                <a:cs typeface="Arial" charset="0"/>
              </a:rPr>
              <a:t> compounds (</a:t>
            </a:r>
            <a:r>
              <a:rPr lang="en-US" sz="1600" dirty="0" err="1">
                <a:latin typeface="Arial" charset="0"/>
                <a:cs typeface="Arial" charset="0"/>
              </a:rPr>
              <a:t>dihydroxycolecalciferol</a:t>
            </a:r>
            <a:r>
              <a:rPr lang="en-US" sz="1600" dirty="0">
                <a:latin typeface="Arial" charset="0"/>
                <a:cs typeface="Arial" charset="0"/>
              </a:rPr>
              <a:t>) that regulate mineralization (Calcium-absorption), growth and remodeling of bone.</a:t>
            </a:r>
          </a:p>
          <a:p>
            <a:endParaRPr lang="en-US" sz="1600" dirty="0">
              <a:latin typeface="Arial" charset="0"/>
              <a:cs typeface="Arial" charset="0"/>
            </a:endParaRPr>
          </a:p>
          <a:p>
            <a:r>
              <a:rPr lang="en-US" sz="1600" dirty="0" err="1">
                <a:latin typeface="Arial" charset="0"/>
                <a:cs typeface="Arial" charset="0"/>
              </a:rPr>
              <a:t>Ergosterol</a:t>
            </a:r>
            <a:r>
              <a:rPr lang="en-US" sz="1600" dirty="0">
                <a:latin typeface="Arial" charset="0"/>
                <a:cs typeface="Arial" charset="0"/>
              </a:rPr>
              <a:t> is found in fungal cell membranes, but not animal cell membranes. </a:t>
            </a:r>
          </a:p>
          <a:p>
            <a:endParaRPr lang="en-US" sz="1600" dirty="0">
              <a:latin typeface="Arial" charset="0"/>
              <a:cs typeface="Arial" charset="0"/>
            </a:endParaRPr>
          </a:p>
          <a:p>
            <a:r>
              <a:rPr lang="en-US" sz="1600" dirty="0">
                <a:latin typeface="Arial" charset="0"/>
                <a:cs typeface="Arial" charset="0"/>
              </a:rPr>
              <a:t>Milk is supplemented with vitamin D (Vitamin D refers to either </a:t>
            </a:r>
            <a:r>
              <a:rPr lang="en-US" sz="1600" dirty="0" err="1">
                <a:latin typeface="Arial" charset="0"/>
                <a:cs typeface="Arial" charset="0"/>
              </a:rPr>
              <a:t>ergocalciferol</a:t>
            </a:r>
            <a:r>
              <a:rPr lang="en-US" sz="1600" dirty="0">
                <a:latin typeface="Arial" charset="0"/>
                <a:cs typeface="Arial" charset="0"/>
              </a:rPr>
              <a:t> or </a:t>
            </a:r>
            <a:r>
              <a:rPr lang="en-US" sz="1600" dirty="0" err="1">
                <a:latin typeface="Arial" charset="0"/>
                <a:cs typeface="Arial" charset="0"/>
              </a:rPr>
              <a:t>cholecalciferol</a:t>
            </a:r>
            <a:r>
              <a:rPr lang="en-US" sz="1600" dirty="0">
                <a:latin typeface="Arial" charset="0"/>
                <a:cs typeface="Arial" charset="0"/>
              </a:rPr>
              <a:t> or both). </a:t>
            </a:r>
          </a:p>
        </p:txBody>
      </p:sp>
      <p:sp>
        <p:nvSpPr>
          <p:cNvPr id="2" name="TextBox 1"/>
          <p:cNvSpPr txBox="1"/>
          <p:nvPr/>
        </p:nvSpPr>
        <p:spPr>
          <a:xfrm>
            <a:off x="1524000" y="0"/>
            <a:ext cx="1180772" cy="369332"/>
          </a:xfrm>
          <a:prstGeom prst="rect">
            <a:avLst/>
          </a:prstGeom>
          <a:noFill/>
        </p:spPr>
        <p:txBody>
          <a:bodyPr wrap="none" rtlCol="0">
            <a:spAutoFit/>
          </a:bodyPr>
          <a:lstStyle/>
          <a:p>
            <a:r>
              <a:rPr lang="en-US" dirty="0">
                <a:latin typeface="Arial"/>
                <a:cs typeface="Arial"/>
              </a:rPr>
              <a:t>Vitamin 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figun_09_p25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990601"/>
            <a:ext cx="4064945"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6"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256</a:t>
            </a:r>
          </a:p>
        </p:txBody>
      </p:sp>
      <p:sp>
        <p:nvSpPr>
          <p:cNvPr id="4" name="TextBox 3"/>
          <p:cNvSpPr txBox="1"/>
          <p:nvPr/>
        </p:nvSpPr>
        <p:spPr>
          <a:xfrm>
            <a:off x="1524000" y="0"/>
            <a:ext cx="1180772" cy="369332"/>
          </a:xfrm>
          <a:prstGeom prst="rect">
            <a:avLst/>
          </a:prstGeom>
          <a:noFill/>
        </p:spPr>
        <p:txBody>
          <a:bodyPr wrap="none" rtlCol="0">
            <a:spAutoFit/>
          </a:bodyPr>
          <a:lstStyle/>
          <a:p>
            <a:r>
              <a:rPr lang="en-US" dirty="0">
                <a:latin typeface="Arial"/>
                <a:cs typeface="Arial"/>
              </a:rPr>
              <a:t>Vitamin D</a:t>
            </a:r>
          </a:p>
        </p:txBody>
      </p:sp>
      <p:pic>
        <p:nvPicPr>
          <p:cNvPr id="2" name="Picture 1"/>
          <p:cNvPicPr>
            <a:picLocks noChangeAspect="1"/>
          </p:cNvPicPr>
          <p:nvPr/>
        </p:nvPicPr>
        <p:blipFill>
          <a:blip r:embed="rId4"/>
          <a:stretch>
            <a:fillRect/>
          </a:stretch>
        </p:blipFill>
        <p:spPr>
          <a:xfrm>
            <a:off x="6019800" y="9525"/>
            <a:ext cx="4880254" cy="5562600"/>
          </a:xfrm>
          <a:prstGeom prst="rect">
            <a:avLst/>
          </a:prstGeom>
        </p:spPr>
      </p:pic>
      <p:sp>
        <p:nvSpPr>
          <p:cNvPr id="3" name="Rectangle 2"/>
          <p:cNvSpPr/>
          <p:nvPr/>
        </p:nvSpPr>
        <p:spPr>
          <a:xfrm>
            <a:off x="6105525" y="5651322"/>
            <a:ext cx="4572000" cy="369332"/>
          </a:xfrm>
          <a:prstGeom prst="rect">
            <a:avLst/>
          </a:prstGeom>
        </p:spPr>
        <p:txBody>
          <a:bodyPr>
            <a:spAutoFit/>
          </a:bodyPr>
          <a:lstStyle/>
          <a:p>
            <a:r>
              <a:rPr lang="en-US" dirty="0" err="1">
                <a:latin typeface="Arial"/>
                <a:cs typeface="Arial"/>
              </a:rPr>
              <a:t>Cholecalciferol</a:t>
            </a:r>
            <a:r>
              <a:rPr lang="en-US" dirty="0">
                <a:latin typeface="Arial"/>
                <a:cs typeface="Arial"/>
              </a:rPr>
              <a:t> (vitamin D3)</a:t>
            </a:r>
          </a:p>
        </p:txBody>
      </p:sp>
      <p:sp>
        <p:nvSpPr>
          <p:cNvPr id="7" name="Rectangle 6"/>
          <p:cNvSpPr/>
          <p:nvPr/>
        </p:nvSpPr>
        <p:spPr>
          <a:xfrm>
            <a:off x="1676400" y="5410200"/>
            <a:ext cx="4572000" cy="369332"/>
          </a:xfrm>
          <a:prstGeom prst="rect">
            <a:avLst/>
          </a:prstGeom>
        </p:spPr>
        <p:txBody>
          <a:bodyPr>
            <a:spAutoFit/>
          </a:bodyPr>
          <a:lstStyle/>
          <a:p>
            <a:r>
              <a:rPr lang="en-US" dirty="0">
                <a:latin typeface="Arial"/>
                <a:cs typeface="Arial"/>
              </a:rPr>
              <a:t>Active, produced in the liver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1456267"/>
            <a:ext cx="6235700" cy="8314267"/>
          </a:xfrm>
          <a:prstGeom prst="rect">
            <a:avLst/>
          </a:prstGeom>
        </p:spPr>
      </p:pic>
    </p:spTree>
    <p:extLst>
      <p:ext uri="{BB962C8B-B14F-4D97-AF65-F5344CB8AC3E}">
        <p14:creationId xmlns:p14="http://schemas.microsoft.com/office/powerpoint/2010/main" val="409665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figun_09_p25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0"/>
            <a:ext cx="3505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4"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257</a:t>
            </a:r>
          </a:p>
        </p:txBody>
      </p:sp>
      <p:pic>
        <p:nvPicPr>
          <p:cNvPr id="84995" name="Picture 2" descr="figun_09_p25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176" y="3406776"/>
            <a:ext cx="6092825"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6" name="TextBox 4"/>
          <p:cNvSpPr txBox="1">
            <a:spLocks noChangeArrowheads="1"/>
          </p:cNvSpPr>
          <p:nvPr/>
        </p:nvSpPr>
        <p:spPr bwMode="auto">
          <a:xfrm>
            <a:off x="1905000" y="533401"/>
            <a:ext cx="42672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Other lipids</a:t>
            </a:r>
          </a:p>
          <a:p>
            <a:endParaRPr lang="en-US">
              <a:latin typeface="Arial" charset="0"/>
              <a:cs typeface="Arial" charset="0"/>
            </a:endParaRPr>
          </a:p>
          <a:p>
            <a:r>
              <a:rPr lang="en-US">
                <a:latin typeface="Arial" charset="0"/>
                <a:cs typeface="Arial" charset="0"/>
              </a:rPr>
              <a:t>Isoprenoids</a:t>
            </a:r>
          </a:p>
          <a:p>
            <a:endParaRPr lang="en-US">
              <a:latin typeface="Arial" charset="0"/>
              <a:cs typeface="Arial" charset="0"/>
            </a:endParaRPr>
          </a:p>
          <a:p>
            <a:r>
              <a:rPr lang="en-US">
                <a:latin typeface="Arial" charset="0"/>
                <a:cs typeface="Arial" charset="0"/>
              </a:rPr>
              <a:t>CoQ (is oxidized/reduced) during oxidative phosphorylation i.e., it is an electron acceptor/donor.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figun_09_p25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2659064"/>
            <a:ext cx="6702425" cy="419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257</a:t>
            </a:r>
          </a:p>
        </p:txBody>
      </p:sp>
      <p:sp>
        <p:nvSpPr>
          <p:cNvPr id="87043" name="TextBox 3"/>
          <p:cNvSpPr txBox="1">
            <a:spLocks noChangeArrowheads="1"/>
          </p:cNvSpPr>
          <p:nvPr/>
        </p:nvSpPr>
        <p:spPr bwMode="auto">
          <a:xfrm>
            <a:off x="1905000" y="25400"/>
            <a:ext cx="83058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Other lipids</a:t>
            </a:r>
          </a:p>
          <a:p>
            <a:endParaRPr lang="en-US" dirty="0">
              <a:latin typeface="Arial" charset="0"/>
              <a:cs typeface="Arial" charset="0"/>
            </a:endParaRPr>
          </a:p>
          <a:p>
            <a:r>
              <a:rPr lang="en-US" dirty="0">
                <a:latin typeface="Arial" charset="0"/>
                <a:cs typeface="Arial" charset="0"/>
              </a:rPr>
              <a:t>Retinal: Photo receptor</a:t>
            </a:r>
          </a:p>
          <a:p>
            <a:r>
              <a:rPr lang="en-US" dirty="0">
                <a:latin typeface="Arial" charset="0"/>
                <a:cs typeface="Arial" charset="0"/>
              </a:rPr>
              <a:t>photons cause isomerization</a:t>
            </a:r>
          </a:p>
          <a:p>
            <a:r>
              <a:rPr lang="en-US" dirty="0">
                <a:latin typeface="Arial" charset="0"/>
                <a:cs typeface="Arial" charset="0"/>
              </a:rPr>
              <a:t>Retinal is contained in Rhodopsin, found in photoreceptor cells of the retina. Rhodopsin is involved in the initial processes the perception of light.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un_09_p25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338" y="76201"/>
            <a:ext cx="4589462" cy="411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258</a:t>
            </a:r>
          </a:p>
        </p:txBody>
      </p:sp>
      <p:sp>
        <p:nvSpPr>
          <p:cNvPr id="89091" name="TextBox 3"/>
          <p:cNvSpPr txBox="1">
            <a:spLocks noChangeArrowheads="1"/>
          </p:cNvSpPr>
          <p:nvPr/>
        </p:nvSpPr>
        <p:spPr bwMode="auto">
          <a:xfrm>
            <a:off x="1905000" y="533400"/>
            <a:ext cx="42672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Other lipids</a:t>
            </a:r>
          </a:p>
          <a:p>
            <a:endParaRPr lang="en-US" dirty="0">
              <a:latin typeface="Arial" charset="0"/>
              <a:cs typeface="Arial" charset="0"/>
            </a:endParaRPr>
          </a:p>
          <a:p>
            <a:r>
              <a:rPr lang="en-US" dirty="0">
                <a:latin typeface="Arial" charset="0"/>
                <a:cs typeface="Arial" charset="0"/>
              </a:rPr>
              <a:t>Vitamin K is involved in carboxylation of Glutamic acids during blood clotting.</a:t>
            </a:r>
          </a:p>
        </p:txBody>
      </p:sp>
      <p:pic>
        <p:nvPicPr>
          <p:cNvPr id="890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572000"/>
            <a:ext cx="21971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3" name="TextBox 5"/>
          <p:cNvSpPr txBox="1">
            <a:spLocks noChangeArrowheads="1"/>
          </p:cNvSpPr>
          <p:nvPr/>
        </p:nvSpPr>
        <p:spPr bwMode="auto">
          <a:xfrm>
            <a:off x="5334001" y="5486401"/>
            <a:ext cx="3059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carboxyglutamic acid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un_09_p25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3352801"/>
            <a:ext cx="6473825" cy="259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8"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258</a:t>
            </a:r>
          </a:p>
        </p:txBody>
      </p:sp>
      <p:sp>
        <p:nvSpPr>
          <p:cNvPr id="91139" name="TextBox 4"/>
          <p:cNvSpPr txBox="1">
            <a:spLocks noChangeArrowheads="1"/>
          </p:cNvSpPr>
          <p:nvPr/>
        </p:nvSpPr>
        <p:spPr bwMode="auto">
          <a:xfrm>
            <a:off x="1905000" y="762000"/>
            <a:ext cx="4267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Other lipids</a:t>
            </a:r>
          </a:p>
          <a:p>
            <a:endParaRPr lang="en-US">
              <a:latin typeface="Arial" charset="0"/>
            </a:endParaRPr>
          </a:p>
          <a:p>
            <a:r>
              <a:rPr lang="en-US">
                <a:latin typeface="Arial" charset="0"/>
              </a:rPr>
              <a:t>Antioxidant in cell membranes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09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317501"/>
            <a:ext cx="8239125" cy="624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9-12</a:t>
            </a:r>
          </a:p>
        </p:txBody>
      </p:sp>
      <p:sp>
        <p:nvSpPr>
          <p:cNvPr id="93187" name="TextBox 3"/>
          <p:cNvSpPr txBox="1">
            <a:spLocks noChangeArrowheads="1"/>
          </p:cNvSpPr>
          <p:nvPr/>
        </p:nvSpPr>
        <p:spPr bwMode="auto">
          <a:xfrm>
            <a:off x="1752601" y="685801"/>
            <a:ext cx="2220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Prostaglandins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fig_09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364" y="533400"/>
            <a:ext cx="5877636" cy="492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TextBox 3"/>
          <p:cNvSpPr txBox="1">
            <a:spLocks noChangeArrowheads="1"/>
          </p:cNvSpPr>
          <p:nvPr/>
        </p:nvSpPr>
        <p:spPr bwMode="auto">
          <a:xfrm>
            <a:off x="664191" y="269543"/>
            <a:ext cx="3810000"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sz="1800" dirty="0">
                <a:latin typeface="Arial" charset="0"/>
                <a:cs typeface="Arial" charset="0"/>
              </a:rPr>
              <a:t>Cholesterol composes 30-40% (</a:t>
            </a:r>
            <a:r>
              <a:rPr lang="en-US" sz="1800" dirty="0" err="1">
                <a:latin typeface="Arial" charset="0"/>
                <a:cs typeface="Arial" charset="0"/>
              </a:rPr>
              <a:t>mol</a:t>
            </a:r>
            <a:r>
              <a:rPr lang="en-US" sz="1800" dirty="0">
                <a:latin typeface="Arial" charset="0"/>
                <a:cs typeface="Arial" charset="0"/>
              </a:rPr>
              <a:t>/</a:t>
            </a:r>
            <a:r>
              <a:rPr lang="en-US" sz="1800" dirty="0" err="1">
                <a:latin typeface="Arial" charset="0"/>
                <a:cs typeface="Arial" charset="0"/>
              </a:rPr>
              <a:t>mol</a:t>
            </a:r>
            <a:r>
              <a:rPr lang="en-US" sz="1800" dirty="0">
                <a:latin typeface="Arial" charset="0"/>
                <a:cs typeface="Arial" charset="0"/>
              </a:rPr>
              <a:t>) of animal membrane lipids.</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Cholesterol modulates membrane permeability and fluidity.</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A high level of serum cholesterol is an indicator for cardiovascular disease.</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Cholesterol is a precursor of steroid hormones in </a:t>
            </a:r>
            <a:r>
              <a:rPr lang="en-US" sz="1800" dirty="0" err="1">
                <a:latin typeface="Arial" charset="0"/>
                <a:cs typeface="Arial" charset="0"/>
              </a:rPr>
              <a:t>mammels</a:t>
            </a:r>
            <a:r>
              <a:rPr lang="en-US" sz="1800" dirty="0">
                <a:latin typeface="Arial" charset="0"/>
                <a:cs typeface="Arial" charset="0"/>
              </a:rPr>
              <a:t>.</a:t>
            </a:r>
          </a:p>
        </p:txBody>
      </p:sp>
      <p:sp>
        <p:nvSpPr>
          <p:cNvPr id="5" name="Rectangle 4"/>
          <p:cNvSpPr>
            <a:spLocks noChangeArrowheads="1"/>
          </p:cNvSpPr>
          <p:nvPr/>
        </p:nvSpPr>
        <p:spPr bwMode="auto">
          <a:xfrm>
            <a:off x="4474191" y="533399"/>
            <a:ext cx="6193809" cy="5130421"/>
          </a:xfrm>
          <a:prstGeom prst="rect">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fig_09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1" y="317501"/>
            <a:ext cx="6081713" cy="624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_09_11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026" y="622300"/>
            <a:ext cx="3736975"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8" name="Rectangle 3"/>
          <p:cNvSpPr>
            <a:spLocks noChangeArrowheads="1"/>
          </p:cNvSpPr>
          <p:nvPr/>
        </p:nvSpPr>
        <p:spPr bwMode="auto">
          <a:xfrm>
            <a:off x="1524000" y="1066801"/>
            <a:ext cx="4572000" cy="507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atin typeface="Arial" charset="0"/>
                <a:cs typeface="Arial" charset="0"/>
              </a:rPr>
              <a:t>Cortisol is a steroid hormone, or a glucocorticoid, produced by the adrenal gland. It is released in response to stress, to increase blood sugar by stimulating gluconeogenesis, which is the breakdown of protein and fat to provide metabolites that can be converted to glucose.</a:t>
            </a:r>
          </a:p>
          <a:p>
            <a:endParaRPr lang="en-US">
              <a:latin typeface="Arial" charset="0"/>
              <a:cs typeface="Arial" charset="0"/>
            </a:endParaRPr>
          </a:p>
          <a:p>
            <a:r>
              <a:rPr lang="en-US">
                <a:latin typeface="Arial" charset="0"/>
                <a:cs typeface="Arial" charset="0"/>
              </a:rPr>
              <a:t>Your brain needs glucose. If you skip breakfast (ensuring your glycogen stores are depleted) and engage in sustained exercise (1) your insulin levels will fall, (2) your body will secrete of glucagon, adrenaline, growth hormone and cortisol.  You will feel bad. After a while you will pass out.</a:t>
            </a:r>
          </a:p>
          <a:p>
            <a:endParaRPr lang="en-US">
              <a:latin typeface="Arial" charset="0"/>
              <a:cs typeface="Arial" charset="0"/>
            </a:endParaRPr>
          </a:p>
          <a:p>
            <a:r>
              <a:rPr lang="en-US">
                <a:latin typeface="Arial" charset="0"/>
                <a:cs typeface="Arial" charset="0"/>
              </a:rPr>
              <a:t>So eat breakfast.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fig_09_11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4" y="317500"/>
            <a:ext cx="4440237"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6" name="TextBox 3"/>
          <p:cNvSpPr txBox="1">
            <a:spLocks noChangeArrowheads="1"/>
          </p:cNvSpPr>
          <p:nvPr/>
        </p:nvSpPr>
        <p:spPr bwMode="auto">
          <a:xfrm>
            <a:off x="1828800" y="228600"/>
            <a:ext cx="3886200" cy="618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Testosterone is found in most vertebrates. In mammals, testosterone is primarily secreted in the testes of males and the ovaries of females. </a:t>
            </a:r>
            <a:r>
              <a:rPr lang="en-US" sz="1800">
                <a:latin typeface="Arial" charset="0"/>
                <a:cs typeface="Arial" charset="0"/>
              </a:rPr>
              <a:t>Testosterone is the principal male sex hormone. Testosterone plays a key role in the development of male reproductive tissues, and promotes increased muscle, bone mass and the growth of body-hair.</a:t>
            </a:r>
          </a:p>
          <a:p>
            <a:endParaRPr lang="en-US" sz="1800" dirty="0">
              <a:latin typeface="Arial" charset="0"/>
              <a:cs typeface="Arial" charset="0"/>
            </a:endParaRPr>
          </a:p>
          <a:p>
            <a:r>
              <a:rPr lang="en-US" sz="1800" dirty="0">
                <a:latin typeface="Arial" charset="0"/>
                <a:cs typeface="Arial" charset="0"/>
              </a:rPr>
              <a:t>An androgen is a compound, usually a steroid hormone, that stimulates or controls the development and maintenance of male characteristics in vertebrates by binding to androgen receptors. </a:t>
            </a:r>
          </a:p>
          <a:p>
            <a:endParaRPr lang="en-US" sz="1800" dirty="0">
              <a:latin typeface="Arial" charset="0"/>
              <a:cs typeface="Arial" charset="0"/>
            </a:endParaRPr>
          </a:p>
          <a:p>
            <a:r>
              <a:rPr lang="en-US" sz="1800" dirty="0">
                <a:latin typeface="Arial" charset="0"/>
                <a:cs typeface="Arial" charset="0"/>
              </a:rPr>
              <a:t>An anabolic is a compound that promotes anabolism (cell growth).</a:t>
            </a:r>
          </a:p>
          <a:p>
            <a:endParaRPr lang="en-US" sz="1800" dirty="0">
              <a:latin typeface="Arial" charset="0"/>
              <a:cs typeface="Arial" charset="0"/>
            </a:endParaRPr>
          </a:p>
        </p:txBody>
      </p:sp>
      <p:sp>
        <p:nvSpPr>
          <p:cNvPr id="72707" name="TextBox 4"/>
          <p:cNvSpPr txBox="1">
            <a:spLocks noChangeArrowheads="1"/>
          </p:cNvSpPr>
          <p:nvPr/>
        </p:nvSpPr>
        <p:spPr bwMode="auto">
          <a:xfrm>
            <a:off x="7239000" y="4724401"/>
            <a:ext cx="31369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latin typeface="Arial" charset="0"/>
                <a:cs typeface="Arial" charset="0"/>
              </a:rPr>
              <a:t>(and an anabolic)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76200"/>
            <a:ext cx="4343400"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TextBox 2"/>
          <p:cNvSpPr txBox="1">
            <a:spLocks noChangeArrowheads="1"/>
          </p:cNvSpPr>
          <p:nvPr/>
        </p:nvSpPr>
        <p:spPr bwMode="auto">
          <a:xfrm>
            <a:off x="5715000" y="152401"/>
            <a:ext cx="3200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latin typeface="Arial" charset="0"/>
                <a:cs typeface="Arial" charset="0"/>
              </a:rPr>
              <a:t>Methandrostenolone (Dianabol)</a:t>
            </a:r>
          </a:p>
        </p:txBody>
      </p:sp>
      <p:pic>
        <p:nvPicPr>
          <p:cNvPr id="747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5938" y="2667000"/>
            <a:ext cx="380206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114800"/>
            <a:ext cx="38227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TextBox 7"/>
          <p:cNvSpPr txBox="1">
            <a:spLocks noChangeArrowheads="1"/>
          </p:cNvSpPr>
          <p:nvPr/>
        </p:nvSpPr>
        <p:spPr bwMode="auto">
          <a:xfrm>
            <a:off x="1828801" y="4262438"/>
            <a:ext cx="1622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Stanozolol</a:t>
            </a:r>
          </a:p>
        </p:txBody>
      </p:sp>
      <p:sp>
        <p:nvSpPr>
          <p:cNvPr id="74758" name="TextBox 8"/>
          <p:cNvSpPr txBox="1">
            <a:spLocks noChangeArrowheads="1"/>
          </p:cNvSpPr>
          <p:nvPr/>
        </p:nvSpPr>
        <p:spPr bwMode="auto">
          <a:xfrm>
            <a:off x="6096001" y="3271838"/>
            <a:ext cx="17764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Nandrolone</a:t>
            </a:r>
          </a:p>
        </p:txBody>
      </p:sp>
      <p:sp>
        <p:nvSpPr>
          <p:cNvPr id="74759" name="TextBox 9"/>
          <p:cNvSpPr txBox="1">
            <a:spLocks noChangeArrowheads="1"/>
          </p:cNvSpPr>
          <p:nvPr/>
        </p:nvSpPr>
        <p:spPr bwMode="auto">
          <a:xfrm>
            <a:off x="1752600" y="914400"/>
            <a:ext cx="44028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To be a professional baseball player, </a:t>
            </a:r>
          </a:p>
          <a:p>
            <a:r>
              <a:rPr lang="en-US" sz="2000">
                <a:latin typeface="Arial" charset="0"/>
                <a:cs typeface="Arial" charset="0"/>
              </a:rPr>
              <a:t>take anabolic steroids.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1688" y="0"/>
            <a:ext cx="3516312"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ChangeArrowheads="1"/>
          </p:cNvSpPr>
          <p:nvPr/>
        </p:nvSpPr>
        <p:spPr bwMode="auto">
          <a:xfrm>
            <a:off x="1524000" y="1"/>
            <a:ext cx="5562600" cy="714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Aft>
                <a:spcPts val="600"/>
              </a:spcAft>
            </a:pPr>
            <a:r>
              <a:rPr lang="en-US" u="sng" dirty="0">
                <a:latin typeface="Arial" charset="0"/>
                <a:cs typeface="Arial" charset="0"/>
              </a:rPr>
              <a:t>A Small Sample of Confirmed Anabolic Steroid Users</a:t>
            </a:r>
          </a:p>
          <a:p>
            <a:pPr>
              <a:spcAft>
                <a:spcPts val="600"/>
              </a:spcAft>
            </a:pPr>
            <a:r>
              <a:rPr lang="en-US" dirty="0">
                <a:latin typeface="Arial" charset="0"/>
                <a:cs typeface="Arial" charset="0"/>
              </a:rPr>
              <a:t>Mark McGwire (Oakland Athletics, St. Louis Cardinals)</a:t>
            </a:r>
          </a:p>
          <a:p>
            <a:pPr>
              <a:spcAft>
                <a:spcPts val="600"/>
              </a:spcAft>
            </a:pPr>
            <a:r>
              <a:rPr lang="en-US" dirty="0">
                <a:latin typeface="Arial" charset="0"/>
                <a:cs typeface="Arial" charset="0"/>
              </a:rPr>
              <a:t>Roger Clemens (New York Yankees)</a:t>
            </a:r>
          </a:p>
          <a:p>
            <a:pPr>
              <a:spcAft>
                <a:spcPts val="600"/>
              </a:spcAft>
            </a:pPr>
            <a:r>
              <a:rPr lang="en-US" dirty="0">
                <a:latin typeface="Arial" charset="0"/>
                <a:cs typeface="Arial" charset="0"/>
              </a:rPr>
              <a:t>Barry Bonds (Giants/Pirates)</a:t>
            </a:r>
          </a:p>
          <a:p>
            <a:pPr>
              <a:spcAft>
                <a:spcPts val="600"/>
              </a:spcAft>
            </a:pPr>
            <a:r>
              <a:rPr lang="en-US" dirty="0">
                <a:latin typeface="Arial" charset="0"/>
                <a:cs typeface="Arial" charset="0"/>
              </a:rPr>
              <a:t>Jose Canseco (Oakland A's, Texas Rangers, </a:t>
            </a:r>
            <a:r>
              <a:rPr lang="en-US" dirty="0" err="1">
                <a:latin typeface="Arial" charset="0"/>
                <a:cs typeface="Arial" charset="0"/>
              </a:rPr>
              <a:t>etc</a:t>
            </a:r>
            <a:r>
              <a:rPr lang="en-US" dirty="0">
                <a:latin typeface="Arial" charset="0"/>
                <a:cs typeface="Arial" charset="0"/>
              </a:rPr>
              <a:t>)</a:t>
            </a:r>
          </a:p>
          <a:p>
            <a:pPr>
              <a:spcAft>
                <a:spcPts val="600"/>
              </a:spcAft>
            </a:pPr>
            <a:r>
              <a:rPr lang="en-US" dirty="0">
                <a:latin typeface="Arial" charset="0"/>
                <a:cs typeface="Arial" charset="0"/>
              </a:rPr>
              <a:t>Alex Rodriguez (Seattle Mariners, Texas Rangers, etc.)</a:t>
            </a:r>
          </a:p>
          <a:p>
            <a:pPr>
              <a:spcAft>
                <a:spcPts val="600"/>
              </a:spcAft>
            </a:pPr>
            <a:r>
              <a:rPr lang="en-US" dirty="0">
                <a:latin typeface="Arial" charset="0"/>
                <a:cs typeface="Arial" charset="0"/>
              </a:rPr>
              <a:t>Arnold Schwarzenegger (Body builder)</a:t>
            </a:r>
          </a:p>
          <a:p>
            <a:pPr>
              <a:spcAft>
                <a:spcPts val="600"/>
              </a:spcAft>
            </a:pPr>
            <a:r>
              <a:rPr lang="en-US" dirty="0">
                <a:latin typeface="Arial" charset="0"/>
                <a:cs typeface="Arial" charset="0"/>
              </a:rPr>
              <a:t>Marion Jones (America Sprinter, 2000 Olympic 3 gold, 2 bronze)</a:t>
            </a:r>
          </a:p>
          <a:p>
            <a:pPr>
              <a:spcAft>
                <a:spcPts val="600"/>
              </a:spcAft>
            </a:pPr>
            <a:r>
              <a:rPr lang="en-US" dirty="0">
                <a:latin typeface="Arial" charset="0"/>
                <a:cs typeface="Arial" charset="0"/>
              </a:rPr>
              <a:t>Maurice Greene (America Sprinter, 2000 Olympic 2 gold, 2004 Olympic silver and bronze)</a:t>
            </a:r>
          </a:p>
          <a:p>
            <a:pPr>
              <a:spcAft>
                <a:spcPts val="600"/>
              </a:spcAft>
            </a:pPr>
            <a:r>
              <a:rPr lang="en-US" dirty="0">
                <a:latin typeface="Arial" charset="0"/>
                <a:cs typeface="Arial" charset="0"/>
              </a:rPr>
              <a:t>Ben Johnson (Canadian sprinter, 1988 Olympic gold)</a:t>
            </a:r>
          </a:p>
          <a:p>
            <a:pPr>
              <a:spcAft>
                <a:spcPts val="600"/>
              </a:spcAft>
            </a:pPr>
            <a:r>
              <a:rPr lang="en-US" dirty="0" err="1">
                <a:latin typeface="Arial" charset="0"/>
                <a:cs typeface="Arial" charset="0"/>
              </a:rPr>
              <a:t>Linford</a:t>
            </a:r>
            <a:r>
              <a:rPr lang="en-US" dirty="0">
                <a:latin typeface="Arial" charset="0"/>
                <a:cs typeface="Arial" charset="0"/>
              </a:rPr>
              <a:t> Christie, (British sprinter, 1992 Olympic gold)</a:t>
            </a:r>
          </a:p>
          <a:p>
            <a:pPr>
              <a:spcAft>
                <a:spcPts val="600"/>
              </a:spcAft>
            </a:pPr>
            <a:r>
              <a:rPr lang="en-US" dirty="0">
                <a:latin typeface="Arial" charset="0"/>
                <a:cs typeface="Arial" charset="0"/>
              </a:rPr>
              <a:t>Royce Gracie (mixed martial arts)</a:t>
            </a:r>
          </a:p>
          <a:p>
            <a:pPr>
              <a:spcAft>
                <a:spcPts val="600"/>
              </a:spcAft>
            </a:pPr>
            <a:r>
              <a:rPr lang="en-US" dirty="0" err="1">
                <a:latin typeface="Arial" charset="0"/>
                <a:cs typeface="Arial" charset="0"/>
              </a:rPr>
              <a:t>Shoaib</a:t>
            </a:r>
            <a:r>
              <a:rPr lang="en-US" dirty="0">
                <a:latin typeface="Arial" charset="0"/>
                <a:cs typeface="Arial" charset="0"/>
              </a:rPr>
              <a:t> </a:t>
            </a:r>
            <a:r>
              <a:rPr lang="en-US" dirty="0" err="1">
                <a:latin typeface="Arial" charset="0"/>
                <a:cs typeface="Arial" charset="0"/>
              </a:rPr>
              <a:t>Akhtar</a:t>
            </a:r>
            <a:r>
              <a:rPr lang="en-US" dirty="0">
                <a:latin typeface="Arial" charset="0"/>
                <a:cs typeface="Arial" charset="0"/>
              </a:rPr>
              <a:t> (a Pakistani cricketer)</a:t>
            </a:r>
          </a:p>
          <a:p>
            <a:pPr>
              <a:spcAft>
                <a:spcPts val="600"/>
              </a:spcAft>
            </a:pPr>
            <a:r>
              <a:rPr lang="en-US" dirty="0">
                <a:latin typeface="Arial" charset="0"/>
                <a:cs typeface="Arial" charset="0"/>
              </a:rPr>
              <a:t>Mohammed </a:t>
            </a:r>
            <a:r>
              <a:rPr lang="en-US" dirty="0" err="1">
                <a:latin typeface="Arial" charset="0"/>
                <a:cs typeface="Arial" charset="0"/>
              </a:rPr>
              <a:t>Asif</a:t>
            </a:r>
            <a:r>
              <a:rPr lang="en-US" dirty="0">
                <a:latin typeface="Arial" charset="0"/>
                <a:cs typeface="Arial" charset="0"/>
              </a:rPr>
              <a:t> (another Pakistani cricketer)</a:t>
            </a:r>
          </a:p>
          <a:p>
            <a:pPr>
              <a:spcAft>
                <a:spcPts val="600"/>
              </a:spcAft>
            </a:pPr>
            <a:r>
              <a:rPr lang="en-US" dirty="0">
                <a:latin typeface="Arial" charset="0"/>
                <a:cs typeface="Arial" charset="0"/>
              </a:rPr>
              <a:t>Sean </a:t>
            </a:r>
            <a:r>
              <a:rPr lang="en-US" dirty="0" err="1">
                <a:latin typeface="Arial" charset="0"/>
                <a:cs typeface="Arial" charset="0"/>
              </a:rPr>
              <a:t>Sherk</a:t>
            </a:r>
            <a:r>
              <a:rPr lang="en-US" dirty="0">
                <a:latin typeface="Arial" charset="0"/>
                <a:cs typeface="Arial" charset="0"/>
              </a:rPr>
              <a:t> (Lightweight Champion)</a:t>
            </a:r>
          </a:p>
          <a:p>
            <a:pPr>
              <a:spcAft>
                <a:spcPts val="600"/>
              </a:spcAft>
            </a:pPr>
            <a:r>
              <a:rPr lang="en-US" dirty="0" err="1">
                <a:latin typeface="Arial" charset="0"/>
                <a:cs typeface="Arial" charset="0"/>
              </a:rPr>
              <a:t>Petr</a:t>
            </a:r>
            <a:r>
              <a:rPr lang="en-US" dirty="0">
                <a:latin typeface="Arial" charset="0"/>
                <a:cs typeface="Arial" charset="0"/>
              </a:rPr>
              <a:t> </a:t>
            </a:r>
            <a:r>
              <a:rPr lang="en-US" dirty="0" err="1">
                <a:latin typeface="Arial" charset="0"/>
                <a:cs typeface="Arial" charset="0"/>
              </a:rPr>
              <a:t>Korda</a:t>
            </a:r>
            <a:r>
              <a:rPr lang="en-US" dirty="0">
                <a:latin typeface="Arial" charset="0"/>
                <a:cs typeface="Arial" charset="0"/>
              </a:rPr>
              <a:t> (tennis)</a:t>
            </a:r>
          </a:p>
          <a:p>
            <a:pPr>
              <a:spcAft>
                <a:spcPts val="600"/>
              </a:spcAft>
            </a:pPr>
            <a:endParaRPr lang="en-US" dirty="0">
              <a:latin typeface="Arial" charset="0"/>
              <a:cs typeface="Arial" charset="0"/>
            </a:endParaRPr>
          </a:p>
        </p:txBody>
      </p:sp>
      <p:pic>
        <p:nvPicPr>
          <p:cNvPr id="757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8200" y="2667000"/>
            <a:ext cx="3505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fig_09_11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0"/>
            <a:ext cx="4843463" cy="494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2" name="TextBox 3"/>
          <p:cNvSpPr txBox="1">
            <a:spLocks noChangeArrowheads="1"/>
          </p:cNvSpPr>
          <p:nvPr/>
        </p:nvSpPr>
        <p:spPr bwMode="auto">
          <a:xfrm>
            <a:off x="1600200" y="685800"/>
            <a:ext cx="38100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Aldosterone increases the absorption of sodium ions and water, and the secretion potassium ions from the kidneys, therefore increasing blood volume and pressure. Drugs that interfere with the secretion or action are antihypertensives.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fig_09_11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325" y="304800"/>
            <a:ext cx="38989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0" name="Rectangle 3"/>
          <p:cNvSpPr>
            <a:spLocks noChangeArrowheads="1"/>
          </p:cNvSpPr>
          <p:nvPr/>
        </p:nvSpPr>
        <p:spPr bwMode="auto">
          <a:xfrm>
            <a:off x="1752600" y="381001"/>
            <a:ext cx="40386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latin typeface="Arial" charset="0"/>
                <a:cs typeface="Arial" charset="0"/>
              </a:rPr>
              <a:t>Estradiol is the predominant female sex hormone driving development of secondary sex characteristics. During pregnancy, estradiol is supplemented by placental production. Post menopausal women lose bone mass due to low estradiol.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808</Words>
  <Application>Microsoft Macintosh PowerPoint</Application>
  <PresentationFormat>Widescreen</PresentationFormat>
  <Paragraphs>100</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Loren D</dc:creator>
  <cp:lastModifiedBy>Williams, Loren D</cp:lastModifiedBy>
  <cp:revision>3</cp:revision>
  <dcterms:created xsi:type="dcterms:W3CDTF">2023-04-10T11:19:30Z</dcterms:created>
  <dcterms:modified xsi:type="dcterms:W3CDTF">2024-04-09T00:35:51Z</dcterms:modified>
</cp:coreProperties>
</file>