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5"/>
  </p:notesMasterIdLst>
  <p:sldIdLst>
    <p:sldId id="256" r:id="rId2"/>
    <p:sldId id="291" r:id="rId3"/>
    <p:sldId id="282" r:id="rId4"/>
    <p:sldId id="292" r:id="rId5"/>
    <p:sldId id="289" r:id="rId6"/>
    <p:sldId id="284" r:id="rId7"/>
    <p:sldId id="293" r:id="rId8"/>
    <p:sldId id="280" r:id="rId9"/>
    <p:sldId id="297" r:id="rId10"/>
    <p:sldId id="287" r:id="rId11"/>
    <p:sldId id="294" r:id="rId12"/>
    <p:sldId id="295" r:id="rId13"/>
    <p:sldId id="286" r:id="rId14"/>
    <p:sldId id="268" r:id="rId15"/>
    <p:sldId id="267" r:id="rId16"/>
    <p:sldId id="275" r:id="rId17"/>
    <p:sldId id="276" r:id="rId18"/>
    <p:sldId id="261" r:id="rId19"/>
    <p:sldId id="259" r:id="rId20"/>
    <p:sldId id="262" r:id="rId21"/>
    <p:sldId id="270" r:id="rId22"/>
    <p:sldId id="281" r:id="rId23"/>
    <p:sldId id="272" r:id="rId24"/>
  </p:sldIdLst>
  <p:sldSz cx="10799763" cy="71993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1219"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AC8B86-AF38-40BD-AC7B-1E8028EE9816}" type="datetimeFigureOut">
              <a:rPr lang="en-US" smtClean="0"/>
              <a:t>11/9/2023</a:t>
            </a:fld>
            <a:endParaRPr lang="en-US"/>
          </a:p>
        </p:txBody>
      </p:sp>
      <p:sp>
        <p:nvSpPr>
          <p:cNvPr id="4" name="Marcador de imagen de diapositiva 3"/>
          <p:cNvSpPr>
            <a:spLocks noGrp="1" noRot="1" noChangeAspect="1"/>
          </p:cNvSpPr>
          <p:nvPr>
            <p:ph type="sldImg" idx="2"/>
          </p:nvPr>
        </p:nvSpPr>
        <p:spPr>
          <a:xfrm>
            <a:off x="1114425" y="1143000"/>
            <a:ext cx="4629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F94399-8AEA-49BA-BCA6-2B0C77BA5D05}" type="slidenum">
              <a:rPr lang="en-US" smtClean="0"/>
              <a:t>‹Nº›</a:t>
            </a:fld>
            <a:endParaRPr lang="en-US"/>
          </a:p>
        </p:txBody>
      </p:sp>
    </p:spTree>
    <p:extLst>
      <p:ext uri="{BB962C8B-B14F-4D97-AF65-F5344CB8AC3E}">
        <p14:creationId xmlns:p14="http://schemas.microsoft.com/office/powerpoint/2010/main" val="2164906110"/>
      </p:ext>
    </p:extLst>
  </p:cSld>
  <p:clrMap bg1="lt1" tx1="dk1" bg2="lt2" tx2="dk2" accent1="accent1" accent2="accent2" accent3="accent3" accent4="accent4" accent5="accent5" accent6="accent6" hlink="hlink" folHlink="folHlink"/>
  <p:notesStyle>
    <a:lvl1pPr marL="0" algn="l" defTabSz="1028517" rtl="0" eaLnBrk="1" latinLnBrk="0" hangingPunct="1">
      <a:defRPr sz="1350" kern="1200">
        <a:solidFill>
          <a:schemeClr val="tx1"/>
        </a:solidFill>
        <a:latin typeface="+mn-lt"/>
        <a:ea typeface="+mn-ea"/>
        <a:cs typeface="+mn-cs"/>
      </a:defRPr>
    </a:lvl1pPr>
    <a:lvl2pPr marL="514259" algn="l" defTabSz="1028517" rtl="0" eaLnBrk="1" latinLnBrk="0" hangingPunct="1">
      <a:defRPr sz="1350" kern="1200">
        <a:solidFill>
          <a:schemeClr val="tx1"/>
        </a:solidFill>
        <a:latin typeface="+mn-lt"/>
        <a:ea typeface="+mn-ea"/>
        <a:cs typeface="+mn-cs"/>
      </a:defRPr>
    </a:lvl2pPr>
    <a:lvl3pPr marL="1028517" algn="l" defTabSz="1028517" rtl="0" eaLnBrk="1" latinLnBrk="0" hangingPunct="1">
      <a:defRPr sz="1350" kern="1200">
        <a:solidFill>
          <a:schemeClr val="tx1"/>
        </a:solidFill>
        <a:latin typeface="+mn-lt"/>
        <a:ea typeface="+mn-ea"/>
        <a:cs typeface="+mn-cs"/>
      </a:defRPr>
    </a:lvl3pPr>
    <a:lvl4pPr marL="1542776" algn="l" defTabSz="1028517" rtl="0" eaLnBrk="1" latinLnBrk="0" hangingPunct="1">
      <a:defRPr sz="1350" kern="1200">
        <a:solidFill>
          <a:schemeClr val="tx1"/>
        </a:solidFill>
        <a:latin typeface="+mn-lt"/>
        <a:ea typeface="+mn-ea"/>
        <a:cs typeface="+mn-cs"/>
      </a:defRPr>
    </a:lvl4pPr>
    <a:lvl5pPr marL="2057034" algn="l" defTabSz="1028517" rtl="0" eaLnBrk="1" latinLnBrk="0" hangingPunct="1">
      <a:defRPr sz="1350" kern="1200">
        <a:solidFill>
          <a:schemeClr val="tx1"/>
        </a:solidFill>
        <a:latin typeface="+mn-lt"/>
        <a:ea typeface="+mn-ea"/>
        <a:cs typeface="+mn-cs"/>
      </a:defRPr>
    </a:lvl5pPr>
    <a:lvl6pPr marL="2571293" algn="l" defTabSz="1028517" rtl="0" eaLnBrk="1" latinLnBrk="0" hangingPunct="1">
      <a:defRPr sz="1350" kern="1200">
        <a:solidFill>
          <a:schemeClr val="tx1"/>
        </a:solidFill>
        <a:latin typeface="+mn-lt"/>
        <a:ea typeface="+mn-ea"/>
        <a:cs typeface="+mn-cs"/>
      </a:defRPr>
    </a:lvl6pPr>
    <a:lvl7pPr marL="3085551" algn="l" defTabSz="1028517" rtl="0" eaLnBrk="1" latinLnBrk="0" hangingPunct="1">
      <a:defRPr sz="1350" kern="1200">
        <a:solidFill>
          <a:schemeClr val="tx1"/>
        </a:solidFill>
        <a:latin typeface="+mn-lt"/>
        <a:ea typeface="+mn-ea"/>
        <a:cs typeface="+mn-cs"/>
      </a:defRPr>
    </a:lvl7pPr>
    <a:lvl8pPr marL="3599810" algn="l" defTabSz="1028517" rtl="0" eaLnBrk="1" latinLnBrk="0" hangingPunct="1">
      <a:defRPr sz="1350" kern="1200">
        <a:solidFill>
          <a:schemeClr val="tx1"/>
        </a:solidFill>
        <a:latin typeface="+mn-lt"/>
        <a:ea typeface="+mn-ea"/>
        <a:cs typeface="+mn-cs"/>
      </a:defRPr>
    </a:lvl8pPr>
    <a:lvl9pPr marL="4114068" algn="l" defTabSz="1028517" rtl="0" eaLnBrk="1" latinLnBrk="0" hangingPunct="1">
      <a:defRPr sz="13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35A42466-34A6-4C46-98F5-053183438D01}" type="slidenum">
              <a:rPr lang="en-US" sz="1200">
                <a:latin typeface="Arial" charset="0"/>
              </a:rPr>
              <a:pPr/>
              <a:t>6</a:t>
            </a:fld>
            <a:endParaRPr lang="en-US" sz="1200">
              <a:latin typeface="Arial"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22A2B4B4-C1BA-2842-B2EC-8EDF9E1EA42F}" type="slidenum">
              <a:rPr lang="en-US" sz="1200">
                <a:latin typeface="Arial" charset="0"/>
              </a:rPr>
              <a:pPr/>
              <a:t>8</a:t>
            </a:fld>
            <a:endParaRPr lang="en-US" sz="1200">
              <a:latin typeface="Arial" charset="0"/>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88C128CD-68C1-DF45-AB28-ED774A9F5972}" type="slidenum">
              <a:rPr lang="en-US" sz="1200">
                <a:latin typeface="Arial" charset="0"/>
              </a:rPr>
              <a:pPr/>
              <a:t>9</a:t>
            </a:fld>
            <a:endParaRPr lang="en-US" sz="1200">
              <a:latin typeface="Arial"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14425" y="1143000"/>
            <a:ext cx="4629150" cy="30861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Prostate cancer is one of the cancers with </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the highest survival rates, however, this rate drops dramatically until 30% when is detected lately. The main problem is when tumor develops resistance to Androgen deprivation therapy, that is the conventional treatment for prostate cancer. One of the mechanisms proposed to explain the develop of resistance is the intratumorally steroid hormone synthesis, that means that tumor produce it own testosterone to survive. To study this mechanism, we need models that represent primary tumor heterogeneity.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80D54-93C6-447F-A7D4-CD953535DF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5769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809982" y="1178222"/>
            <a:ext cx="9179799" cy="2506427"/>
          </a:xfrm>
        </p:spPr>
        <p:txBody>
          <a:bodyPr anchor="b"/>
          <a:lstStyle>
            <a:lvl1pPr algn="ctr">
              <a:defRPr sz="6299"/>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349971" y="3781306"/>
            <a:ext cx="8099822" cy="1738167"/>
          </a:xfrm>
        </p:spPr>
        <p:txBody>
          <a:bodyPr/>
          <a:lstStyle>
            <a:lvl1pPr marL="0" indent="0" algn="ctr">
              <a:buNone/>
              <a:defRPr sz="2520"/>
            </a:lvl1pPr>
            <a:lvl2pPr marL="479969" indent="0" algn="ctr">
              <a:buNone/>
              <a:defRPr sz="2100"/>
            </a:lvl2pPr>
            <a:lvl3pPr marL="959937" indent="0" algn="ctr">
              <a:buNone/>
              <a:defRPr sz="1890"/>
            </a:lvl3pPr>
            <a:lvl4pPr marL="1439906" indent="0" algn="ctr">
              <a:buNone/>
              <a:defRPr sz="1680"/>
            </a:lvl4pPr>
            <a:lvl5pPr marL="1919874" indent="0" algn="ctr">
              <a:buNone/>
              <a:defRPr sz="1680"/>
            </a:lvl5pPr>
            <a:lvl6pPr marL="2399843" indent="0" algn="ctr">
              <a:buNone/>
              <a:defRPr sz="1680"/>
            </a:lvl6pPr>
            <a:lvl7pPr marL="2879811" indent="0" algn="ctr">
              <a:buNone/>
              <a:defRPr sz="1680"/>
            </a:lvl7pPr>
            <a:lvl8pPr marL="3359780" indent="0" algn="ctr">
              <a:buNone/>
              <a:defRPr sz="1680"/>
            </a:lvl8pPr>
            <a:lvl9pPr marL="3839748" indent="0" algn="ctr">
              <a:buNone/>
              <a:defRPr sz="168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0CB94018-3569-4AA7-80BD-B396B50CE389}"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29879-DD26-4FC5-9C73-52A7241EDAA9}" type="slidenum">
              <a:rPr lang="en-US" smtClean="0"/>
              <a:t>‹Nº›</a:t>
            </a:fld>
            <a:endParaRPr lang="en-US"/>
          </a:p>
        </p:txBody>
      </p:sp>
    </p:spTree>
    <p:extLst>
      <p:ext uri="{BB962C8B-B14F-4D97-AF65-F5344CB8AC3E}">
        <p14:creationId xmlns:p14="http://schemas.microsoft.com/office/powerpoint/2010/main" val="1746066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CB94018-3569-4AA7-80BD-B396B50CE389}"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29879-DD26-4FC5-9C73-52A7241EDAA9}" type="slidenum">
              <a:rPr lang="en-US" smtClean="0"/>
              <a:t>‹Nº›</a:t>
            </a:fld>
            <a:endParaRPr lang="en-US"/>
          </a:p>
        </p:txBody>
      </p:sp>
    </p:spTree>
    <p:extLst>
      <p:ext uri="{BB962C8B-B14F-4D97-AF65-F5344CB8AC3E}">
        <p14:creationId xmlns:p14="http://schemas.microsoft.com/office/powerpoint/2010/main" val="3650846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28581" y="383297"/>
            <a:ext cx="2328699" cy="6101085"/>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742484" y="383297"/>
            <a:ext cx="6851100" cy="6101085"/>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CB94018-3569-4AA7-80BD-B396B50CE389}"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29879-DD26-4FC5-9C73-52A7241EDAA9}" type="slidenum">
              <a:rPr lang="en-US" smtClean="0"/>
              <a:t>‹Nº›</a:t>
            </a:fld>
            <a:endParaRPr lang="en-US"/>
          </a:p>
        </p:txBody>
      </p:sp>
    </p:spTree>
    <p:extLst>
      <p:ext uri="{BB962C8B-B14F-4D97-AF65-F5344CB8AC3E}">
        <p14:creationId xmlns:p14="http://schemas.microsoft.com/office/powerpoint/2010/main" val="3126861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CB94018-3569-4AA7-80BD-B396B50CE389}"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29879-DD26-4FC5-9C73-52A7241EDAA9}" type="slidenum">
              <a:rPr lang="en-US" smtClean="0"/>
              <a:t>‹Nº›</a:t>
            </a:fld>
            <a:endParaRPr lang="en-US"/>
          </a:p>
        </p:txBody>
      </p:sp>
    </p:spTree>
    <p:extLst>
      <p:ext uri="{BB962C8B-B14F-4D97-AF65-F5344CB8AC3E}">
        <p14:creationId xmlns:p14="http://schemas.microsoft.com/office/powerpoint/2010/main" val="2667980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36859" y="1794831"/>
            <a:ext cx="9314796" cy="2994714"/>
          </a:xfrm>
        </p:spPr>
        <p:txBody>
          <a:bodyPr anchor="b"/>
          <a:lstStyle>
            <a:lvl1pPr>
              <a:defRPr sz="6299"/>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736859" y="4817876"/>
            <a:ext cx="9314796" cy="1574849"/>
          </a:xfrm>
        </p:spPr>
        <p:txBody>
          <a:bodyPr/>
          <a:lstStyle>
            <a:lvl1pPr marL="0" indent="0">
              <a:buNone/>
              <a:defRPr sz="2520">
                <a:solidFill>
                  <a:schemeClr val="tx1"/>
                </a:solidFill>
              </a:defRPr>
            </a:lvl1pPr>
            <a:lvl2pPr marL="479969" indent="0">
              <a:buNone/>
              <a:defRPr sz="2100">
                <a:solidFill>
                  <a:schemeClr val="tx1">
                    <a:tint val="75000"/>
                  </a:schemeClr>
                </a:solidFill>
              </a:defRPr>
            </a:lvl2pPr>
            <a:lvl3pPr marL="959937" indent="0">
              <a:buNone/>
              <a:defRPr sz="1890">
                <a:solidFill>
                  <a:schemeClr val="tx1">
                    <a:tint val="75000"/>
                  </a:schemeClr>
                </a:solidFill>
              </a:defRPr>
            </a:lvl3pPr>
            <a:lvl4pPr marL="1439906" indent="0">
              <a:buNone/>
              <a:defRPr sz="1680">
                <a:solidFill>
                  <a:schemeClr val="tx1">
                    <a:tint val="75000"/>
                  </a:schemeClr>
                </a:solidFill>
              </a:defRPr>
            </a:lvl4pPr>
            <a:lvl5pPr marL="1919874" indent="0">
              <a:buNone/>
              <a:defRPr sz="1680">
                <a:solidFill>
                  <a:schemeClr val="tx1">
                    <a:tint val="75000"/>
                  </a:schemeClr>
                </a:solidFill>
              </a:defRPr>
            </a:lvl5pPr>
            <a:lvl6pPr marL="2399843" indent="0">
              <a:buNone/>
              <a:defRPr sz="1680">
                <a:solidFill>
                  <a:schemeClr val="tx1">
                    <a:tint val="75000"/>
                  </a:schemeClr>
                </a:solidFill>
              </a:defRPr>
            </a:lvl6pPr>
            <a:lvl7pPr marL="2879811" indent="0">
              <a:buNone/>
              <a:defRPr sz="1680">
                <a:solidFill>
                  <a:schemeClr val="tx1">
                    <a:tint val="75000"/>
                  </a:schemeClr>
                </a:solidFill>
              </a:defRPr>
            </a:lvl7pPr>
            <a:lvl8pPr marL="3359780" indent="0">
              <a:buNone/>
              <a:defRPr sz="1680">
                <a:solidFill>
                  <a:schemeClr val="tx1">
                    <a:tint val="75000"/>
                  </a:schemeClr>
                </a:solidFill>
              </a:defRPr>
            </a:lvl8pPr>
            <a:lvl9pPr marL="3839748" indent="0">
              <a:buNone/>
              <a:defRPr sz="168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CB94018-3569-4AA7-80BD-B396B50CE389}" type="datetimeFigureOut">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29879-DD26-4FC5-9C73-52A7241EDAA9}" type="slidenum">
              <a:rPr lang="en-US" smtClean="0"/>
              <a:t>‹Nº›</a:t>
            </a:fld>
            <a:endParaRPr lang="en-US"/>
          </a:p>
        </p:txBody>
      </p:sp>
    </p:spTree>
    <p:extLst>
      <p:ext uri="{BB962C8B-B14F-4D97-AF65-F5344CB8AC3E}">
        <p14:creationId xmlns:p14="http://schemas.microsoft.com/office/powerpoint/2010/main" val="4108487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742484" y="1916484"/>
            <a:ext cx="4589899" cy="456789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467380" y="1916484"/>
            <a:ext cx="4589899" cy="456789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CB94018-3569-4AA7-80BD-B396B50CE389}"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29879-DD26-4FC5-9C73-52A7241EDAA9}" type="slidenum">
              <a:rPr lang="en-US" smtClean="0"/>
              <a:t>‹Nº›</a:t>
            </a:fld>
            <a:endParaRPr lang="en-US"/>
          </a:p>
        </p:txBody>
      </p:sp>
    </p:spTree>
    <p:extLst>
      <p:ext uri="{BB962C8B-B14F-4D97-AF65-F5344CB8AC3E}">
        <p14:creationId xmlns:p14="http://schemas.microsoft.com/office/powerpoint/2010/main" val="1983448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743890" y="383299"/>
            <a:ext cx="9314796" cy="1391534"/>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743892" y="1764832"/>
            <a:ext cx="4568805" cy="864917"/>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es-ES"/>
              <a:t>Haga clic para modificar los estilos de texto del patrón</a:t>
            </a:r>
          </a:p>
        </p:txBody>
      </p:sp>
      <p:sp>
        <p:nvSpPr>
          <p:cNvPr id="4" name="Content Placeholder 3"/>
          <p:cNvSpPr>
            <a:spLocks noGrp="1"/>
          </p:cNvSpPr>
          <p:nvPr>
            <p:ph sz="half" idx="2"/>
          </p:nvPr>
        </p:nvSpPr>
        <p:spPr>
          <a:xfrm>
            <a:off x="743892" y="2629749"/>
            <a:ext cx="4568805" cy="386796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467381" y="1764832"/>
            <a:ext cx="4591306" cy="864917"/>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es-ES"/>
              <a:t>Haga clic para modificar los estilos de texto del patrón</a:t>
            </a:r>
          </a:p>
        </p:txBody>
      </p:sp>
      <p:sp>
        <p:nvSpPr>
          <p:cNvPr id="6" name="Content Placeholder 5"/>
          <p:cNvSpPr>
            <a:spLocks noGrp="1"/>
          </p:cNvSpPr>
          <p:nvPr>
            <p:ph sz="quarter" idx="4"/>
          </p:nvPr>
        </p:nvSpPr>
        <p:spPr>
          <a:xfrm>
            <a:off x="5467381" y="2629749"/>
            <a:ext cx="4591306" cy="386796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0CB94018-3569-4AA7-80BD-B396B50CE389}" type="datetimeFigureOut">
              <a:rPr lang="en-US" smtClean="0"/>
              <a:t>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729879-DD26-4FC5-9C73-52A7241EDAA9}" type="slidenum">
              <a:rPr lang="en-US" smtClean="0"/>
              <a:t>‹Nº›</a:t>
            </a:fld>
            <a:endParaRPr lang="en-US"/>
          </a:p>
        </p:txBody>
      </p:sp>
    </p:spTree>
    <p:extLst>
      <p:ext uri="{BB962C8B-B14F-4D97-AF65-F5344CB8AC3E}">
        <p14:creationId xmlns:p14="http://schemas.microsoft.com/office/powerpoint/2010/main" val="1533184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0CB94018-3569-4AA7-80BD-B396B50CE389}" type="datetimeFigureOut">
              <a:rPr lang="en-US" smtClean="0"/>
              <a:t>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729879-DD26-4FC5-9C73-52A7241EDAA9}" type="slidenum">
              <a:rPr lang="en-US" smtClean="0"/>
              <a:t>‹Nº›</a:t>
            </a:fld>
            <a:endParaRPr lang="en-US"/>
          </a:p>
        </p:txBody>
      </p:sp>
    </p:spTree>
    <p:extLst>
      <p:ext uri="{BB962C8B-B14F-4D97-AF65-F5344CB8AC3E}">
        <p14:creationId xmlns:p14="http://schemas.microsoft.com/office/powerpoint/2010/main" val="1243535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B94018-3569-4AA7-80BD-B396B50CE389}" type="datetimeFigureOut">
              <a:rPr lang="en-US" smtClean="0"/>
              <a:t>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729879-DD26-4FC5-9C73-52A7241EDAA9}" type="slidenum">
              <a:rPr lang="en-US" smtClean="0"/>
              <a:t>‹Nº›</a:t>
            </a:fld>
            <a:endParaRPr lang="en-US"/>
          </a:p>
        </p:txBody>
      </p:sp>
    </p:spTree>
    <p:extLst>
      <p:ext uri="{BB962C8B-B14F-4D97-AF65-F5344CB8AC3E}">
        <p14:creationId xmlns:p14="http://schemas.microsoft.com/office/powerpoint/2010/main" val="3881529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43890" y="479954"/>
            <a:ext cx="3483205" cy="1679840"/>
          </a:xfrm>
        </p:spPr>
        <p:txBody>
          <a:bodyPr anchor="b"/>
          <a:lstStyle>
            <a:lvl1pPr>
              <a:defRPr sz="3359"/>
            </a:lvl1pPr>
          </a:lstStyle>
          <a:p>
            <a:r>
              <a:rPr lang="es-ES"/>
              <a:t>Haga clic para modificar el estilo de título del patrón</a:t>
            </a:r>
            <a:endParaRPr lang="en-US" dirty="0"/>
          </a:p>
        </p:txBody>
      </p:sp>
      <p:sp>
        <p:nvSpPr>
          <p:cNvPr id="3" name="Content Placeholder 2"/>
          <p:cNvSpPr>
            <a:spLocks noGrp="1"/>
          </p:cNvSpPr>
          <p:nvPr>
            <p:ph idx="1"/>
          </p:nvPr>
        </p:nvSpPr>
        <p:spPr>
          <a:xfrm>
            <a:off x="4591306" y="1036570"/>
            <a:ext cx="5467380" cy="5116178"/>
          </a:xfrm>
        </p:spPr>
        <p:txBody>
          <a:bodyPr/>
          <a:lstStyle>
            <a:lvl1pPr>
              <a:defRPr sz="3359"/>
            </a:lvl1pPr>
            <a:lvl2pPr>
              <a:defRPr sz="2939"/>
            </a:lvl2pPr>
            <a:lvl3pPr>
              <a:defRPr sz="2520"/>
            </a:lvl3pPr>
            <a:lvl4pPr>
              <a:defRPr sz="2100"/>
            </a:lvl4pPr>
            <a:lvl5pPr>
              <a:defRPr sz="2100"/>
            </a:lvl5pPr>
            <a:lvl6pPr>
              <a:defRPr sz="2100"/>
            </a:lvl6pPr>
            <a:lvl7pPr>
              <a:defRPr sz="2100"/>
            </a:lvl7pPr>
            <a:lvl8pPr>
              <a:defRPr sz="2100"/>
            </a:lvl8pPr>
            <a:lvl9pPr>
              <a:defRPr sz="21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43890" y="2159794"/>
            <a:ext cx="3483205" cy="4001285"/>
          </a:xfrm>
        </p:spPr>
        <p:txBody>
          <a:bodyPr/>
          <a:lstStyle>
            <a:lvl1pPr marL="0" indent="0">
              <a:buNone/>
              <a:defRPr sz="1680"/>
            </a:lvl1pPr>
            <a:lvl2pPr marL="479969" indent="0">
              <a:buNone/>
              <a:defRPr sz="1470"/>
            </a:lvl2pPr>
            <a:lvl3pPr marL="959937" indent="0">
              <a:buNone/>
              <a:defRPr sz="1260"/>
            </a:lvl3pPr>
            <a:lvl4pPr marL="1439906" indent="0">
              <a:buNone/>
              <a:defRPr sz="1050"/>
            </a:lvl4pPr>
            <a:lvl5pPr marL="1919874" indent="0">
              <a:buNone/>
              <a:defRPr sz="1050"/>
            </a:lvl5pPr>
            <a:lvl6pPr marL="2399843" indent="0">
              <a:buNone/>
              <a:defRPr sz="1050"/>
            </a:lvl6pPr>
            <a:lvl7pPr marL="2879811" indent="0">
              <a:buNone/>
              <a:defRPr sz="1050"/>
            </a:lvl7pPr>
            <a:lvl8pPr marL="3359780" indent="0">
              <a:buNone/>
              <a:defRPr sz="1050"/>
            </a:lvl8pPr>
            <a:lvl9pPr marL="3839748" indent="0">
              <a:buNone/>
              <a:defRPr sz="10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CB94018-3569-4AA7-80BD-B396B50CE389}"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29879-DD26-4FC5-9C73-52A7241EDAA9}" type="slidenum">
              <a:rPr lang="en-US" smtClean="0"/>
              <a:t>‹Nº›</a:t>
            </a:fld>
            <a:endParaRPr lang="en-US"/>
          </a:p>
        </p:txBody>
      </p:sp>
    </p:spTree>
    <p:extLst>
      <p:ext uri="{BB962C8B-B14F-4D97-AF65-F5344CB8AC3E}">
        <p14:creationId xmlns:p14="http://schemas.microsoft.com/office/powerpoint/2010/main" val="2799740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43890" y="479954"/>
            <a:ext cx="3483205" cy="1679840"/>
          </a:xfrm>
        </p:spPr>
        <p:txBody>
          <a:bodyPr anchor="b"/>
          <a:lstStyle>
            <a:lvl1pPr>
              <a:defRPr sz="3359"/>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4591306" y="1036570"/>
            <a:ext cx="5467380" cy="5116178"/>
          </a:xfrm>
        </p:spPr>
        <p:txBody>
          <a:bodyPr anchor="t"/>
          <a:lstStyle>
            <a:lvl1pPr marL="0" indent="0">
              <a:buNone/>
              <a:defRPr sz="3359"/>
            </a:lvl1pPr>
            <a:lvl2pPr marL="479969" indent="0">
              <a:buNone/>
              <a:defRPr sz="2939"/>
            </a:lvl2pPr>
            <a:lvl3pPr marL="959937" indent="0">
              <a:buNone/>
              <a:defRPr sz="2520"/>
            </a:lvl3pPr>
            <a:lvl4pPr marL="1439906" indent="0">
              <a:buNone/>
              <a:defRPr sz="2100"/>
            </a:lvl4pPr>
            <a:lvl5pPr marL="1919874" indent="0">
              <a:buNone/>
              <a:defRPr sz="2100"/>
            </a:lvl5pPr>
            <a:lvl6pPr marL="2399843" indent="0">
              <a:buNone/>
              <a:defRPr sz="2100"/>
            </a:lvl6pPr>
            <a:lvl7pPr marL="2879811" indent="0">
              <a:buNone/>
              <a:defRPr sz="2100"/>
            </a:lvl7pPr>
            <a:lvl8pPr marL="3359780" indent="0">
              <a:buNone/>
              <a:defRPr sz="2100"/>
            </a:lvl8pPr>
            <a:lvl9pPr marL="3839748" indent="0">
              <a:buNone/>
              <a:defRPr sz="21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743890" y="2159794"/>
            <a:ext cx="3483205" cy="4001285"/>
          </a:xfrm>
        </p:spPr>
        <p:txBody>
          <a:bodyPr/>
          <a:lstStyle>
            <a:lvl1pPr marL="0" indent="0">
              <a:buNone/>
              <a:defRPr sz="1680"/>
            </a:lvl1pPr>
            <a:lvl2pPr marL="479969" indent="0">
              <a:buNone/>
              <a:defRPr sz="1470"/>
            </a:lvl2pPr>
            <a:lvl3pPr marL="959937" indent="0">
              <a:buNone/>
              <a:defRPr sz="1260"/>
            </a:lvl3pPr>
            <a:lvl4pPr marL="1439906" indent="0">
              <a:buNone/>
              <a:defRPr sz="1050"/>
            </a:lvl4pPr>
            <a:lvl5pPr marL="1919874" indent="0">
              <a:buNone/>
              <a:defRPr sz="1050"/>
            </a:lvl5pPr>
            <a:lvl6pPr marL="2399843" indent="0">
              <a:buNone/>
              <a:defRPr sz="1050"/>
            </a:lvl6pPr>
            <a:lvl7pPr marL="2879811" indent="0">
              <a:buNone/>
              <a:defRPr sz="1050"/>
            </a:lvl7pPr>
            <a:lvl8pPr marL="3359780" indent="0">
              <a:buNone/>
              <a:defRPr sz="1050"/>
            </a:lvl8pPr>
            <a:lvl9pPr marL="3839748" indent="0">
              <a:buNone/>
              <a:defRPr sz="10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CB94018-3569-4AA7-80BD-B396B50CE389}" type="datetimeFigureOut">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29879-DD26-4FC5-9C73-52A7241EDAA9}" type="slidenum">
              <a:rPr lang="en-US" smtClean="0"/>
              <a:t>‹Nº›</a:t>
            </a:fld>
            <a:endParaRPr lang="en-US"/>
          </a:p>
        </p:txBody>
      </p:sp>
    </p:spTree>
    <p:extLst>
      <p:ext uri="{BB962C8B-B14F-4D97-AF65-F5344CB8AC3E}">
        <p14:creationId xmlns:p14="http://schemas.microsoft.com/office/powerpoint/2010/main" val="2081751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2484" y="383299"/>
            <a:ext cx="9314796" cy="1391534"/>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742484" y="1916484"/>
            <a:ext cx="9314796" cy="456789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42484" y="6672698"/>
            <a:ext cx="2429947" cy="383297"/>
          </a:xfrm>
          <a:prstGeom prst="rect">
            <a:avLst/>
          </a:prstGeom>
        </p:spPr>
        <p:txBody>
          <a:bodyPr vert="horz" lIns="91440" tIns="45720" rIns="91440" bIns="45720" rtlCol="0" anchor="ctr"/>
          <a:lstStyle>
            <a:lvl1pPr algn="l">
              <a:defRPr sz="1260">
                <a:solidFill>
                  <a:schemeClr val="tx1">
                    <a:tint val="75000"/>
                  </a:schemeClr>
                </a:solidFill>
              </a:defRPr>
            </a:lvl1pPr>
          </a:lstStyle>
          <a:p>
            <a:fld id="{0CB94018-3569-4AA7-80BD-B396B50CE389}" type="datetimeFigureOut">
              <a:rPr lang="en-US" smtClean="0"/>
              <a:t>11/9/2023</a:t>
            </a:fld>
            <a:endParaRPr lang="en-US"/>
          </a:p>
        </p:txBody>
      </p:sp>
      <p:sp>
        <p:nvSpPr>
          <p:cNvPr id="5" name="Footer Placeholder 4"/>
          <p:cNvSpPr>
            <a:spLocks noGrp="1"/>
          </p:cNvSpPr>
          <p:nvPr>
            <p:ph type="ftr" sz="quarter" idx="3"/>
          </p:nvPr>
        </p:nvSpPr>
        <p:spPr>
          <a:xfrm>
            <a:off x="3577422" y="6672698"/>
            <a:ext cx="3644920" cy="383297"/>
          </a:xfrm>
          <a:prstGeom prst="rect">
            <a:avLst/>
          </a:prstGeom>
        </p:spPr>
        <p:txBody>
          <a:bodyPr vert="horz" lIns="91440" tIns="45720" rIns="91440" bIns="45720" rtlCol="0" anchor="ctr"/>
          <a:lstStyle>
            <a:lvl1pPr algn="ctr">
              <a:defRPr sz="12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627332" y="6672698"/>
            <a:ext cx="2429947" cy="383297"/>
          </a:xfrm>
          <a:prstGeom prst="rect">
            <a:avLst/>
          </a:prstGeom>
        </p:spPr>
        <p:txBody>
          <a:bodyPr vert="horz" lIns="91440" tIns="45720" rIns="91440" bIns="45720" rtlCol="0" anchor="ctr"/>
          <a:lstStyle>
            <a:lvl1pPr algn="r">
              <a:defRPr sz="1260">
                <a:solidFill>
                  <a:schemeClr val="tx1">
                    <a:tint val="75000"/>
                  </a:schemeClr>
                </a:solidFill>
              </a:defRPr>
            </a:lvl1pPr>
          </a:lstStyle>
          <a:p>
            <a:fld id="{1A729879-DD26-4FC5-9C73-52A7241EDAA9}" type="slidenum">
              <a:rPr lang="en-US" smtClean="0"/>
              <a:t>‹Nº›</a:t>
            </a:fld>
            <a:endParaRPr lang="en-US"/>
          </a:p>
        </p:txBody>
      </p:sp>
    </p:spTree>
    <p:extLst>
      <p:ext uri="{BB962C8B-B14F-4D97-AF65-F5344CB8AC3E}">
        <p14:creationId xmlns:p14="http://schemas.microsoft.com/office/powerpoint/2010/main" val="2774227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59937" rtl="0" eaLnBrk="1" latinLnBrk="0" hangingPunct="1">
        <a:lnSpc>
          <a:spcPct val="90000"/>
        </a:lnSpc>
        <a:spcBef>
          <a:spcPct val="0"/>
        </a:spcBef>
        <a:buNone/>
        <a:defRPr sz="4619" kern="1200">
          <a:solidFill>
            <a:schemeClr val="tx1"/>
          </a:solidFill>
          <a:latin typeface="+mj-lt"/>
          <a:ea typeface="+mj-ea"/>
          <a:cs typeface="+mj-cs"/>
        </a:defRPr>
      </a:lvl1pPr>
    </p:titleStyle>
    <p:body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p:bodyStyle>
    <p:otherStyle>
      <a:defPPr>
        <a:defRPr lang="en-US"/>
      </a:defPPr>
      <a:lvl1pPr marL="0" algn="l" defTabSz="959937" rtl="0" eaLnBrk="1" latinLnBrk="0" hangingPunct="1">
        <a:defRPr sz="1890" kern="1200">
          <a:solidFill>
            <a:schemeClr val="tx1"/>
          </a:solidFill>
          <a:latin typeface="+mn-lt"/>
          <a:ea typeface="+mn-ea"/>
          <a:cs typeface="+mn-cs"/>
        </a:defRPr>
      </a:lvl1pPr>
      <a:lvl2pPr marL="479969" algn="l" defTabSz="959937" rtl="0" eaLnBrk="1" latinLnBrk="0" hangingPunct="1">
        <a:defRPr sz="1890" kern="1200">
          <a:solidFill>
            <a:schemeClr val="tx1"/>
          </a:solidFill>
          <a:latin typeface="+mn-lt"/>
          <a:ea typeface="+mn-ea"/>
          <a:cs typeface="+mn-cs"/>
        </a:defRPr>
      </a:lvl2pPr>
      <a:lvl3pPr marL="959937" algn="l" defTabSz="959937" rtl="0" eaLnBrk="1" latinLnBrk="0" hangingPunct="1">
        <a:defRPr sz="1890" kern="1200">
          <a:solidFill>
            <a:schemeClr val="tx1"/>
          </a:solidFill>
          <a:latin typeface="+mn-lt"/>
          <a:ea typeface="+mn-ea"/>
          <a:cs typeface="+mn-cs"/>
        </a:defRPr>
      </a:lvl3pPr>
      <a:lvl4pPr marL="1439906" algn="l" defTabSz="959937" rtl="0" eaLnBrk="1" latinLnBrk="0" hangingPunct="1">
        <a:defRPr sz="1890" kern="1200">
          <a:solidFill>
            <a:schemeClr val="tx1"/>
          </a:solidFill>
          <a:latin typeface="+mn-lt"/>
          <a:ea typeface="+mn-ea"/>
          <a:cs typeface="+mn-cs"/>
        </a:defRPr>
      </a:lvl4pPr>
      <a:lvl5pPr marL="1919874" algn="l" defTabSz="959937" rtl="0" eaLnBrk="1" latinLnBrk="0" hangingPunct="1">
        <a:defRPr sz="1890" kern="1200">
          <a:solidFill>
            <a:schemeClr val="tx1"/>
          </a:solidFill>
          <a:latin typeface="+mn-lt"/>
          <a:ea typeface="+mn-ea"/>
          <a:cs typeface="+mn-cs"/>
        </a:defRPr>
      </a:lvl5pPr>
      <a:lvl6pPr marL="2399843" algn="l" defTabSz="959937" rtl="0" eaLnBrk="1" latinLnBrk="0" hangingPunct="1">
        <a:defRPr sz="1890" kern="1200">
          <a:solidFill>
            <a:schemeClr val="tx1"/>
          </a:solidFill>
          <a:latin typeface="+mn-lt"/>
          <a:ea typeface="+mn-ea"/>
          <a:cs typeface="+mn-cs"/>
        </a:defRPr>
      </a:lvl6pPr>
      <a:lvl7pPr marL="2879811" algn="l" defTabSz="959937" rtl="0" eaLnBrk="1" latinLnBrk="0" hangingPunct="1">
        <a:defRPr sz="1890" kern="1200">
          <a:solidFill>
            <a:schemeClr val="tx1"/>
          </a:solidFill>
          <a:latin typeface="+mn-lt"/>
          <a:ea typeface="+mn-ea"/>
          <a:cs typeface="+mn-cs"/>
        </a:defRPr>
      </a:lvl7pPr>
      <a:lvl8pPr marL="3359780" algn="l" defTabSz="959937" rtl="0" eaLnBrk="1" latinLnBrk="0" hangingPunct="1">
        <a:defRPr sz="1890" kern="1200">
          <a:solidFill>
            <a:schemeClr val="tx1"/>
          </a:solidFill>
          <a:latin typeface="+mn-lt"/>
          <a:ea typeface="+mn-ea"/>
          <a:cs typeface="+mn-cs"/>
        </a:defRPr>
      </a:lvl8pPr>
      <a:lvl9pPr marL="3839748" algn="l" defTabSz="959937" rtl="0" eaLnBrk="1" latinLnBrk="0" hangingPunct="1">
        <a:defRPr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2.sv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s://doi.org/10.1016/j.urology.2017.04.02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hyperlink" Target="https://www.sciencedirect.com/topics/neuroscience/prednisolone"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CDE0D7-B521-A1B4-6ED0-A88C950FF973}"/>
              </a:ext>
            </a:extLst>
          </p:cNvPr>
          <p:cNvSpPr>
            <a:spLocks noGrp="1"/>
          </p:cNvSpPr>
          <p:nvPr>
            <p:ph type="ctrTitle"/>
          </p:nvPr>
        </p:nvSpPr>
        <p:spPr>
          <a:xfrm>
            <a:off x="713733" y="579120"/>
            <a:ext cx="4803147" cy="3460962"/>
          </a:xfrm>
        </p:spPr>
        <p:txBody>
          <a:bodyPr anchor="b">
            <a:normAutofit fontScale="90000"/>
          </a:bodyPr>
          <a:lstStyle/>
          <a:p>
            <a:pPr algn="l"/>
            <a:r>
              <a:rPr lang="en-US" dirty="0"/>
              <a:t>STEROID HORMONES AND PROSTATE CANCER</a:t>
            </a:r>
          </a:p>
        </p:txBody>
      </p:sp>
      <p:sp>
        <p:nvSpPr>
          <p:cNvPr id="3" name="Subtítulo 2">
            <a:extLst>
              <a:ext uri="{FF2B5EF4-FFF2-40B4-BE49-F238E27FC236}">
                <a16:creationId xmlns:a16="http://schemas.microsoft.com/office/drawing/2014/main" id="{47077CD6-46B7-F50B-2779-8A8C2BE82D6A}"/>
              </a:ext>
            </a:extLst>
          </p:cNvPr>
          <p:cNvSpPr>
            <a:spLocks noGrp="1"/>
          </p:cNvSpPr>
          <p:nvPr>
            <p:ph type="subTitle" idx="1"/>
          </p:nvPr>
        </p:nvSpPr>
        <p:spPr>
          <a:xfrm>
            <a:off x="1741887" y="4778699"/>
            <a:ext cx="3125336" cy="2163551"/>
          </a:xfrm>
        </p:spPr>
        <p:txBody>
          <a:bodyPr anchor="t">
            <a:normAutofit/>
          </a:bodyPr>
          <a:lstStyle/>
          <a:p>
            <a:r>
              <a:rPr lang="en-US" dirty="0"/>
              <a:t>EMILY TOSCANO GUERRA</a:t>
            </a:r>
          </a:p>
          <a:p>
            <a:r>
              <a:rPr lang="en-US" dirty="0"/>
              <a:t>PhD. student</a:t>
            </a:r>
          </a:p>
        </p:txBody>
      </p:sp>
      <p:pic>
        <p:nvPicPr>
          <p:cNvPr id="5" name="Imagen 4" descr="Imagen que contiene calle, cubierto, parado, sostener&#10;&#10;Descripción generada automáticamente">
            <a:extLst>
              <a:ext uri="{FF2B5EF4-FFF2-40B4-BE49-F238E27FC236}">
                <a16:creationId xmlns:a16="http://schemas.microsoft.com/office/drawing/2014/main" id="{108232D6-5AE3-DD3C-1F27-0B70830BCCF7}"/>
              </a:ext>
            </a:extLst>
          </p:cNvPr>
          <p:cNvPicPr>
            <a:picLocks noChangeAspect="1"/>
          </p:cNvPicPr>
          <p:nvPr/>
        </p:nvPicPr>
        <p:blipFill rotWithShape="1">
          <a:blip r:embed="rId2">
            <a:extLst>
              <a:ext uri="{28A0092B-C50C-407E-A947-70E740481C1C}">
                <a14:useLocalDpi xmlns:a14="http://schemas.microsoft.com/office/drawing/2010/main" val="0"/>
              </a:ext>
            </a:extLst>
          </a:blip>
          <a:srcRect l="12627" r="36758"/>
          <a:stretch/>
        </p:blipFill>
        <p:spPr>
          <a:xfrm>
            <a:off x="4960657" y="1022174"/>
            <a:ext cx="4638606" cy="5154967"/>
          </a:xfrm>
          <a:custGeom>
            <a:avLst/>
            <a:gdLst/>
            <a:ahLst/>
            <a:cxnLst/>
            <a:rect l="l" t="t" r="r" b="b"/>
            <a:pathLst>
              <a:path w="5846002" h="4872577">
                <a:moveTo>
                  <a:pt x="343285" y="2953992"/>
                </a:moveTo>
                <a:cubicBezTo>
                  <a:pt x="343285" y="2953992"/>
                  <a:pt x="343285" y="2953992"/>
                  <a:pt x="849063" y="2953992"/>
                </a:cubicBezTo>
                <a:cubicBezTo>
                  <a:pt x="880743" y="2953992"/>
                  <a:pt x="911330" y="2971406"/>
                  <a:pt x="926624" y="2999703"/>
                </a:cubicBezTo>
                <a:cubicBezTo>
                  <a:pt x="926624" y="2999703"/>
                  <a:pt x="926624" y="2999703"/>
                  <a:pt x="1180059" y="3436136"/>
                </a:cubicBezTo>
                <a:cubicBezTo>
                  <a:pt x="1196445" y="3463345"/>
                  <a:pt x="1196445" y="3498172"/>
                  <a:pt x="1180059" y="3525382"/>
                </a:cubicBezTo>
                <a:cubicBezTo>
                  <a:pt x="1180059" y="3525382"/>
                  <a:pt x="1180059" y="3525382"/>
                  <a:pt x="926624" y="3961814"/>
                </a:cubicBezTo>
                <a:cubicBezTo>
                  <a:pt x="911330" y="3990111"/>
                  <a:pt x="880743" y="4007525"/>
                  <a:pt x="849063" y="4007525"/>
                </a:cubicBezTo>
                <a:cubicBezTo>
                  <a:pt x="849063" y="4007525"/>
                  <a:pt x="849063" y="4007525"/>
                  <a:pt x="343285" y="4007525"/>
                </a:cubicBezTo>
                <a:cubicBezTo>
                  <a:pt x="310513" y="4007525"/>
                  <a:pt x="281019" y="3990111"/>
                  <a:pt x="264633" y="3961814"/>
                </a:cubicBezTo>
                <a:cubicBezTo>
                  <a:pt x="264633" y="3961814"/>
                  <a:pt x="264633" y="3961814"/>
                  <a:pt x="12290" y="3525382"/>
                </a:cubicBezTo>
                <a:cubicBezTo>
                  <a:pt x="-4096" y="3498172"/>
                  <a:pt x="-4096" y="3463345"/>
                  <a:pt x="12290" y="3436136"/>
                </a:cubicBezTo>
                <a:cubicBezTo>
                  <a:pt x="12290" y="3436136"/>
                  <a:pt x="12290" y="3436136"/>
                  <a:pt x="264633" y="2999703"/>
                </a:cubicBezTo>
                <a:cubicBezTo>
                  <a:pt x="281019" y="2971406"/>
                  <a:pt x="310513" y="2953992"/>
                  <a:pt x="343285" y="2953992"/>
                </a:cubicBezTo>
                <a:close/>
                <a:moveTo>
                  <a:pt x="2353334" y="538808"/>
                </a:moveTo>
                <a:cubicBezTo>
                  <a:pt x="2353334" y="538808"/>
                  <a:pt x="2353334" y="538808"/>
                  <a:pt x="2613403" y="538808"/>
                </a:cubicBezTo>
                <a:lnTo>
                  <a:pt x="2643742" y="538808"/>
                </a:lnTo>
                <a:lnTo>
                  <a:pt x="2672692" y="588661"/>
                </a:lnTo>
                <a:cubicBezTo>
                  <a:pt x="2713002" y="658078"/>
                  <a:pt x="2759909" y="738855"/>
                  <a:pt x="2814491" y="832849"/>
                </a:cubicBezTo>
                <a:cubicBezTo>
                  <a:pt x="2839586" y="874521"/>
                  <a:pt x="2839586" y="927860"/>
                  <a:pt x="2814491" y="969531"/>
                </a:cubicBezTo>
                <a:cubicBezTo>
                  <a:pt x="2814491" y="969531"/>
                  <a:pt x="2814491" y="969531"/>
                  <a:pt x="2426350" y="1637936"/>
                </a:cubicBezTo>
                <a:cubicBezTo>
                  <a:pt x="2402927" y="1681274"/>
                  <a:pt x="2356083" y="1707943"/>
                  <a:pt x="2307565" y="1707943"/>
                </a:cubicBezTo>
                <a:cubicBezTo>
                  <a:pt x="2307565" y="1707943"/>
                  <a:pt x="2307565" y="1707943"/>
                  <a:pt x="1532956" y="1707943"/>
                </a:cubicBezTo>
                <a:cubicBezTo>
                  <a:pt x="1520409" y="1707943"/>
                  <a:pt x="1508175" y="1706276"/>
                  <a:pt x="1496490" y="1703099"/>
                </a:cubicBezTo>
                <a:lnTo>
                  <a:pt x="1471408" y="1692583"/>
                </a:lnTo>
                <a:lnTo>
                  <a:pt x="1486736" y="1666073"/>
                </a:lnTo>
                <a:cubicBezTo>
                  <a:pt x="1625328" y="1426376"/>
                  <a:pt x="1802725" y="1119564"/>
                  <a:pt x="2029793" y="726844"/>
                </a:cubicBezTo>
                <a:cubicBezTo>
                  <a:pt x="2097197" y="610441"/>
                  <a:pt x="2218525" y="538808"/>
                  <a:pt x="2353334" y="538808"/>
                </a:cubicBezTo>
                <a:close/>
                <a:moveTo>
                  <a:pt x="1487085" y="0"/>
                </a:moveTo>
                <a:cubicBezTo>
                  <a:pt x="1487085" y="0"/>
                  <a:pt x="1487085" y="0"/>
                  <a:pt x="2360840" y="0"/>
                </a:cubicBezTo>
                <a:cubicBezTo>
                  <a:pt x="2415568" y="0"/>
                  <a:pt x="2468407" y="30084"/>
                  <a:pt x="2494828" y="78969"/>
                </a:cubicBezTo>
                <a:cubicBezTo>
                  <a:pt x="2494828" y="78969"/>
                  <a:pt x="2494828" y="78969"/>
                  <a:pt x="2729665" y="483373"/>
                </a:cubicBezTo>
                <a:lnTo>
                  <a:pt x="2756194" y="529058"/>
                </a:lnTo>
                <a:lnTo>
                  <a:pt x="2735320" y="529058"/>
                </a:lnTo>
                <a:lnTo>
                  <a:pt x="2636659" y="529058"/>
                </a:lnTo>
                <a:lnTo>
                  <a:pt x="2593799" y="455250"/>
                </a:lnTo>
                <a:cubicBezTo>
                  <a:pt x="2430052" y="173267"/>
                  <a:pt x="2430052" y="173267"/>
                  <a:pt x="2430052" y="173267"/>
                </a:cubicBezTo>
                <a:cubicBezTo>
                  <a:pt x="2406629" y="129929"/>
                  <a:pt x="2359785" y="103259"/>
                  <a:pt x="2311267" y="103259"/>
                </a:cubicBezTo>
                <a:cubicBezTo>
                  <a:pt x="1536658" y="103259"/>
                  <a:pt x="1536658" y="103259"/>
                  <a:pt x="1536658" y="103259"/>
                </a:cubicBezTo>
                <a:cubicBezTo>
                  <a:pt x="1486468" y="103259"/>
                  <a:pt x="1441296" y="129929"/>
                  <a:pt x="1416201" y="173267"/>
                </a:cubicBezTo>
                <a:cubicBezTo>
                  <a:pt x="1029733" y="841671"/>
                  <a:pt x="1029733" y="841671"/>
                  <a:pt x="1029733" y="841671"/>
                </a:cubicBezTo>
                <a:cubicBezTo>
                  <a:pt x="1004637" y="883343"/>
                  <a:pt x="1004637" y="936682"/>
                  <a:pt x="1029733" y="978353"/>
                </a:cubicBezTo>
                <a:cubicBezTo>
                  <a:pt x="1416201" y="1646758"/>
                  <a:pt x="1416201" y="1646758"/>
                  <a:pt x="1416201" y="1646758"/>
                </a:cubicBezTo>
                <a:cubicBezTo>
                  <a:pt x="1428749" y="1668427"/>
                  <a:pt x="1446315" y="1685929"/>
                  <a:pt x="1467019" y="1698013"/>
                </a:cubicBezTo>
                <a:lnTo>
                  <a:pt x="1472899" y="1700478"/>
                </a:lnTo>
                <a:lnTo>
                  <a:pt x="1441377" y="1754996"/>
                </a:lnTo>
                <a:lnTo>
                  <a:pt x="1417933" y="1795543"/>
                </a:lnTo>
                <a:lnTo>
                  <a:pt x="1442249" y="1805738"/>
                </a:lnTo>
                <a:cubicBezTo>
                  <a:pt x="1455430" y="1809322"/>
                  <a:pt x="1469230" y="1811202"/>
                  <a:pt x="1483383" y="1811202"/>
                </a:cubicBezTo>
                <a:cubicBezTo>
                  <a:pt x="2357138" y="1811202"/>
                  <a:pt x="2357138" y="1811202"/>
                  <a:pt x="2357138" y="1811202"/>
                </a:cubicBezTo>
                <a:cubicBezTo>
                  <a:pt x="2411866" y="1811202"/>
                  <a:pt x="2464705" y="1781120"/>
                  <a:pt x="2491126" y="1732235"/>
                </a:cubicBezTo>
                <a:cubicBezTo>
                  <a:pt x="2928947" y="978278"/>
                  <a:pt x="2928947" y="978278"/>
                  <a:pt x="2928947" y="978278"/>
                </a:cubicBezTo>
                <a:cubicBezTo>
                  <a:pt x="2957254" y="931274"/>
                  <a:pt x="2957254" y="871108"/>
                  <a:pt x="2928947" y="824102"/>
                </a:cubicBezTo>
                <a:cubicBezTo>
                  <a:pt x="2874220" y="729858"/>
                  <a:pt x="2826333" y="647394"/>
                  <a:pt x="2784432" y="575238"/>
                </a:cubicBezTo>
                <a:lnTo>
                  <a:pt x="2763277" y="538808"/>
                </a:lnTo>
                <a:lnTo>
                  <a:pt x="2861280" y="538808"/>
                </a:lnTo>
                <a:cubicBezTo>
                  <a:pt x="3166048" y="538808"/>
                  <a:pt x="3653676" y="538808"/>
                  <a:pt x="4433881" y="538808"/>
                </a:cubicBezTo>
                <a:cubicBezTo>
                  <a:pt x="4564197" y="538808"/>
                  <a:pt x="4690018" y="610441"/>
                  <a:pt x="4752929" y="726844"/>
                </a:cubicBezTo>
                <a:cubicBezTo>
                  <a:pt x="4752929" y="726844"/>
                  <a:pt x="4752929" y="726844"/>
                  <a:pt x="5795449" y="2522134"/>
                </a:cubicBezTo>
                <a:cubicBezTo>
                  <a:pt x="5862854" y="2634060"/>
                  <a:pt x="5862854" y="2777325"/>
                  <a:pt x="5795449" y="2889251"/>
                </a:cubicBezTo>
                <a:cubicBezTo>
                  <a:pt x="5795449" y="2889251"/>
                  <a:pt x="5795449" y="2889251"/>
                  <a:pt x="4752929" y="4684542"/>
                </a:cubicBezTo>
                <a:cubicBezTo>
                  <a:pt x="4690018" y="4800945"/>
                  <a:pt x="4564197" y="4872577"/>
                  <a:pt x="4433881" y="4872577"/>
                </a:cubicBezTo>
                <a:cubicBezTo>
                  <a:pt x="4433881" y="4872577"/>
                  <a:pt x="4433881" y="4872577"/>
                  <a:pt x="2353334" y="4872577"/>
                </a:cubicBezTo>
                <a:cubicBezTo>
                  <a:pt x="2218525" y="4872577"/>
                  <a:pt x="2097197" y="4800945"/>
                  <a:pt x="2029793" y="4684542"/>
                </a:cubicBezTo>
                <a:cubicBezTo>
                  <a:pt x="2029793" y="4684542"/>
                  <a:pt x="2029793" y="4684542"/>
                  <a:pt x="991766" y="2889251"/>
                </a:cubicBezTo>
                <a:cubicBezTo>
                  <a:pt x="924361" y="2777325"/>
                  <a:pt x="924361" y="2634060"/>
                  <a:pt x="991766" y="2522134"/>
                </a:cubicBezTo>
                <a:cubicBezTo>
                  <a:pt x="991766" y="2522134"/>
                  <a:pt x="991766" y="2522134"/>
                  <a:pt x="1377193" y="1855530"/>
                </a:cubicBezTo>
                <a:lnTo>
                  <a:pt x="1409676" y="1799352"/>
                </a:lnTo>
                <a:lnTo>
                  <a:pt x="1408533" y="1798873"/>
                </a:lnTo>
                <a:cubicBezTo>
                  <a:pt x="1385179" y="1785241"/>
                  <a:pt x="1365364" y="1765500"/>
                  <a:pt x="1351210" y="1741057"/>
                </a:cubicBezTo>
                <a:cubicBezTo>
                  <a:pt x="1351210" y="1741057"/>
                  <a:pt x="1351210" y="1741057"/>
                  <a:pt x="915276" y="987100"/>
                </a:cubicBezTo>
                <a:cubicBezTo>
                  <a:pt x="886968" y="940096"/>
                  <a:pt x="886968" y="879930"/>
                  <a:pt x="915276" y="832924"/>
                </a:cubicBezTo>
                <a:cubicBezTo>
                  <a:pt x="915276" y="832924"/>
                  <a:pt x="915276" y="832924"/>
                  <a:pt x="1351210" y="78969"/>
                </a:cubicBezTo>
                <a:cubicBezTo>
                  <a:pt x="1379517" y="30084"/>
                  <a:pt x="1430471" y="0"/>
                  <a:pt x="1487085" y="0"/>
                </a:cubicBezTo>
                <a:close/>
              </a:path>
            </a:pathLst>
          </a:custGeom>
        </p:spPr>
      </p:pic>
    </p:spTree>
    <p:extLst>
      <p:ext uri="{BB962C8B-B14F-4D97-AF65-F5344CB8AC3E}">
        <p14:creationId xmlns:p14="http://schemas.microsoft.com/office/powerpoint/2010/main" val="100671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B36DD33-9D25-6EC5-EDFC-98E812AE49E7}"/>
              </a:ext>
            </a:extLst>
          </p:cNvPr>
          <p:cNvSpPr txBox="1"/>
          <p:nvPr/>
        </p:nvSpPr>
        <p:spPr>
          <a:xfrm>
            <a:off x="325120" y="497840"/>
            <a:ext cx="3281680" cy="369332"/>
          </a:xfrm>
          <a:prstGeom prst="rect">
            <a:avLst/>
          </a:prstGeom>
          <a:noFill/>
        </p:spPr>
        <p:txBody>
          <a:bodyPr wrap="square" rtlCol="0">
            <a:spAutoFit/>
          </a:bodyPr>
          <a:lstStyle/>
          <a:p>
            <a:r>
              <a:rPr lang="en-US" b="1" dirty="0" err="1"/>
              <a:t>Gluco</a:t>
            </a:r>
            <a:r>
              <a:rPr lang="en-US" b="1" dirty="0"/>
              <a:t>-mineralocorticoid activity</a:t>
            </a:r>
          </a:p>
        </p:txBody>
      </p:sp>
      <p:pic>
        <p:nvPicPr>
          <p:cNvPr id="4" name="Imagen 3">
            <a:extLst>
              <a:ext uri="{FF2B5EF4-FFF2-40B4-BE49-F238E27FC236}">
                <a16:creationId xmlns:a16="http://schemas.microsoft.com/office/drawing/2014/main" id="{5D4D04B9-01E0-E3C6-BA27-1A725F348A11}"/>
              </a:ext>
            </a:extLst>
          </p:cNvPr>
          <p:cNvPicPr>
            <a:picLocks noChangeAspect="1"/>
          </p:cNvPicPr>
          <p:nvPr/>
        </p:nvPicPr>
        <p:blipFill>
          <a:blip r:embed="rId2"/>
          <a:stretch>
            <a:fillRect/>
          </a:stretch>
        </p:blipFill>
        <p:spPr>
          <a:xfrm>
            <a:off x="1965960" y="1340130"/>
            <a:ext cx="6782388" cy="4519052"/>
          </a:xfrm>
          <a:prstGeom prst="rect">
            <a:avLst/>
          </a:prstGeom>
        </p:spPr>
      </p:pic>
      <p:sp>
        <p:nvSpPr>
          <p:cNvPr id="6" name="CuadroTexto 5">
            <a:extLst>
              <a:ext uri="{FF2B5EF4-FFF2-40B4-BE49-F238E27FC236}">
                <a16:creationId xmlns:a16="http://schemas.microsoft.com/office/drawing/2014/main" id="{CC7E2D75-DDCD-573B-722A-72E612FF7464}"/>
              </a:ext>
            </a:extLst>
          </p:cNvPr>
          <p:cNvSpPr txBox="1"/>
          <p:nvPr/>
        </p:nvSpPr>
        <p:spPr>
          <a:xfrm>
            <a:off x="5280660" y="6523335"/>
            <a:ext cx="5651500" cy="523220"/>
          </a:xfrm>
          <a:prstGeom prst="rect">
            <a:avLst/>
          </a:prstGeom>
          <a:noFill/>
        </p:spPr>
        <p:txBody>
          <a:bodyPr wrap="square">
            <a:spAutoFit/>
          </a:bodyPr>
          <a:lstStyle/>
          <a:p>
            <a:r>
              <a:rPr lang="en-US" sz="1400" b="0" i="0" dirty="0">
                <a:solidFill>
                  <a:srgbClr val="3E3D40"/>
                </a:solidFill>
                <a:effectLst/>
                <a:latin typeface="MuseoSans"/>
              </a:rPr>
              <a:t>Heming N, </a:t>
            </a:r>
            <a:r>
              <a:rPr lang="en-US" sz="1400" b="0" i="0" dirty="0" err="1">
                <a:solidFill>
                  <a:srgbClr val="3E3D40"/>
                </a:solidFill>
                <a:effectLst/>
                <a:latin typeface="MuseoSans"/>
              </a:rPr>
              <a:t>Sivanandamoorthy</a:t>
            </a:r>
            <a:r>
              <a:rPr lang="en-US" sz="1400" b="0" i="0" dirty="0">
                <a:solidFill>
                  <a:srgbClr val="3E3D40"/>
                </a:solidFill>
                <a:effectLst/>
                <a:latin typeface="MuseoSans"/>
              </a:rPr>
              <a:t> S, Meng P, </a:t>
            </a:r>
            <a:r>
              <a:rPr lang="en-US" sz="1400" b="0" i="0" dirty="0" err="1">
                <a:solidFill>
                  <a:srgbClr val="3E3D40"/>
                </a:solidFill>
                <a:effectLst/>
                <a:latin typeface="MuseoSans"/>
              </a:rPr>
              <a:t>Bounab</a:t>
            </a:r>
            <a:r>
              <a:rPr lang="en-US" sz="1400" b="0" i="0" dirty="0">
                <a:solidFill>
                  <a:srgbClr val="3E3D40"/>
                </a:solidFill>
                <a:effectLst/>
                <a:latin typeface="MuseoSans"/>
              </a:rPr>
              <a:t> R and </a:t>
            </a:r>
            <a:r>
              <a:rPr lang="en-US" sz="1400" b="0" i="0" dirty="0" err="1">
                <a:solidFill>
                  <a:srgbClr val="3E3D40"/>
                </a:solidFill>
                <a:effectLst/>
                <a:latin typeface="MuseoSans"/>
              </a:rPr>
              <a:t>Annane</a:t>
            </a:r>
            <a:r>
              <a:rPr lang="en-US" sz="1400" b="0" i="0" dirty="0">
                <a:solidFill>
                  <a:srgbClr val="3E3D40"/>
                </a:solidFill>
                <a:effectLst/>
                <a:latin typeface="MuseoSans"/>
              </a:rPr>
              <a:t> D (2018) Immune Effects of Corticosteroids in Sepsis. </a:t>
            </a:r>
            <a:r>
              <a:rPr lang="en-US" sz="1400" b="0" i="1" dirty="0">
                <a:solidFill>
                  <a:srgbClr val="3E3D40"/>
                </a:solidFill>
                <a:effectLst/>
                <a:latin typeface="MuseoSans"/>
              </a:rPr>
              <a:t>Front. Immunol.</a:t>
            </a:r>
            <a:r>
              <a:rPr lang="en-US" sz="1400" b="0" i="0" dirty="0">
                <a:solidFill>
                  <a:srgbClr val="3E3D40"/>
                </a:solidFill>
                <a:effectLst/>
                <a:latin typeface="MuseoSans"/>
              </a:rPr>
              <a:t> 9:1736. </a:t>
            </a:r>
            <a:endParaRPr lang="en-US" sz="1400" dirty="0"/>
          </a:p>
        </p:txBody>
      </p:sp>
      <p:sp>
        <p:nvSpPr>
          <p:cNvPr id="7" name="Rectángulo 6">
            <a:extLst>
              <a:ext uri="{FF2B5EF4-FFF2-40B4-BE49-F238E27FC236}">
                <a16:creationId xmlns:a16="http://schemas.microsoft.com/office/drawing/2014/main" id="{9FD41AC9-52E0-6227-3218-BBF929008876}"/>
              </a:ext>
            </a:extLst>
          </p:cNvPr>
          <p:cNvSpPr/>
          <p:nvPr/>
        </p:nvSpPr>
        <p:spPr>
          <a:xfrm>
            <a:off x="2123440" y="2661920"/>
            <a:ext cx="5770880" cy="2946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ángulo 7">
            <a:extLst>
              <a:ext uri="{FF2B5EF4-FFF2-40B4-BE49-F238E27FC236}">
                <a16:creationId xmlns:a16="http://schemas.microsoft.com/office/drawing/2014/main" id="{B6384F7A-3CE5-DEE9-4278-B1EFD421AD0A}"/>
              </a:ext>
            </a:extLst>
          </p:cNvPr>
          <p:cNvSpPr/>
          <p:nvPr/>
        </p:nvSpPr>
        <p:spPr>
          <a:xfrm>
            <a:off x="2164080" y="3891280"/>
            <a:ext cx="5770880" cy="2946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109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A36B66E-DC8E-7848-1B8B-EF486DFD246A}"/>
              </a:ext>
            </a:extLst>
          </p:cNvPr>
          <p:cNvPicPr>
            <a:picLocks noChangeAspect="1"/>
          </p:cNvPicPr>
          <p:nvPr/>
        </p:nvPicPr>
        <p:blipFill>
          <a:blip r:embed="rId2"/>
          <a:stretch>
            <a:fillRect/>
          </a:stretch>
        </p:blipFill>
        <p:spPr>
          <a:xfrm>
            <a:off x="1497945" y="1357762"/>
            <a:ext cx="7272430" cy="5234777"/>
          </a:xfrm>
          <a:prstGeom prst="rect">
            <a:avLst/>
          </a:prstGeom>
        </p:spPr>
      </p:pic>
      <p:sp>
        <p:nvSpPr>
          <p:cNvPr id="3" name="CuadroTexto 2">
            <a:extLst>
              <a:ext uri="{FF2B5EF4-FFF2-40B4-BE49-F238E27FC236}">
                <a16:creationId xmlns:a16="http://schemas.microsoft.com/office/drawing/2014/main" id="{CB3A931C-9391-8C27-CCB7-41D7E227CD78}"/>
              </a:ext>
            </a:extLst>
          </p:cNvPr>
          <p:cNvSpPr txBox="1"/>
          <p:nvPr/>
        </p:nvSpPr>
        <p:spPr>
          <a:xfrm>
            <a:off x="121920" y="487680"/>
            <a:ext cx="3322320" cy="369332"/>
          </a:xfrm>
          <a:prstGeom prst="rect">
            <a:avLst/>
          </a:prstGeom>
          <a:noFill/>
        </p:spPr>
        <p:txBody>
          <a:bodyPr wrap="square" rtlCol="0">
            <a:spAutoFit/>
          </a:bodyPr>
          <a:lstStyle/>
          <a:p>
            <a:r>
              <a:rPr lang="es-ES" dirty="0" err="1"/>
              <a:t>Dexamethasone</a:t>
            </a:r>
            <a:endParaRPr lang="en-US" dirty="0"/>
          </a:p>
        </p:txBody>
      </p:sp>
      <p:sp>
        <p:nvSpPr>
          <p:cNvPr id="4" name="CuadroTexto 3">
            <a:extLst>
              <a:ext uri="{FF2B5EF4-FFF2-40B4-BE49-F238E27FC236}">
                <a16:creationId xmlns:a16="http://schemas.microsoft.com/office/drawing/2014/main" id="{20ED23F1-A44F-1D58-84DB-BB2B7D4BDF41}"/>
              </a:ext>
            </a:extLst>
          </p:cNvPr>
          <p:cNvSpPr txBox="1"/>
          <p:nvPr/>
        </p:nvSpPr>
        <p:spPr>
          <a:xfrm>
            <a:off x="2231923" y="672346"/>
            <a:ext cx="3008671" cy="369332"/>
          </a:xfrm>
          <a:prstGeom prst="rect">
            <a:avLst/>
          </a:prstGeom>
          <a:noFill/>
        </p:spPr>
        <p:txBody>
          <a:bodyPr wrap="square" rtlCol="0">
            <a:spAutoFit/>
          </a:bodyPr>
          <a:lstStyle/>
          <a:p>
            <a:r>
              <a:rPr lang="en-US" dirty="0" err="1"/>
              <a:t>Amti</a:t>
            </a:r>
            <a:r>
              <a:rPr lang="en-US" dirty="0"/>
              <a:t>-inflammatory</a:t>
            </a:r>
            <a:r>
              <a:rPr lang="es-ES" dirty="0"/>
              <a:t> </a:t>
            </a:r>
            <a:r>
              <a:rPr lang="es-ES" dirty="0" err="1"/>
              <a:t>effect</a:t>
            </a:r>
            <a:endParaRPr lang="en-US" dirty="0"/>
          </a:p>
        </p:txBody>
      </p:sp>
    </p:spTree>
    <p:extLst>
      <p:ext uri="{BB962C8B-B14F-4D97-AF65-F5344CB8AC3E}">
        <p14:creationId xmlns:p14="http://schemas.microsoft.com/office/powerpoint/2010/main" val="4002187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AAS System - My Endo Consult">
            <a:extLst>
              <a:ext uri="{FF2B5EF4-FFF2-40B4-BE49-F238E27FC236}">
                <a16:creationId xmlns:a16="http://schemas.microsoft.com/office/drawing/2014/main" id="{315AEEB0-2200-53B6-6371-3B943752A8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2405" y="1442509"/>
            <a:ext cx="8314951" cy="5022215"/>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963AFF19-8DDB-77E0-958A-A3178D5263F8}"/>
              </a:ext>
            </a:extLst>
          </p:cNvPr>
          <p:cNvSpPr txBox="1"/>
          <p:nvPr/>
        </p:nvSpPr>
        <p:spPr>
          <a:xfrm>
            <a:off x="816077" y="550606"/>
            <a:ext cx="2969342" cy="369332"/>
          </a:xfrm>
          <a:prstGeom prst="rect">
            <a:avLst/>
          </a:prstGeom>
          <a:noFill/>
        </p:spPr>
        <p:txBody>
          <a:bodyPr wrap="square" rtlCol="0">
            <a:spAutoFit/>
          </a:bodyPr>
          <a:lstStyle/>
          <a:p>
            <a:r>
              <a:rPr lang="es-ES" dirty="0" err="1"/>
              <a:t>Aldosterone</a:t>
            </a:r>
            <a:endParaRPr lang="en-US" dirty="0"/>
          </a:p>
        </p:txBody>
      </p:sp>
      <p:sp>
        <p:nvSpPr>
          <p:cNvPr id="5" name="CuadroTexto 4">
            <a:extLst>
              <a:ext uri="{FF2B5EF4-FFF2-40B4-BE49-F238E27FC236}">
                <a16:creationId xmlns:a16="http://schemas.microsoft.com/office/drawing/2014/main" id="{3A648582-662B-9901-B203-D86ACC18B7DC}"/>
              </a:ext>
            </a:extLst>
          </p:cNvPr>
          <p:cNvSpPr txBox="1"/>
          <p:nvPr/>
        </p:nvSpPr>
        <p:spPr>
          <a:xfrm>
            <a:off x="2477729" y="845574"/>
            <a:ext cx="3126658" cy="369332"/>
          </a:xfrm>
          <a:prstGeom prst="rect">
            <a:avLst/>
          </a:prstGeom>
          <a:noFill/>
        </p:spPr>
        <p:txBody>
          <a:bodyPr wrap="square" rtlCol="0">
            <a:spAutoFit/>
          </a:bodyPr>
          <a:lstStyle/>
          <a:p>
            <a:r>
              <a:rPr lang="es-ES" dirty="0" err="1"/>
              <a:t>Increase</a:t>
            </a:r>
            <a:r>
              <a:rPr lang="es-ES" dirty="0"/>
              <a:t> </a:t>
            </a:r>
            <a:r>
              <a:rPr lang="es-ES" dirty="0" err="1"/>
              <a:t>Blood</a:t>
            </a:r>
            <a:r>
              <a:rPr lang="es-ES" dirty="0"/>
              <a:t> </a:t>
            </a:r>
            <a:r>
              <a:rPr lang="es-ES" dirty="0" err="1"/>
              <a:t>pressure</a:t>
            </a:r>
            <a:endParaRPr lang="en-US" dirty="0"/>
          </a:p>
        </p:txBody>
      </p:sp>
    </p:spTree>
    <p:extLst>
      <p:ext uri="{BB962C8B-B14F-4D97-AF65-F5344CB8AC3E}">
        <p14:creationId xmlns:p14="http://schemas.microsoft.com/office/powerpoint/2010/main" val="2391120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228FE5D-20F1-D2F9-FD41-ECA9DC9B8B4D}"/>
              </a:ext>
            </a:extLst>
          </p:cNvPr>
          <p:cNvSpPr txBox="1"/>
          <p:nvPr/>
        </p:nvSpPr>
        <p:spPr>
          <a:xfrm>
            <a:off x="426731" y="1168793"/>
            <a:ext cx="2856271" cy="2862322"/>
          </a:xfrm>
          <a:prstGeom prst="rect">
            <a:avLst/>
          </a:prstGeom>
          <a:noFill/>
        </p:spPr>
        <p:txBody>
          <a:bodyPr wrap="square">
            <a:spAutoFit/>
          </a:bodyPr>
          <a:lstStyle/>
          <a:p>
            <a:r>
              <a:rPr lang="en-US" b="0" i="0" dirty="0">
                <a:solidFill>
                  <a:srgbClr val="040C28"/>
                </a:solidFill>
                <a:effectLst/>
                <a:latin typeface="Google Sans"/>
              </a:rPr>
              <a:t>Testosterone is produced by Leydig cells in the interstitial space of the testis</a:t>
            </a:r>
            <a:r>
              <a:rPr lang="en-US" b="0" i="0" dirty="0">
                <a:solidFill>
                  <a:srgbClr val="202124"/>
                </a:solidFill>
                <a:effectLst/>
                <a:latin typeface="Google Sans"/>
              </a:rPr>
              <a:t>. As a result of the local production, testosterone levels in the testis in men are 25 to 125-fold greater in the testis (340 to 2,000 </a:t>
            </a:r>
            <a:r>
              <a:rPr lang="en-US" b="0" i="0" dirty="0" err="1">
                <a:solidFill>
                  <a:srgbClr val="202124"/>
                </a:solidFill>
                <a:effectLst/>
                <a:latin typeface="Google Sans"/>
              </a:rPr>
              <a:t>nM</a:t>
            </a:r>
            <a:r>
              <a:rPr lang="en-US" b="0" i="0" dirty="0">
                <a:solidFill>
                  <a:srgbClr val="202124"/>
                </a:solidFill>
                <a:effectLst/>
                <a:latin typeface="Google Sans"/>
              </a:rPr>
              <a:t>) as compared to serum (8.7–35 </a:t>
            </a:r>
            <a:r>
              <a:rPr lang="en-US" b="0" i="0" dirty="0" err="1">
                <a:solidFill>
                  <a:srgbClr val="202124"/>
                </a:solidFill>
                <a:effectLst/>
                <a:latin typeface="Google Sans"/>
              </a:rPr>
              <a:t>nM</a:t>
            </a:r>
            <a:r>
              <a:rPr lang="en-US" b="0" i="0" dirty="0">
                <a:solidFill>
                  <a:srgbClr val="202124"/>
                </a:solidFill>
                <a:effectLst/>
                <a:latin typeface="Google Sans"/>
              </a:rPr>
              <a:t>).</a:t>
            </a:r>
            <a:endParaRPr lang="en-US" dirty="0"/>
          </a:p>
        </p:txBody>
      </p:sp>
      <p:pic>
        <p:nvPicPr>
          <p:cNvPr id="5" name="Imagen 4">
            <a:extLst>
              <a:ext uri="{FF2B5EF4-FFF2-40B4-BE49-F238E27FC236}">
                <a16:creationId xmlns:a16="http://schemas.microsoft.com/office/drawing/2014/main" id="{957D3FBB-3351-27DB-174C-E617A6CA9F9C}"/>
              </a:ext>
            </a:extLst>
          </p:cNvPr>
          <p:cNvPicPr>
            <a:picLocks noChangeAspect="1"/>
          </p:cNvPicPr>
          <p:nvPr/>
        </p:nvPicPr>
        <p:blipFill rotWithShape="1">
          <a:blip r:embed="rId2"/>
          <a:srcRect l="3365" r="2031"/>
          <a:stretch/>
        </p:blipFill>
        <p:spPr>
          <a:xfrm>
            <a:off x="3530131" y="285136"/>
            <a:ext cx="6990385" cy="5666986"/>
          </a:xfrm>
          <a:prstGeom prst="rect">
            <a:avLst/>
          </a:prstGeom>
        </p:spPr>
      </p:pic>
      <p:sp>
        <p:nvSpPr>
          <p:cNvPr id="11" name="CuadroTexto 10">
            <a:extLst>
              <a:ext uri="{FF2B5EF4-FFF2-40B4-BE49-F238E27FC236}">
                <a16:creationId xmlns:a16="http://schemas.microsoft.com/office/drawing/2014/main" id="{A447C6B8-0537-22BD-3EA4-374FC4FFDA4F}"/>
              </a:ext>
            </a:extLst>
          </p:cNvPr>
          <p:cNvSpPr txBox="1"/>
          <p:nvPr/>
        </p:nvSpPr>
        <p:spPr>
          <a:xfrm>
            <a:off x="6808839" y="6819282"/>
            <a:ext cx="3888658" cy="307777"/>
          </a:xfrm>
          <a:prstGeom prst="rect">
            <a:avLst/>
          </a:prstGeom>
          <a:noFill/>
        </p:spPr>
        <p:txBody>
          <a:bodyPr wrap="square">
            <a:spAutoFit/>
          </a:bodyPr>
          <a:lstStyle/>
          <a:p>
            <a:r>
              <a:rPr lang="en-US" sz="1400" dirty="0" err="1"/>
              <a:t>Natasa</a:t>
            </a:r>
            <a:r>
              <a:rPr lang="en-US" sz="1400" dirty="0"/>
              <a:t> J. </a:t>
            </a:r>
            <a:r>
              <a:rPr lang="en-US" sz="1400" dirty="0" err="1"/>
              <a:t>Stojkov</a:t>
            </a:r>
            <a:r>
              <a:rPr lang="en-US" sz="1400" dirty="0"/>
              <a:t>, et al. 2013 </a:t>
            </a:r>
          </a:p>
        </p:txBody>
      </p:sp>
      <p:pic>
        <p:nvPicPr>
          <p:cNvPr id="17" name="Picture 2" descr="fig_09_11_02">
            <a:extLst>
              <a:ext uri="{FF2B5EF4-FFF2-40B4-BE49-F238E27FC236}">
                <a16:creationId xmlns:a16="http://schemas.microsoft.com/office/drawing/2014/main" id="{61CEDFA1-F176-95E5-5052-28BBCA866B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708" y="4264648"/>
            <a:ext cx="2290918" cy="2234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59668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Diagrama&#10;&#10;Descripción generada automáticamente">
            <a:extLst>
              <a:ext uri="{FF2B5EF4-FFF2-40B4-BE49-F238E27FC236}">
                <a16:creationId xmlns:a16="http://schemas.microsoft.com/office/drawing/2014/main" id="{D1A9D570-810D-6A98-ED0F-791F9099A222}"/>
              </a:ext>
            </a:extLst>
          </p:cNvPr>
          <p:cNvPicPr>
            <a:picLocks noChangeAspect="1"/>
          </p:cNvPicPr>
          <p:nvPr/>
        </p:nvPicPr>
        <p:blipFill rotWithShape="1">
          <a:blip r:embed="rId2">
            <a:extLst>
              <a:ext uri="{28A0092B-C50C-407E-A947-70E740481C1C}">
                <a14:useLocalDpi xmlns:a14="http://schemas.microsoft.com/office/drawing/2010/main" val="0"/>
              </a:ext>
            </a:extLst>
          </a:blip>
          <a:srcRect b="5905"/>
          <a:stretch/>
        </p:blipFill>
        <p:spPr>
          <a:xfrm>
            <a:off x="564381" y="178047"/>
            <a:ext cx="9671000" cy="6725230"/>
          </a:xfrm>
          <a:prstGeom prst="rect">
            <a:avLst/>
          </a:prstGeom>
        </p:spPr>
      </p:pic>
    </p:spTree>
    <p:extLst>
      <p:ext uri="{BB962C8B-B14F-4D97-AF65-F5344CB8AC3E}">
        <p14:creationId xmlns:p14="http://schemas.microsoft.com/office/powerpoint/2010/main" val="1390590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descr="Diagrama&#10;&#10;Descripción generada automáticamente">
            <a:extLst>
              <a:ext uri="{FF2B5EF4-FFF2-40B4-BE49-F238E27FC236}">
                <a16:creationId xmlns:a16="http://schemas.microsoft.com/office/drawing/2014/main" id="{3EF453F1-8C74-0853-8EAB-A7BBA63E88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6838" y="317438"/>
            <a:ext cx="8926086" cy="6596743"/>
          </a:xfrm>
          <a:prstGeom prst="rect">
            <a:avLst/>
          </a:prstGeom>
        </p:spPr>
      </p:pic>
    </p:spTree>
    <p:extLst>
      <p:ext uri="{BB962C8B-B14F-4D97-AF65-F5344CB8AC3E}">
        <p14:creationId xmlns:p14="http://schemas.microsoft.com/office/powerpoint/2010/main" val="277438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46CDDD96-0B6B-6819-D616-EF4DE9348CDC}"/>
              </a:ext>
            </a:extLst>
          </p:cNvPr>
          <p:cNvPicPr>
            <a:picLocks noChangeAspect="1"/>
          </p:cNvPicPr>
          <p:nvPr/>
        </p:nvPicPr>
        <p:blipFill>
          <a:blip r:embed="rId3"/>
          <a:stretch>
            <a:fillRect/>
          </a:stretch>
        </p:blipFill>
        <p:spPr>
          <a:xfrm>
            <a:off x="4174767" y="1348722"/>
            <a:ext cx="2450228" cy="5203208"/>
          </a:xfrm>
          <a:prstGeom prst="rect">
            <a:avLst/>
          </a:prstGeom>
        </p:spPr>
      </p:pic>
      <p:sp>
        <p:nvSpPr>
          <p:cNvPr id="14" name="CuadroTexto 13">
            <a:extLst>
              <a:ext uri="{FF2B5EF4-FFF2-40B4-BE49-F238E27FC236}">
                <a16:creationId xmlns:a16="http://schemas.microsoft.com/office/drawing/2014/main" id="{61E7E5CF-94EA-37BE-7C6A-E8CCCF84CBC7}"/>
              </a:ext>
            </a:extLst>
          </p:cNvPr>
          <p:cNvSpPr txBox="1"/>
          <p:nvPr/>
        </p:nvSpPr>
        <p:spPr>
          <a:xfrm>
            <a:off x="7276417" y="514172"/>
            <a:ext cx="894190" cy="415498"/>
          </a:xfrm>
          <a:prstGeom prst="rect">
            <a:avLst/>
          </a:prstGeom>
          <a:noFill/>
        </p:spPr>
        <p:txBody>
          <a:bodyPr wrap="square" rtlCol="0">
            <a:spAutoFit/>
          </a:bodyPr>
          <a:lstStyle/>
          <a:p>
            <a:pPr defTabSz="685800">
              <a:defRPr/>
            </a:pPr>
            <a:r>
              <a:rPr lang="en-US" sz="2100" b="1" dirty="0">
                <a:solidFill>
                  <a:prstClr val="black"/>
                </a:solidFill>
                <a:latin typeface="Arial" panose="020B0604020202020204" pitchFamily="34" charset="0"/>
                <a:cs typeface="Arial" panose="020B0604020202020204" pitchFamily="34" charset="0"/>
              </a:rPr>
              <a:t>ADT</a:t>
            </a:r>
          </a:p>
        </p:txBody>
      </p:sp>
      <p:sp>
        <p:nvSpPr>
          <p:cNvPr id="15" name="CuadroTexto 14">
            <a:extLst>
              <a:ext uri="{FF2B5EF4-FFF2-40B4-BE49-F238E27FC236}">
                <a16:creationId xmlns:a16="http://schemas.microsoft.com/office/drawing/2014/main" id="{293BCBF0-DFE2-AF67-BCB3-EC8F40131C17}"/>
              </a:ext>
            </a:extLst>
          </p:cNvPr>
          <p:cNvSpPr txBox="1"/>
          <p:nvPr/>
        </p:nvSpPr>
        <p:spPr>
          <a:xfrm>
            <a:off x="3302287" y="521110"/>
            <a:ext cx="3757274" cy="369332"/>
          </a:xfrm>
          <a:prstGeom prst="rect">
            <a:avLst/>
          </a:prstGeom>
          <a:noFill/>
        </p:spPr>
        <p:txBody>
          <a:bodyPr wrap="square" rtlCol="0">
            <a:spAutoFit/>
          </a:bodyPr>
          <a:lstStyle/>
          <a:p>
            <a:pPr defTabSz="685800">
              <a:defRPr/>
            </a:pPr>
            <a:r>
              <a:rPr lang="en-US" b="1" dirty="0">
                <a:solidFill>
                  <a:prstClr val="black"/>
                </a:solidFill>
                <a:latin typeface="Arial" panose="020B0604020202020204" pitchFamily="34" charset="0"/>
                <a:cs typeface="Arial" panose="020B0604020202020204" pitchFamily="34" charset="0"/>
              </a:rPr>
              <a:t>A</a:t>
            </a:r>
            <a:r>
              <a:rPr lang="en-US" dirty="0">
                <a:solidFill>
                  <a:prstClr val="black"/>
                </a:solidFill>
                <a:latin typeface="Arial" panose="020B0604020202020204" pitchFamily="34" charset="0"/>
                <a:cs typeface="Arial" panose="020B0604020202020204" pitchFamily="34" charset="0"/>
              </a:rPr>
              <a:t>ndrogen </a:t>
            </a:r>
            <a:r>
              <a:rPr lang="en-US" b="1" dirty="0">
                <a:solidFill>
                  <a:prstClr val="black"/>
                </a:solidFill>
                <a:latin typeface="Arial" panose="020B0604020202020204" pitchFamily="34" charset="0"/>
                <a:cs typeface="Arial" panose="020B0604020202020204" pitchFamily="34" charset="0"/>
              </a:rPr>
              <a:t>D</a:t>
            </a:r>
            <a:r>
              <a:rPr lang="en-US" dirty="0">
                <a:solidFill>
                  <a:prstClr val="black"/>
                </a:solidFill>
                <a:latin typeface="Arial" panose="020B0604020202020204" pitchFamily="34" charset="0"/>
                <a:cs typeface="Arial" panose="020B0604020202020204" pitchFamily="34" charset="0"/>
              </a:rPr>
              <a:t>eprivation </a:t>
            </a:r>
            <a:r>
              <a:rPr lang="en-US" b="1" dirty="0">
                <a:solidFill>
                  <a:prstClr val="black"/>
                </a:solidFill>
                <a:latin typeface="Arial" panose="020B0604020202020204" pitchFamily="34" charset="0"/>
                <a:cs typeface="Arial" panose="020B0604020202020204" pitchFamily="34" charset="0"/>
              </a:rPr>
              <a:t>T</a:t>
            </a:r>
            <a:r>
              <a:rPr lang="en-US" dirty="0">
                <a:solidFill>
                  <a:prstClr val="black"/>
                </a:solidFill>
                <a:latin typeface="Arial" panose="020B0604020202020204" pitchFamily="34" charset="0"/>
                <a:cs typeface="Arial" panose="020B0604020202020204" pitchFamily="34" charset="0"/>
              </a:rPr>
              <a:t>herapy</a:t>
            </a:r>
          </a:p>
        </p:txBody>
      </p:sp>
      <p:sp>
        <p:nvSpPr>
          <p:cNvPr id="19" name="CuadroTexto 18">
            <a:extLst>
              <a:ext uri="{FF2B5EF4-FFF2-40B4-BE49-F238E27FC236}">
                <a16:creationId xmlns:a16="http://schemas.microsoft.com/office/drawing/2014/main" id="{B9BBB2B1-BCB6-F1AD-F217-EF20776E08C6}"/>
              </a:ext>
            </a:extLst>
          </p:cNvPr>
          <p:cNvSpPr txBox="1"/>
          <p:nvPr/>
        </p:nvSpPr>
        <p:spPr>
          <a:xfrm>
            <a:off x="6242628" y="1633413"/>
            <a:ext cx="1633866" cy="923330"/>
          </a:xfrm>
          <a:prstGeom prst="rect">
            <a:avLst/>
          </a:prstGeom>
          <a:noFill/>
        </p:spPr>
        <p:txBody>
          <a:bodyPr wrap="square" rtlCol="0">
            <a:spAutoFit/>
          </a:bodyPr>
          <a:lstStyle/>
          <a:p>
            <a:pPr algn="ctr" defTabSz="685800">
              <a:defRPr/>
            </a:pPr>
            <a:r>
              <a:rPr lang="en-US" b="1" dirty="0">
                <a:solidFill>
                  <a:prstClr val="black"/>
                </a:solidFill>
                <a:latin typeface="Calibri" panose="020F0502020204030204"/>
              </a:rPr>
              <a:t>Drugs to block  Testosterone synthesis</a:t>
            </a:r>
          </a:p>
        </p:txBody>
      </p:sp>
      <p:sp>
        <p:nvSpPr>
          <p:cNvPr id="24" name="Signo de multiplicación 23">
            <a:extLst>
              <a:ext uri="{FF2B5EF4-FFF2-40B4-BE49-F238E27FC236}">
                <a16:creationId xmlns:a16="http://schemas.microsoft.com/office/drawing/2014/main" id="{89277755-8BDF-19FA-C4B9-E1C5D4FB9C60}"/>
              </a:ext>
            </a:extLst>
          </p:cNvPr>
          <p:cNvSpPr/>
          <p:nvPr/>
        </p:nvSpPr>
        <p:spPr>
          <a:xfrm>
            <a:off x="4671091" y="1960216"/>
            <a:ext cx="402368" cy="507830"/>
          </a:xfrm>
          <a:prstGeom prst="mathMultiply">
            <a:avLst>
              <a:gd name="adj1" fmla="val 7127"/>
            </a:avLst>
          </a:prstGeom>
          <a:solidFill>
            <a:srgbClr val="FF0000"/>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600">
              <a:solidFill>
                <a:prstClr val="white"/>
              </a:solidFill>
              <a:latin typeface="Calibri" panose="020F0502020204030204"/>
            </a:endParaRPr>
          </a:p>
        </p:txBody>
      </p:sp>
      <p:sp>
        <p:nvSpPr>
          <p:cNvPr id="25" name="Signo de multiplicación 24">
            <a:extLst>
              <a:ext uri="{FF2B5EF4-FFF2-40B4-BE49-F238E27FC236}">
                <a16:creationId xmlns:a16="http://schemas.microsoft.com/office/drawing/2014/main" id="{4F5B534B-9AE8-BDBC-1304-31D18E23EF61}"/>
              </a:ext>
            </a:extLst>
          </p:cNvPr>
          <p:cNvSpPr/>
          <p:nvPr/>
        </p:nvSpPr>
        <p:spPr>
          <a:xfrm>
            <a:off x="5993554" y="4670805"/>
            <a:ext cx="498148" cy="654823"/>
          </a:xfrm>
          <a:prstGeom prst="mathMultiply">
            <a:avLst>
              <a:gd name="adj1" fmla="val 7127"/>
            </a:avLst>
          </a:prstGeom>
          <a:solidFill>
            <a:srgbClr val="FF0000"/>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600">
              <a:solidFill>
                <a:prstClr val="white"/>
              </a:solidFill>
              <a:latin typeface="Calibri" panose="020F0502020204030204"/>
            </a:endParaRPr>
          </a:p>
        </p:txBody>
      </p:sp>
      <p:sp>
        <p:nvSpPr>
          <p:cNvPr id="26" name="Signo de multiplicación 25">
            <a:extLst>
              <a:ext uri="{FF2B5EF4-FFF2-40B4-BE49-F238E27FC236}">
                <a16:creationId xmlns:a16="http://schemas.microsoft.com/office/drawing/2014/main" id="{490CA852-9123-D1C6-B77E-E3EE111257A0}"/>
              </a:ext>
            </a:extLst>
          </p:cNvPr>
          <p:cNvSpPr/>
          <p:nvPr/>
        </p:nvSpPr>
        <p:spPr>
          <a:xfrm>
            <a:off x="4958517" y="5331171"/>
            <a:ext cx="402367" cy="507829"/>
          </a:xfrm>
          <a:prstGeom prst="mathMultiply">
            <a:avLst>
              <a:gd name="adj1" fmla="val 7127"/>
            </a:avLst>
          </a:prstGeom>
          <a:solidFill>
            <a:srgbClr val="FF0000"/>
          </a:solidFill>
          <a:ln w="95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400">
              <a:solidFill>
                <a:prstClr val="white"/>
              </a:solidFill>
              <a:latin typeface="Calibri" panose="020F0502020204030204"/>
            </a:endParaRPr>
          </a:p>
        </p:txBody>
      </p:sp>
      <p:sp>
        <p:nvSpPr>
          <p:cNvPr id="6" name="CuadroTexto 5">
            <a:extLst>
              <a:ext uri="{FF2B5EF4-FFF2-40B4-BE49-F238E27FC236}">
                <a16:creationId xmlns:a16="http://schemas.microsoft.com/office/drawing/2014/main" id="{A4C9C7AC-280E-7E1E-8C59-F8131C4597A7}"/>
              </a:ext>
            </a:extLst>
          </p:cNvPr>
          <p:cNvSpPr txBox="1"/>
          <p:nvPr/>
        </p:nvSpPr>
        <p:spPr>
          <a:xfrm>
            <a:off x="6207587" y="5909165"/>
            <a:ext cx="2450228" cy="369332"/>
          </a:xfrm>
          <a:prstGeom prst="rect">
            <a:avLst/>
          </a:prstGeom>
          <a:noFill/>
        </p:spPr>
        <p:txBody>
          <a:bodyPr wrap="square" rtlCol="0">
            <a:spAutoFit/>
          </a:bodyPr>
          <a:lstStyle/>
          <a:p>
            <a:r>
              <a:rPr lang="es-ES" b="1" dirty="0" err="1"/>
              <a:t>Enzalutamide</a:t>
            </a:r>
            <a:endParaRPr lang="en-US" b="1" dirty="0"/>
          </a:p>
        </p:txBody>
      </p:sp>
      <p:sp>
        <p:nvSpPr>
          <p:cNvPr id="10" name="CuadroTexto 9">
            <a:extLst>
              <a:ext uri="{FF2B5EF4-FFF2-40B4-BE49-F238E27FC236}">
                <a16:creationId xmlns:a16="http://schemas.microsoft.com/office/drawing/2014/main" id="{185EED91-50C0-54B3-E3DC-B2ED5870396E}"/>
              </a:ext>
            </a:extLst>
          </p:cNvPr>
          <p:cNvSpPr txBox="1"/>
          <p:nvPr/>
        </p:nvSpPr>
        <p:spPr>
          <a:xfrm>
            <a:off x="2922064" y="2029465"/>
            <a:ext cx="1475812" cy="369332"/>
          </a:xfrm>
          <a:prstGeom prst="rect">
            <a:avLst/>
          </a:prstGeom>
          <a:noFill/>
        </p:spPr>
        <p:txBody>
          <a:bodyPr wrap="square">
            <a:spAutoFit/>
          </a:bodyPr>
          <a:lstStyle/>
          <a:p>
            <a:r>
              <a:rPr lang="en-US" b="1" i="0" dirty="0">
                <a:solidFill>
                  <a:srgbClr val="1A1A1A"/>
                </a:solidFill>
                <a:effectLst/>
                <a:latin typeface="Source Sans Pro" panose="020B0503030403020204" pitchFamily="34" charset="0"/>
              </a:rPr>
              <a:t>Leuprolide</a:t>
            </a:r>
            <a:endParaRPr lang="en-US" dirty="0"/>
          </a:p>
        </p:txBody>
      </p:sp>
      <p:sp>
        <p:nvSpPr>
          <p:cNvPr id="16" name="CuadroTexto 15">
            <a:extLst>
              <a:ext uri="{FF2B5EF4-FFF2-40B4-BE49-F238E27FC236}">
                <a16:creationId xmlns:a16="http://schemas.microsoft.com/office/drawing/2014/main" id="{DF497352-128D-648D-C6F9-EC35527D13F8}"/>
              </a:ext>
            </a:extLst>
          </p:cNvPr>
          <p:cNvSpPr txBox="1"/>
          <p:nvPr/>
        </p:nvSpPr>
        <p:spPr>
          <a:xfrm>
            <a:off x="6694795" y="3832015"/>
            <a:ext cx="1475812" cy="369332"/>
          </a:xfrm>
          <a:prstGeom prst="rect">
            <a:avLst/>
          </a:prstGeom>
          <a:noFill/>
        </p:spPr>
        <p:txBody>
          <a:bodyPr wrap="square">
            <a:spAutoFit/>
          </a:bodyPr>
          <a:lstStyle/>
          <a:p>
            <a:r>
              <a:rPr lang="es-ES" b="1" dirty="0" err="1"/>
              <a:t>Abiraterone</a:t>
            </a:r>
            <a:endParaRPr lang="es-ES" b="1" dirty="0"/>
          </a:p>
        </p:txBody>
      </p:sp>
      <p:sp>
        <p:nvSpPr>
          <p:cNvPr id="20" name="CuadroTexto 19">
            <a:extLst>
              <a:ext uri="{FF2B5EF4-FFF2-40B4-BE49-F238E27FC236}">
                <a16:creationId xmlns:a16="http://schemas.microsoft.com/office/drawing/2014/main" id="{DEE92A5C-DD7B-97E8-73EE-6691C968E330}"/>
              </a:ext>
            </a:extLst>
          </p:cNvPr>
          <p:cNvSpPr txBox="1"/>
          <p:nvPr/>
        </p:nvSpPr>
        <p:spPr>
          <a:xfrm>
            <a:off x="1227087" y="1414531"/>
            <a:ext cx="3330048" cy="584775"/>
          </a:xfrm>
          <a:prstGeom prst="rect">
            <a:avLst/>
          </a:prstGeom>
          <a:noFill/>
        </p:spPr>
        <p:txBody>
          <a:bodyPr wrap="square">
            <a:spAutoFit/>
          </a:bodyPr>
          <a:lstStyle/>
          <a:p>
            <a:r>
              <a:rPr lang="en-US" sz="1600" b="0" i="0" dirty="0">
                <a:solidFill>
                  <a:srgbClr val="1A1A1A"/>
                </a:solidFill>
                <a:effectLst/>
                <a:latin typeface="Source Sans Pro" panose="020B0503030403020204" pitchFamily="34" charset="0"/>
              </a:rPr>
              <a:t>Luteinizing hormone-releasing hormone (LHRH) agonists</a:t>
            </a:r>
            <a:endParaRPr lang="en-US" sz="1600" dirty="0"/>
          </a:p>
        </p:txBody>
      </p:sp>
      <p:sp>
        <p:nvSpPr>
          <p:cNvPr id="22" name="CuadroTexto 21">
            <a:extLst>
              <a:ext uri="{FF2B5EF4-FFF2-40B4-BE49-F238E27FC236}">
                <a16:creationId xmlns:a16="http://schemas.microsoft.com/office/drawing/2014/main" id="{DA9FC089-CA22-F7C0-98F1-10DFC14F1B84}"/>
              </a:ext>
            </a:extLst>
          </p:cNvPr>
          <p:cNvSpPr txBox="1"/>
          <p:nvPr/>
        </p:nvSpPr>
        <p:spPr>
          <a:xfrm>
            <a:off x="6624995" y="4346923"/>
            <a:ext cx="2768752" cy="369332"/>
          </a:xfrm>
          <a:prstGeom prst="rect">
            <a:avLst/>
          </a:prstGeom>
          <a:noFill/>
        </p:spPr>
        <p:txBody>
          <a:bodyPr wrap="square" rtlCol="0">
            <a:spAutoFit/>
          </a:bodyPr>
          <a:lstStyle/>
          <a:p>
            <a:r>
              <a:rPr lang="es-ES" dirty="0" err="1"/>
              <a:t>Inhibit</a:t>
            </a:r>
            <a:r>
              <a:rPr lang="es-ES" dirty="0"/>
              <a:t> CYP17A1 </a:t>
            </a:r>
            <a:r>
              <a:rPr lang="es-ES" dirty="0" err="1"/>
              <a:t>enzyme</a:t>
            </a:r>
            <a:endParaRPr lang="en-US" dirty="0"/>
          </a:p>
        </p:txBody>
      </p:sp>
      <p:sp>
        <p:nvSpPr>
          <p:cNvPr id="23" name="CuadroTexto 22">
            <a:extLst>
              <a:ext uri="{FF2B5EF4-FFF2-40B4-BE49-F238E27FC236}">
                <a16:creationId xmlns:a16="http://schemas.microsoft.com/office/drawing/2014/main" id="{015EF190-22AD-8B77-FB93-4F96D66492AB}"/>
              </a:ext>
            </a:extLst>
          </p:cNvPr>
          <p:cNvSpPr txBox="1"/>
          <p:nvPr/>
        </p:nvSpPr>
        <p:spPr>
          <a:xfrm>
            <a:off x="6207587" y="6367264"/>
            <a:ext cx="3186160" cy="369332"/>
          </a:xfrm>
          <a:prstGeom prst="rect">
            <a:avLst/>
          </a:prstGeom>
          <a:noFill/>
        </p:spPr>
        <p:txBody>
          <a:bodyPr wrap="square" rtlCol="0">
            <a:spAutoFit/>
          </a:bodyPr>
          <a:lstStyle/>
          <a:p>
            <a:r>
              <a:rPr lang="es-ES" dirty="0" err="1"/>
              <a:t>Androgen</a:t>
            </a:r>
            <a:r>
              <a:rPr lang="es-ES" dirty="0"/>
              <a:t> receptor </a:t>
            </a:r>
            <a:r>
              <a:rPr lang="es-ES" dirty="0" err="1"/>
              <a:t>inhibition</a:t>
            </a:r>
            <a:endParaRPr lang="en-US" dirty="0"/>
          </a:p>
        </p:txBody>
      </p:sp>
    </p:spTree>
    <p:extLst>
      <p:ext uri="{BB962C8B-B14F-4D97-AF65-F5344CB8AC3E}">
        <p14:creationId xmlns:p14="http://schemas.microsoft.com/office/powerpoint/2010/main" val="33523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9" grpId="0"/>
      <p:bldP spid="24" grpId="0" animBg="1"/>
      <p:bldP spid="25"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09E87F1-CDC3-2D46-7A31-F6B9528B0B92}"/>
              </a:ext>
            </a:extLst>
          </p:cNvPr>
          <p:cNvPicPr>
            <a:picLocks noChangeAspect="1"/>
          </p:cNvPicPr>
          <p:nvPr/>
        </p:nvPicPr>
        <p:blipFill rotWithShape="1">
          <a:blip r:embed="rId2"/>
          <a:srcRect l="1594"/>
          <a:stretch/>
        </p:blipFill>
        <p:spPr>
          <a:xfrm>
            <a:off x="2125716" y="958866"/>
            <a:ext cx="6389020" cy="4357001"/>
          </a:xfrm>
          <a:prstGeom prst="rect">
            <a:avLst/>
          </a:prstGeom>
        </p:spPr>
      </p:pic>
      <p:sp>
        <p:nvSpPr>
          <p:cNvPr id="5" name="CuadroTexto 4">
            <a:extLst>
              <a:ext uri="{FF2B5EF4-FFF2-40B4-BE49-F238E27FC236}">
                <a16:creationId xmlns:a16="http://schemas.microsoft.com/office/drawing/2014/main" id="{2D46B1D8-6AF8-E216-A21C-6E6F62F15A3E}"/>
              </a:ext>
            </a:extLst>
          </p:cNvPr>
          <p:cNvSpPr txBox="1"/>
          <p:nvPr/>
        </p:nvSpPr>
        <p:spPr>
          <a:xfrm>
            <a:off x="3963552" y="5630384"/>
            <a:ext cx="4108732" cy="830997"/>
          </a:xfrm>
          <a:prstGeom prst="rect">
            <a:avLst/>
          </a:prstGeom>
          <a:ln w="57150">
            <a:solidFill>
              <a:srgbClr val="80DCC4"/>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just" defTabSz="685800">
              <a:defRPr/>
            </a:pPr>
            <a:r>
              <a:rPr lang="en-US" sz="1600" b="1" dirty="0">
                <a:solidFill>
                  <a:prstClr val="black"/>
                </a:solidFill>
                <a:latin typeface="Calibri" panose="020F0502020204030204"/>
              </a:rPr>
              <a:t>Few models available to study cancer progression and do not represent primary tumor heterogeneity</a:t>
            </a:r>
          </a:p>
        </p:txBody>
      </p:sp>
      <p:sp>
        <p:nvSpPr>
          <p:cNvPr id="6" name="CuadroTexto 5">
            <a:extLst>
              <a:ext uri="{FF2B5EF4-FFF2-40B4-BE49-F238E27FC236}">
                <a16:creationId xmlns:a16="http://schemas.microsoft.com/office/drawing/2014/main" id="{5063354D-37EA-A9C1-E8EA-1899429B771F}"/>
              </a:ext>
            </a:extLst>
          </p:cNvPr>
          <p:cNvSpPr txBox="1"/>
          <p:nvPr/>
        </p:nvSpPr>
        <p:spPr>
          <a:xfrm>
            <a:off x="4148080" y="460162"/>
            <a:ext cx="5153236" cy="323165"/>
          </a:xfrm>
          <a:prstGeom prst="rect">
            <a:avLst/>
          </a:prstGeom>
          <a:noFill/>
        </p:spPr>
        <p:txBody>
          <a:bodyPr wrap="square" rtlCol="0">
            <a:spAutoFit/>
          </a:bodyPr>
          <a:lstStyle/>
          <a:p>
            <a:pPr algn="ctr" defTabSz="685800">
              <a:defRPr/>
            </a:pPr>
            <a:r>
              <a:rPr lang="en-US" sz="1500" b="1" dirty="0" err="1">
                <a:solidFill>
                  <a:prstClr val="black"/>
                </a:solidFill>
                <a:latin typeface="Arial" panose="020B0604020202020204" pitchFamily="34" charset="0"/>
                <a:cs typeface="Arial" panose="020B0604020202020204" pitchFamily="34" charset="0"/>
              </a:rPr>
              <a:t>Intratumoral</a:t>
            </a:r>
            <a:r>
              <a:rPr lang="en-US" sz="1500" b="1" dirty="0">
                <a:solidFill>
                  <a:prstClr val="black"/>
                </a:solidFill>
                <a:latin typeface="Arial" panose="020B0604020202020204" pitchFamily="34" charset="0"/>
                <a:cs typeface="Arial" panose="020B0604020202020204" pitchFamily="34" charset="0"/>
              </a:rPr>
              <a:t> </a:t>
            </a:r>
            <a:r>
              <a:rPr lang="en-US" sz="1500" b="1" i="1" dirty="0">
                <a:solidFill>
                  <a:prstClr val="black"/>
                </a:solidFill>
                <a:latin typeface="Arial" panose="020B0604020202020204" pitchFamily="34" charset="0"/>
                <a:cs typeface="Arial" panose="020B0604020202020204" pitchFamily="34" charset="0"/>
              </a:rPr>
              <a:t>De Novo </a:t>
            </a:r>
            <a:r>
              <a:rPr lang="en-US" sz="1500" b="1" dirty="0">
                <a:solidFill>
                  <a:prstClr val="black"/>
                </a:solidFill>
                <a:latin typeface="Arial" panose="020B0604020202020204" pitchFamily="34" charset="0"/>
                <a:cs typeface="Arial" panose="020B0604020202020204" pitchFamily="34" charset="0"/>
              </a:rPr>
              <a:t>steroid hormone synthesis</a:t>
            </a:r>
          </a:p>
        </p:txBody>
      </p:sp>
      <p:sp>
        <p:nvSpPr>
          <p:cNvPr id="7" name="CuadroTexto 6">
            <a:extLst>
              <a:ext uri="{FF2B5EF4-FFF2-40B4-BE49-F238E27FC236}">
                <a16:creationId xmlns:a16="http://schemas.microsoft.com/office/drawing/2014/main" id="{EBA22043-8107-10A9-53B3-0132F7C5E72D}"/>
              </a:ext>
            </a:extLst>
          </p:cNvPr>
          <p:cNvSpPr txBox="1"/>
          <p:nvPr/>
        </p:nvSpPr>
        <p:spPr>
          <a:xfrm>
            <a:off x="7854624" y="4886380"/>
            <a:ext cx="2370924" cy="369332"/>
          </a:xfrm>
          <a:prstGeom prst="rect">
            <a:avLst/>
          </a:prstGeom>
          <a:noFill/>
        </p:spPr>
        <p:txBody>
          <a:bodyPr wrap="square" rtlCol="0">
            <a:spAutoFit/>
          </a:bodyPr>
          <a:lstStyle/>
          <a:p>
            <a:pPr defTabSz="685800">
              <a:defRPr/>
            </a:pPr>
            <a:r>
              <a:rPr lang="en-US" b="1" dirty="0">
                <a:solidFill>
                  <a:prstClr val="black"/>
                </a:solidFill>
                <a:latin typeface="Calibri" panose="020F0502020204030204"/>
              </a:rPr>
              <a:t>Tumor Aggressiveness </a:t>
            </a:r>
          </a:p>
        </p:txBody>
      </p:sp>
      <p:sp>
        <p:nvSpPr>
          <p:cNvPr id="8" name="Flecha: a la derecha 7">
            <a:extLst>
              <a:ext uri="{FF2B5EF4-FFF2-40B4-BE49-F238E27FC236}">
                <a16:creationId xmlns:a16="http://schemas.microsoft.com/office/drawing/2014/main" id="{5B775D44-6827-6A8B-66BB-6FBC02DA66EF}"/>
              </a:ext>
            </a:extLst>
          </p:cNvPr>
          <p:cNvSpPr/>
          <p:nvPr/>
        </p:nvSpPr>
        <p:spPr>
          <a:xfrm rot="16200000">
            <a:off x="9926303" y="4908466"/>
            <a:ext cx="635712" cy="1790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10" name="CuadroTexto 9">
            <a:extLst>
              <a:ext uri="{FF2B5EF4-FFF2-40B4-BE49-F238E27FC236}">
                <a16:creationId xmlns:a16="http://schemas.microsoft.com/office/drawing/2014/main" id="{D0A96BE0-87EF-8095-800F-0181D390ADC9}"/>
              </a:ext>
            </a:extLst>
          </p:cNvPr>
          <p:cNvSpPr txBox="1"/>
          <p:nvPr/>
        </p:nvSpPr>
        <p:spPr>
          <a:xfrm>
            <a:off x="285135" y="640025"/>
            <a:ext cx="2998839" cy="461665"/>
          </a:xfrm>
          <a:prstGeom prst="rect">
            <a:avLst/>
          </a:prstGeom>
          <a:noFill/>
        </p:spPr>
        <p:txBody>
          <a:bodyPr wrap="square" rtlCol="0">
            <a:spAutoFit/>
          </a:bodyPr>
          <a:lstStyle/>
          <a:p>
            <a:r>
              <a:rPr lang="es-ES" sz="2400" b="1" dirty="0" err="1"/>
              <a:t>Castration</a:t>
            </a:r>
            <a:r>
              <a:rPr lang="es-ES" sz="2400" dirty="0"/>
              <a:t> </a:t>
            </a:r>
            <a:r>
              <a:rPr lang="es-ES" sz="2400" b="1" dirty="0" err="1"/>
              <a:t>Resistance</a:t>
            </a:r>
            <a:endParaRPr lang="en-US" sz="2400" b="1" dirty="0"/>
          </a:p>
        </p:txBody>
      </p:sp>
    </p:spTree>
    <p:extLst>
      <p:ext uri="{BB962C8B-B14F-4D97-AF65-F5344CB8AC3E}">
        <p14:creationId xmlns:p14="http://schemas.microsoft.com/office/powerpoint/2010/main" val="32274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descr="Interfaz de usuario gráfica, Texto, Aplicación&#10;&#10;Descripción generada automáticamente">
            <a:extLst>
              <a:ext uri="{FF2B5EF4-FFF2-40B4-BE49-F238E27FC236}">
                <a16:creationId xmlns:a16="http://schemas.microsoft.com/office/drawing/2014/main" id="{AE84EFA4-644A-415F-48E7-8C5CFF0015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084" y="111662"/>
            <a:ext cx="9279594" cy="6858000"/>
          </a:xfrm>
          <a:prstGeom prst="rect">
            <a:avLst/>
          </a:prstGeom>
        </p:spPr>
      </p:pic>
    </p:spTree>
    <p:extLst>
      <p:ext uri="{BB962C8B-B14F-4D97-AF65-F5344CB8AC3E}">
        <p14:creationId xmlns:p14="http://schemas.microsoft.com/office/powerpoint/2010/main" val="4262803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nterfaz de usuario gráfica&#10;&#10;Descripción generada automáticamente con confianza baja">
            <a:extLst>
              <a:ext uri="{FF2B5EF4-FFF2-40B4-BE49-F238E27FC236}">
                <a16:creationId xmlns:a16="http://schemas.microsoft.com/office/drawing/2014/main" id="{571630B5-95EF-52D3-C2C8-60E693BC7A3E}"/>
              </a:ext>
            </a:extLst>
          </p:cNvPr>
          <p:cNvPicPr>
            <a:picLocks noChangeAspect="1"/>
          </p:cNvPicPr>
          <p:nvPr/>
        </p:nvPicPr>
        <p:blipFill rotWithShape="1">
          <a:blip r:embed="rId2">
            <a:extLst>
              <a:ext uri="{28A0092B-C50C-407E-A947-70E740481C1C}">
                <a14:useLocalDpi xmlns:a14="http://schemas.microsoft.com/office/drawing/2010/main" val="0"/>
              </a:ext>
            </a:extLst>
          </a:blip>
          <a:srcRect l="3847" t="40136" r="55228" b="52926"/>
          <a:stretch/>
        </p:blipFill>
        <p:spPr>
          <a:xfrm>
            <a:off x="1061147" y="2727245"/>
            <a:ext cx="3797559" cy="475861"/>
          </a:xfrm>
          <a:prstGeom prst="rect">
            <a:avLst/>
          </a:prstGeom>
        </p:spPr>
      </p:pic>
      <p:pic>
        <p:nvPicPr>
          <p:cNvPr id="2" name="Imagen 1" descr="Interfaz de usuario gráfica&#10;&#10;Descripción generada automáticamente con confianza baja">
            <a:extLst>
              <a:ext uri="{FF2B5EF4-FFF2-40B4-BE49-F238E27FC236}">
                <a16:creationId xmlns:a16="http://schemas.microsoft.com/office/drawing/2014/main" id="{DD67F87E-C9CB-DB05-BA2D-0311A1D57BB6}"/>
              </a:ext>
            </a:extLst>
          </p:cNvPr>
          <p:cNvPicPr>
            <a:picLocks noChangeAspect="1"/>
          </p:cNvPicPr>
          <p:nvPr/>
        </p:nvPicPr>
        <p:blipFill rotWithShape="1">
          <a:blip r:embed="rId2">
            <a:extLst>
              <a:ext uri="{28A0092B-C50C-407E-A947-70E740481C1C}">
                <a14:useLocalDpi xmlns:a14="http://schemas.microsoft.com/office/drawing/2010/main" val="0"/>
              </a:ext>
            </a:extLst>
          </a:blip>
          <a:srcRect b="62041"/>
          <a:stretch/>
        </p:blipFill>
        <p:spPr>
          <a:xfrm>
            <a:off x="827881" y="77351"/>
            <a:ext cx="9144000" cy="2603241"/>
          </a:xfrm>
          <a:prstGeom prst="rect">
            <a:avLst/>
          </a:prstGeom>
        </p:spPr>
      </p:pic>
      <p:pic>
        <p:nvPicPr>
          <p:cNvPr id="3" name="Imagen 2" descr="Interfaz de usuario gráfica&#10;&#10;Descripción generada automáticamente con confianza baja">
            <a:extLst>
              <a:ext uri="{FF2B5EF4-FFF2-40B4-BE49-F238E27FC236}">
                <a16:creationId xmlns:a16="http://schemas.microsoft.com/office/drawing/2014/main" id="{9F4B54C0-5CCB-473D-0786-A4E14B3E7783}"/>
              </a:ext>
            </a:extLst>
          </p:cNvPr>
          <p:cNvPicPr>
            <a:picLocks noChangeAspect="1"/>
          </p:cNvPicPr>
          <p:nvPr/>
        </p:nvPicPr>
        <p:blipFill rotWithShape="1">
          <a:blip r:embed="rId2">
            <a:extLst>
              <a:ext uri="{28A0092B-C50C-407E-A947-70E740481C1C}">
                <a14:useLocalDpi xmlns:a14="http://schemas.microsoft.com/office/drawing/2010/main" val="0"/>
              </a:ext>
            </a:extLst>
          </a:blip>
          <a:srcRect l="57177" t="41298" r="24351" b="38973"/>
          <a:stretch/>
        </p:blipFill>
        <p:spPr>
          <a:xfrm rot="16200000">
            <a:off x="958507" y="4189820"/>
            <a:ext cx="2052732" cy="1987420"/>
          </a:xfrm>
          <a:prstGeom prst="rect">
            <a:avLst/>
          </a:prstGeom>
        </p:spPr>
      </p:pic>
      <p:pic>
        <p:nvPicPr>
          <p:cNvPr id="5" name="Imagen 4" descr="Interfaz de usuario gráfica&#10;&#10;Descripción generada automáticamente con confianza baja">
            <a:extLst>
              <a:ext uri="{FF2B5EF4-FFF2-40B4-BE49-F238E27FC236}">
                <a16:creationId xmlns:a16="http://schemas.microsoft.com/office/drawing/2014/main" id="{B3E2E6CF-884F-EB71-9A09-A67C56C1FC86}"/>
              </a:ext>
            </a:extLst>
          </p:cNvPr>
          <p:cNvPicPr>
            <a:picLocks noChangeAspect="1"/>
          </p:cNvPicPr>
          <p:nvPr/>
        </p:nvPicPr>
        <p:blipFill rotWithShape="1">
          <a:blip r:embed="rId2">
            <a:extLst>
              <a:ext uri="{28A0092B-C50C-407E-A947-70E740481C1C}">
                <a14:useLocalDpi xmlns:a14="http://schemas.microsoft.com/office/drawing/2010/main" val="0"/>
              </a:ext>
            </a:extLst>
          </a:blip>
          <a:srcRect l="57387" t="79922" r="24204" b="998"/>
          <a:stretch/>
        </p:blipFill>
        <p:spPr>
          <a:xfrm rot="16200000">
            <a:off x="4823328" y="4242302"/>
            <a:ext cx="2045739" cy="1922109"/>
          </a:xfrm>
          <a:prstGeom prst="rect">
            <a:avLst/>
          </a:prstGeom>
        </p:spPr>
      </p:pic>
      <p:pic>
        <p:nvPicPr>
          <p:cNvPr id="6" name="Imagen 5" descr="Interfaz de usuario gráfica&#10;&#10;Descripción generada automáticamente con confianza baja">
            <a:extLst>
              <a:ext uri="{FF2B5EF4-FFF2-40B4-BE49-F238E27FC236}">
                <a16:creationId xmlns:a16="http://schemas.microsoft.com/office/drawing/2014/main" id="{EF13DC5B-5C13-BEAD-7CD1-02FE328AFCE6}"/>
              </a:ext>
            </a:extLst>
          </p:cNvPr>
          <p:cNvPicPr>
            <a:picLocks noChangeAspect="1"/>
          </p:cNvPicPr>
          <p:nvPr/>
        </p:nvPicPr>
        <p:blipFill rotWithShape="1">
          <a:blip r:embed="rId2">
            <a:extLst>
              <a:ext uri="{28A0092B-C50C-407E-A947-70E740481C1C}">
                <a14:useLocalDpi xmlns:a14="http://schemas.microsoft.com/office/drawing/2010/main" val="0"/>
              </a:ext>
            </a:extLst>
          </a:blip>
          <a:srcRect l="56925" t="60594" r="23932" b="20326"/>
          <a:stretch/>
        </p:blipFill>
        <p:spPr>
          <a:xfrm rot="16200000">
            <a:off x="2875947" y="4222478"/>
            <a:ext cx="2127380" cy="1922107"/>
          </a:xfrm>
          <a:prstGeom prst="rect">
            <a:avLst/>
          </a:prstGeom>
        </p:spPr>
      </p:pic>
      <p:pic>
        <p:nvPicPr>
          <p:cNvPr id="7" name="Imagen 6" descr="Interfaz de usuario gráfica&#10;&#10;Descripción generada automáticamente con confianza baja">
            <a:extLst>
              <a:ext uri="{FF2B5EF4-FFF2-40B4-BE49-F238E27FC236}">
                <a16:creationId xmlns:a16="http://schemas.microsoft.com/office/drawing/2014/main" id="{FB5D631A-56E9-9708-4374-4C1CC5FBD40F}"/>
              </a:ext>
            </a:extLst>
          </p:cNvPr>
          <p:cNvPicPr>
            <a:picLocks noChangeAspect="1"/>
          </p:cNvPicPr>
          <p:nvPr/>
        </p:nvPicPr>
        <p:blipFill rotWithShape="1">
          <a:blip r:embed="rId2">
            <a:extLst>
              <a:ext uri="{28A0092B-C50C-407E-A947-70E740481C1C}">
                <a14:useLocalDpi xmlns:a14="http://schemas.microsoft.com/office/drawing/2010/main" val="0"/>
              </a:ext>
            </a:extLst>
          </a:blip>
          <a:srcRect l="76811" t="65041" r="8328" b="29309"/>
          <a:stretch/>
        </p:blipFill>
        <p:spPr>
          <a:xfrm>
            <a:off x="3251504" y="6278716"/>
            <a:ext cx="1376266" cy="400046"/>
          </a:xfrm>
          <a:prstGeom prst="rect">
            <a:avLst/>
          </a:prstGeom>
        </p:spPr>
      </p:pic>
      <p:pic>
        <p:nvPicPr>
          <p:cNvPr id="8" name="Imagen 7" descr="Interfaz de usuario gráfica&#10;&#10;Descripción generada automáticamente con confianza baja">
            <a:extLst>
              <a:ext uri="{FF2B5EF4-FFF2-40B4-BE49-F238E27FC236}">
                <a16:creationId xmlns:a16="http://schemas.microsoft.com/office/drawing/2014/main" id="{41639FF0-A875-EBE6-852A-702D96A6E6C4}"/>
              </a:ext>
            </a:extLst>
          </p:cNvPr>
          <p:cNvPicPr>
            <a:picLocks noChangeAspect="1"/>
          </p:cNvPicPr>
          <p:nvPr/>
        </p:nvPicPr>
        <p:blipFill rotWithShape="1">
          <a:blip r:embed="rId2">
            <a:extLst>
              <a:ext uri="{28A0092B-C50C-407E-A947-70E740481C1C}">
                <a14:useLocalDpi xmlns:a14="http://schemas.microsoft.com/office/drawing/2010/main" val="0"/>
              </a:ext>
            </a:extLst>
          </a:blip>
          <a:srcRect l="76811" t="45837" r="5893" b="48327"/>
          <a:stretch/>
        </p:blipFill>
        <p:spPr>
          <a:xfrm>
            <a:off x="1278078" y="6300875"/>
            <a:ext cx="1572209" cy="410545"/>
          </a:xfrm>
          <a:prstGeom prst="rect">
            <a:avLst/>
          </a:prstGeom>
        </p:spPr>
      </p:pic>
      <p:pic>
        <p:nvPicPr>
          <p:cNvPr id="9" name="Imagen 8" descr="Interfaz de usuario gráfica&#10;&#10;Descripción generada automáticamente con confianza baja">
            <a:extLst>
              <a:ext uri="{FF2B5EF4-FFF2-40B4-BE49-F238E27FC236}">
                <a16:creationId xmlns:a16="http://schemas.microsoft.com/office/drawing/2014/main" id="{A5CF8980-64A1-AE12-38F1-3519104A7F80}"/>
              </a:ext>
            </a:extLst>
          </p:cNvPr>
          <p:cNvPicPr>
            <a:picLocks noChangeAspect="1"/>
          </p:cNvPicPr>
          <p:nvPr/>
        </p:nvPicPr>
        <p:blipFill rotWithShape="1">
          <a:blip r:embed="rId2">
            <a:extLst>
              <a:ext uri="{28A0092B-C50C-407E-A947-70E740481C1C}">
                <a14:useLocalDpi xmlns:a14="http://schemas.microsoft.com/office/drawing/2010/main" val="0"/>
              </a:ext>
            </a:extLst>
          </a:blip>
          <a:srcRect l="77516" t="85203" r="4676" b="9460"/>
          <a:stretch/>
        </p:blipFill>
        <p:spPr>
          <a:xfrm>
            <a:off x="5118409" y="6247221"/>
            <a:ext cx="1649188" cy="377888"/>
          </a:xfrm>
          <a:prstGeom prst="rect">
            <a:avLst/>
          </a:prstGeom>
        </p:spPr>
      </p:pic>
      <p:pic>
        <p:nvPicPr>
          <p:cNvPr id="1026" name="Picture 2" descr="Near-infrared Intraoperative Molecular Imaging Can Identify Metastatic  Lymph Nodes in Prostate Cancer - Urology">
            <a:extLst>
              <a:ext uri="{FF2B5EF4-FFF2-40B4-BE49-F238E27FC236}">
                <a16:creationId xmlns:a16="http://schemas.microsoft.com/office/drawing/2014/main" id="{3B861686-16ED-CC11-C40B-E455E59CF6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70" t="52266" r="65000" b="1278"/>
          <a:stretch/>
        </p:blipFill>
        <p:spPr bwMode="auto">
          <a:xfrm>
            <a:off x="8369355" y="4222471"/>
            <a:ext cx="1511560" cy="1961765"/>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68F8A7C8-04E1-1406-8A68-8AB3E8DB08BD}"/>
              </a:ext>
            </a:extLst>
          </p:cNvPr>
          <p:cNvSpPr txBox="1"/>
          <p:nvPr/>
        </p:nvSpPr>
        <p:spPr>
          <a:xfrm>
            <a:off x="8353031" y="6263264"/>
            <a:ext cx="1527885" cy="415498"/>
          </a:xfrm>
          <a:prstGeom prst="rect">
            <a:avLst/>
          </a:prstGeom>
          <a:noFill/>
        </p:spPr>
        <p:txBody>
          <a:bodyPr wrap="square">
            <a:spAutoFit/>
          </a:bodyPr>
          <a:lstStyle/>
          <a:p>
            <a:r>
              <a:rPr lang="en-US" sz="1050" dirty="0">
                <a:latin typeface="Helvetica" panose="020B0604020202020204" pitchFamily="34" charset="0"/>
                <a:hlinkClick r:id="rId4"/>
              </a:rPr>
              <a:t>https://doi.org/10.1016/j.urology.2017.04.020</a:t>
            </a:r>
            <a:endParaRPr lang="en-US" sz="1050" dirty="0"/>
          </a:p>
        </p:txBody>
      </p:sp>
      <p:sp>
        <p:nvSpPr>
          <p:cNvPr id="12" name="CuadroTexto 11">
            <a:extLst>
              <a:ext uri="{FF2B5EF4-FFF2-40B4-BE49-F238E27FC236}">
                <a16:creationId xmlns:a16="http://schemas.microsoft.com/office/drawing/2014/main" id="{7C05E9DC-9DBD-C0A2-FFC6-2DE149845D7A}"/>
              </a:ext>
            </a:extLst>
          </p:cNvPr>
          <p:cNvSpPr txBox="1"/>
          <p:nvPr/>
        </p:nvSpPr>
        <p:spPr>
          <a:xfrm>
            <a:off x="1518347" y="3599657"/>
            <a:ext cx="1434581" cy="403957"/>
          </a:xfrm>
          <a:prstGeom prst="rect">
            <a:avLst/>
          </a:prstGeom>
          <a:noFill/>
        </p:spPr>
        <p:txBody>
          <a:bodyPr wrap="square" rtlCol="0">
            <a:spAutoFit/>
          </a:bodyPr>
          <a:lstStyle/>
          <a:p>
            <a:r>
              <a:rPr lang="en-US" dirty="0"/>
              <a:t>CELL LINES</a:t>
            </a:r>
          </a:p>
        </p:txBody>
      </p:sp>
      <p:sp>
        <p:nvSpPr>
          <p:cNvPr id="13" name="CuadroTexto 12">
            <a:extLst>
              <a:ext uri="{FF2B5EF4-FFF2-40B4-BE49-F238E27FC236}">
                <a16:creationId xmlns:a16="http://schemas.microsoft.com/office/drawing/2014/main" id="{09CDE37E-F2DF-82FA-2A2E-D22AC43AB823}"/>
              </a:ext>
            </a:extLst>
          </p:cNvPr>
          <p:cNvSpPr txBox="1"/>
          <p:nvPr/>
        </p:nvSpPr>
        <p:spPr>
          <a:xfrm>
            <a:off x="8216564" y="3630368"/>
            <a:ext cx="1434581" cy="715581"/>
          </a:xfrm>
          <a:prstGeom prst="rect">
            <a:avLst/>
          </a:prstGeom>
          <a:noFill/>
        </p:spPr>
        <p:txBody>
          <a:bodyPr wrap="square" rtlCol="0">
            <a:spAutoFit/>
          </a:bodyPr>
          <a:lstStyle/>
          <a:p>
            <a:r>
              <a:rPr lang="en-US" dirty="0"/>
              <a:t>XENOGRAFTS</a:t>
            </a:r>
          </a:p>
        </p:txBody>
      </p:sp>
      <p:pic>
        <p:nvPicPr>
          <p:cNvPr id="15" name="Imagen 14">
            <a:extLst>
              <a:ext uri="{FF2B5EF4-FFF2-40B4-BE49-F238E27FC236}">
                <a16:creationId xmlns:a16="http://schemas.microsoft.com/office/drawing/2014/main" id="{61552A5D-C611-FC3E-FF81-771FC607D20B}"/>
              </a:ext>
            </a:extLst>
          </p:cNvPr>
          <p:cNvPicPr>
            <a:picLocks noChangeAspect="1"/>
          </p:cNvPicPr>
          <p:nvPr/>
        </p:nvPicPr>
        <p:blipFill>
          <a:blip r:embed="rId5"/>
          <a:stretch>
            <a:fillRect/>
          </a:stretch>
        </p:blipFill>
        <p:spPr>
          <a:xfrm>
            <a:off x="6980032" y="4384267"/>
            <a:ext cx="1372999" cy="1638171"/>
          </a:xfrm>
          <a:prstGeom prst="rect">
            <a:avLst/>
          </a:prstGeom>
        </p:spPr>
      </p:pic>
      <p:pic>
        <p:nvPicPr>
          <p:cNvPr id="17" name="Gráfico 16" descr="Atrás con relleno sólido">
            <a:extLst>
              <a:ext uri="{FF2B5EF4-FFF2-40B4-BE49-F238E27FC236}">
                <a16:creationId xmlns:a16="http://schemas.microsoft.com/office/drawing/2014/main" id="{16E5F112-7100-7E86-262A-FBC555A91A1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941543">
            <a:off x="7524929" y="3965897"/>
            <a:ext cx="1434581" cy="667139"/>
          </a:xfrm>
          <a:prstGeom prst="rect">
            <a:avLst/>
          </a:prstGeom>
        </p:spPr>
      </p:pic>
      <p:cxnSp>
        <p:nvCxnSpPr>
          <p:cNvPr id="21" name="Conector recto 20">
            <a:extLst>
              <a:ext uri="{FF2B5EF4-FFF2-40B4-BE49-F238E27FC236}">
                <a16:creationId xmlns:a16="http://schemas.microsoft.com/office/drawing/2014/main" id="{CE18FD3C-3BE0-EC0C-C68F-98F3731BB412}"/>
              </a:ext>
            </a:extLst>
          </p:cNvPr>
          <p:cNvCxnSpPr>
            <a:cxnSpLocks/>
          </p:cNvCxnSpPr>
          <p:nvPr/>
        </p:nvCxnSpPr>
        <p:spPr>
          <a:xfrm>
            <a:off x="6958097" y="3305742"/>
            <a:ext cx="0" cy="3573624"/>
          </a:xfrm>
          <a:prstGeom prst="line">
            <a:avLst/>
          </a:prstGeom>
          <a:ln w="38100">
            <a:prstDash val="dash"/>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63729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a:extLst>
              <a:ext uri="{FF2B5EF4-FFF2-40B4-BE49-F238E27FC236}">
                <a16:creationId xmlns:a16="http://schemas.microsoft.com/office/drawing/2014/main" id="{B243965B-737E-9C98-2589-5363B5EB2162}"/>
              </a:ext>
            </a:extLst>
          </p:cNvPr>
          <p:cNvPicPr>
            <a:picLocks noGrp="1" noChangeAspect="1"/>
          </p:cNvPicPr>
          <p:nvPr>
            <p:ph idx="1"/>
          </p:nvPr>
        </p:nvPicPr>
        <p:blipFill>
          <a:blip r:embed="rId2"/>
          <a:stretch>
            <a:fillRect/>
          </a:stretch>
        </p:blipFill>
        <p:spPr>
          <a:xfrm>
            <a:off x="3523953" y="2416900"/>
            <a:ext cx="3162574" cy="2530059"/>
          </a:xfrm>
        </p:spPr>
      </p:pic>
      <p:pic>
        <p:nvPicPr>
          <p:cNvPr id="8" name="Imagen 7">
            <a:extLst>
              <a:ext uri="{FF2B5EF4-FFF2-40B4-BE49-F238E27FC236}">
                <a16:creationId xmlns:a16="http://schemas.microsoft.com/office/drawing/2014/main" id="{DCF814FD-7897-AC24-9086-1DFF645C965B}"/>
              </a:ext>
            </a:extLst>
          </p:cNvPr>
          <p:cNvPicPr>
            <a:picLocks noChangeAspect="1"/>
          </p:cNvPicPr>
          <p:nvPr/>
        </p:nvPicPr>
        <p:blipFill>
          <a:blip r:embed="rId3"/>
          <a:stretch>
            <a:fillRect/>
          </a:stretch>
        </p:blipFill>
        <p:spPr>
          <a:xfrm>
            <a:off x="7414500" y="1019016"/>
            <a:ext cx="2649005" cy="2105013"/>
          </a:xfrm>
          <a:prstGeom prst="rect">
            <a:avLst/>
          </a:prstGeom>
        </p:spPr>
      </p:pic>
      <p:pic>
        <p:nvPicPr>
          <p:cNvPr id="10" name="Imagen 9">
            <a:extLst>
              <a:ext uri="{FF2B5EF4-FFF2-40B4-BE49-F238E27FC236}">
                <a16:creationId xmlns:a16="http://schemas.microsoft.com/office/drawing/2014/main" id="{F647F69F-9253-CEAB-5CCC-A2AFCAF6E86A}"/>
              </a:ext>
            </a:extLst>
          </p:cNvPr>
          <p:cNvPicPr>
            <a:picLocks noChangeAspect="1"/>
          </p:cNvPicPr>
          <p:nvPr/>
        </p:nvPicPr>
        <p:blipFill>
          <a:blip r:embed="rId4"/>
          <a:stretch>
            <a:fillRect/>
          </a:stretch>
        </p:blipFill>
        <p:spPr>
          <a:xfrm>
            <a:off x="7275809" y="3652727"/>
            <a:ext cx="2556197" cy="2530060"/>
          </a:xfrm>
          <a:prstGeom prst="rect">
            <a:avLst/>
          </a:prstGeom>
        </p:spPr>
      </p:pic>
      <p:sp>
        <p:nvSpPr>
          <p:cNvPr id="12" name="CuadroTexto 11">
            <a:extLst>
              <a:ext uri="{FF2B5EF4-FFF2-40B4-BE49-F238E27FC236}">
                <a16:creationId xmlns:a16="http://schemas.microsoft.com/office/drawing/2014/main" id="{A9D1A7AD-8D91-D060-B225-131131F7974F}"/>
              </a:ext>
            </a:extLst>
          </p:cNvPr>
          <p:cNvSpPr txBox="1"/>
          <p:nvPr/>
        </p:nvSpPr>
        <p:spPr>
          <a:xfrm>
            <a:off x="193040" y="345440"/>
            <a:ext cx="2407920" cy="461665"/>
          </a:xfrm>
          <a:prstGeom prst="rect">
            <a:avLst/>
          </a:prstGeom>
          <a:noFill/>
        </p:spPr>
        <p:txBody>
          <a:bodyPr wrap="square" rtlCol="0">
            <a:spAutoFit/>
          </a:bodyPr>
          <a:lstStyle/>
          <a:p>
            <a:r>
              <a:rPr lang="es-ES" sz="2400" b="1" dirty="0"/>
              <a:t>STEROIDS </a:t>
            </a:r>
            <a:endParaRPr lang="en-US" sz="2400" b="1" dirty="0"/>
          </a:p>
        </p:txBody>
      </p:sp>
      <p:sp>
        <p:nvSpPr>
          <p:cNvPr id="13" name="CuadroTexto 12">
            <a:extLst>
              <a:ext uri="{FF2B5EF4-FFF2-40B4-BE49-F238E27FC236}">
                <a16:creationId xmlns:a16="http://schemas.microsoft.com/office/drawing/2014/main" id="{4D3D35BF-876B-3AC5-6C8D-739E76C62F4F}"/>
              </a:ext>
            </a:extLst>
          </p:cNvPr>
          <p:cNvSpPr txBox="1"/>
          <p:nvPr/>
        </p:nvSpPr>
        <p:spPr>
          <a:xfrm>
            <a:off x="82430" y="1179191"/>
            <a:ext cx="3921760" cy="646331"/>
          </a:xfrm>
          <a:prstGeom prst="rect">
            <a:avLst/>
          </a:prstGeom>
          <a:noFill/>
        </p:spPr>
        <p:txBody>
          <a:bodyPr wrap="square" rtlCol="0">
            <a:spAutoFit/>
          </a:bodyPr>
          <a:lstStyle/>
          <a:p>
            <a:r>
              <a:rPr lang="en-US" b="0" i="0" dirty="0">
                <a:solidFill>
                  <a:srgbClr val="212529"/>
                </a:solidFill>
                <a:effectLst/>
                <a:latin typeface="Lato" panose="020F0502020204030203" pitchFamily="34" charset="0"/>
              </a:rPr>
              <a:t>Steroids occur naturally and have various physiological effects</a:t>
            </a:r>
            <a:endParaRPr lang="en-US" dirty="0"/>
          </a:p>
        </p:txBody>
      </p:sp>
      <p:sp>
        <p:nvSpPr>
          <p:cNvPr id="14" name="CuadroTexto 13">
            <a:extLst>
              <a:ext uri="{FF2B5EF4-FFF2-40B4-BE49-F238E27FC236}">
                <a16:creationId xmlns:a16="http://schemas.microsoft.com/office/drawing/2014/main" id="{C97EC8C3-A497-8582-3FA4-84BB45FC19D7}"/>
              </a:ext>
            </a:extLst>
          </p:cNvPr>
          <p:cNvSpPr txBox="1"/>
          <p:nvPr/>
        </p:nvSpPr>
        <p:spPr>
          <a:xfrm>
            <a:off x="879816" y="3599656"/>
            <a:ext cx="2924513" cy="646331"/>
          </a:xfrm>
          <a:prstGeom prst="rect">
            <a:avLst/>
          </a:prstGeom>
          <a:noFill/>
        </p:spPr>
        <p:txBody>
          <a:bodyPr wrap="square" rtlCol="0">
            <a:spAutoFit/>
          </a:bodyPr>
          <a:lstStyle/>
          <a:p>
            <a:r>
              <a:rPr lang="es-ES" dirty="0" err="1"/>
              <a:t>Acting</a:t>
            </a:r>
            <a:r>
              <a:rPr lang="es-ES" dirty="0"/>
              <a:t> as a </a:t>
            </a:r>
            <a:r>
              <a:rPr lang="es-ES" dirty="0" err="1"/>
              <a:t>cell</a:t>
            </a:r>
            <a:r>
              <a:rPr lang="es-ES" dirty="0"/>
              <a:t> </a:t>
            </a:r>
            <a:r>
              <a:rPr lang="es-ES" dirty="0" err="1"/>
              <a:t>membrane</a:t>
            </a:r>
            <a:r>
              <a:rPr lang="es-ES" dirty="0"/>
              <a:t> </a:t>
            </a:r>
            <a:r>
              <a:rPr lang="es-ES" dirty="0" err="1"/>
              <a:t>component</a:t>
            </a:r>
            <a:endParaRPr lang="en-US" dirty="0"/>
          </a:p>
        </p:txBody>
      </p:sp>
      <p:sp>
        <p:nvSpPr>
          <p:cNvPr id="15" name="CuadroTexto 14">
            <a:extLst>
              <a:ext uri="{FF2B5EF4-FFF2-40B4-BE49-F238E27FC236}">
                <a16:creationId xmlns:a16="http://schemas.microsoft.com/office/drawing/2014/main" id="{28A2062A-5D69-055F-16F3-3F68C7E00028}"/>
              </a:ext>
            </a:extLst>
          </p:cNvPr>
          <p:cNvSpPr txBox="1"/>
          <p:nvPr/>
        </p:nvSpPr>
        <p:spPr>
          <a:xfrm>
            <a:off x="5003488" y="5995631"/>
            <a:ext cx="2743200" cy="369332"/>
          </a:xfrm>
          <a:prstGeom prst="rect">
            <a:avLst/>
          </a:prstGeom>
          <a:noFill/>
        </p:spPr>
        <p:txBody>
          <a:bodyPr wrap="square" rtlCol="0">
            <a:spAutoFit/>
          </a:bodyPr>
          <a:lstStyle/>
          <a:p>
            <a:r>
              <a:rPr lang="es-ES" dirty="0" err="1"/>
              <a:t>Acting</a:t>
            </a:r>
            <a:r>
              <a:rPr lang="es-ES" dirty="0"/>
              <a:t> as sexual hormones</a:t>
            </a:r>
            <a:endParaRPr lang="en-US" dirty="0"/>
          </a:p>
        </p:txBody>
      </p:sp>
      <p:sp>
        <p:nvSpPr>
          <p:cNvPr id="16" name="CuadroTexto 15">
            <a:extLst>
              <a:ext uri="{FF2B5EF4-FFF2-40B4-BE49-F238E27FC236}">
                <a16:creationId xmlns:a16="http://schemas.microsoft.com/office/drawing/2014/main" id="{E1E0A9C2-5041-2DDA-9261-EECC2EAE9EA6}"/>
              </a:ext>
            </a:extLst>
          </p:cNvPr>
          <p:cNvSpPr txBox="1"/>
          <p:nvPr/>
        </p:nvSpPr>
        <p:spPr>
          <a:xfrm>
            <a:off x="4185920" y="1019016"/>
            <a:ext cx="2865120" cy="923330"/>
          </a:xfrm>
          <a:prstGeom prst="rect">
            <a:avLst/>
          </a:prstGeom>
          <a:noFill/>
        </p:spPr>
        <p:txBody>
          <a:bodyPr wrap="square" rtlCol="0">
            <a:spAutoFit/>
          </a:bodyPr>
          <a:lstStyle/>
          <a:p>
            <a:r>
              <a:rPr lang="es-ES" dirty="0" err="1"/>
              <a:t>Acting</a:t>
            </a:r>
            <a:r>
              <a:rPr lang="es-ES" dirty="0"/>
              <a:t> a </a:t>
            </a:r>
            <a:r>
              <a:rPr lang="es-ES" dirty="0" err="1"/>
              <a:t>siganling</a:t>
            </a:r>
            <a:r>
              <a:rPr lang="es-ES" dirty="0"/>
              <a:t> </a:t>
            </a:r>
            <a:r>
              <a:rPr lang="es-ES" dirty="0" err="1"/>
              <a:t>molecules</a:t>
            </a:r>
            <a:r>
              <a:rPr lang="es-ES" dirty="0"/>
              <a:t> (hormones) and </a:t>
            </a:r>
            <a:r>
              <a:rPr lang="es-ES" dirty="0" err="1"/>
              <a:t>drugs</a:t>
            </a:r>
            <a:r>
              <a:rPr lang="es-ES" dirty="0"/>
              <a:t> (medicine)</a:t>
            </a:r>
            <a:endParaRPr lang="en-US" dirty="0"/>
          </a:p>
        </p:txBody>
      </p:sp>
    </p:spTree>
    <p:extLst>
      <p:ext uri="{BB962C8B-B14F-4D97-AF65-F5344CB8AC3E}">
        <p14:creationId xmlns:p14="http://schemas.microsoft.com/office/powerpoint/2010/main" val="104552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Diagrama&#10;&#10;Descripción generada automáticamente">
            <a:extLst>
              <a:ext uri="{FF2B5EF4-FFF2-40B4-BE49-F238E27FC236}">
                <a16:creationId xmlns:a16="http://schemas.microsoft.com/office/drawing/2014/main" id="{E405D1AA-A8E7-CDE7-4E77-3AAD918680C2}"/>
              </a:ext>
            </a:extLst>
          </p:cNvPr>
          <p:cNvPicPr>
            <a:picLocks noChangeAspect="1"/>
          </p:cNvPicPr>
          <p:nvPr/>
        </p:nvPicPr>
        <p:blipFill rotWithShape="1">
          <a:blip r:embed="rId2">
            <a:extLst>
              <a:ext uri="{28A0092B-C50C-407E-A947-70E740481C1C}">
                <a14:useLocalDpi xmlns:a14="http://schemas.microsoft.com/office/drawing/2010/main" val="0"/>
              </a:ext>
            </a:extLst>
          </a:blip>
          <a:srcRect b="42993"/>
          <a:stretch/>
        </p:blipFill>
        <p:spPr>
          <a:xfrm>
            <a:off x="827882" y="352907"/>
            <a:ext cx="9046329" cy="3811252"/>
          </a:xfrm>
          <a:prstGeom prst="rect">
            <a:avLst/>
          </a:prstGeom>
        </p:spPr>
      </p:pic>
      <p:pic>
        <p:nvPicPr>
          <p:cNvPr id="2050" name="Picture 2" descr="Incubator Lab Images – Browse 1,417 Stock Photos, Vectors, and Video |  Adobe Stock">
            <a:extLst>
              <a:ext uri="{FF2B5EF4-FFF2-40B4-BE49-F238E27FC236}">
                <a16:creationId xmlns:a16="http://schemas.microsoft.com/office/drawing/2014/main" id="{47F34A50-32DE-809C-812E-C9C0EC4CCC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3491" y="4770243"/>
            <a:ext cx="2830673" cy="188711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E685A980-5DBE-D288-5BE9-586C26B43E5A}"/>
              </a:ext>
            </a:extLst>
          </p:cNvPr>
          <p:cNvPicPr>
            <a:picLocks noChangeAspect="1"/>
          </p:cNvPicPr>
          <p:nvPr/>
        </p:nvPicPr>
        <p:blipFill>
          <a:blip r:embed="rId4"/>
          <a:stretch>
            <a:fillRect/>
          </a:stretch>
        </p:blipFill>
        <p:spPr>
          <a:xfrm>
            <a:off x="7295283" y="4284005"/>
            <a:ext cx="2194750" cy="2469094"/>
          </a:xfrm>
          <a:prstGeom prst="rect">
            <a:avLst/>
          </a:prstGeom>
        </p:spPr>
      </p:pic>
      <p:pic>
        <p:nvPicPr>
          <p:cNvPr id="6" name="Imagen 5">
            <a:extLst>
              <a:ext uri="{FF2B5EF4-FFF2-40B4-BE49-F238E27FC236}">
                <a16:creationId xmlns:a16="http://schemas.microsoft.com/office/drawing/2014/main" id="{5AE42661-341D-C198-92ED-B0C99D468E99}"/>
              </a:ext>
            </a:extLst>
          </p:cNvPr>
          <p:cNvPicPr>
            <a:picLocks noChangeAspect="1"/>
          </p:cNvPicPr>
          <p:nvPr/>
        </p:nvPicPr>
        <p:blipFill>
          <a:blip r:embed="rId5"/>
          <a:stretch>
            <a:fillRect/>
          </a:stretch>
        </p:blipFill>
        <p:spPr>
          <a:xfrm>
            <a:off x="1072841" y="5149631"/>
            <a:ext cx="1569619" cy="684763"/>
          </a:xfrm>
          <a:prstGeom prst="rect">
            <a:avLst/>
          </a:prstGeom>
        </p:spPr>
      </p:pic>
      <p:pic>
        <p:nvPicPr>
          <p:cNvPr id="7" name="Imagen 6" descr="Diagrama&#10;&#10;Descripción generada automáticamente">
            <a:extLst>
              <a:ext uri="{FF2B5EF4-FFF2-40B4-BE49-F238E27FC236}">
                <a16:creationId xmlns:a16="http://schemas.microsoft.com/office/drawing/2014/main" id="{435823C7-75FB-0F27-D3AE-34DAFA948BAB}"/>
              </a:ext>
            </a:extLst>
          </p:cNvPr>
          <p:cNvPicPr>
            <a:picLocks noChangeAspect="1"/>
          </p:cNvPicPr>
          <p:nvPr/>
        </p:nvPicPr>
        <p:blipFill rotWithShape="1">
          <a:blip r:embed="rId2">
            <a:extLst>
              <a:ext uri="{28A0092B-C50C-407E-A947-70E740481C1C}">
                <a14:useLocalDpi xmlns:a14="http://schemas.microsoft.com/office/drawing/2010/main" val="0"/>
              </a:ext>
            </a:extLst>
          </a:blip>
          <a:srcRect l="56752" t="38992" r="33759" b="56821"/>
          <a:stretch/>
        </p:blipFill>
        <p:spPr>
          <a:xfrm>
            <a:off x="5913065" y="5606885"/>
            <a:ext cx="926432" cy="302098"/>
          </a:xfrm>
          <a:prstGeom prst="rect">
            <a:avLst/>
          </a:prstGeom>
        </p:spPr>
      </p:pic>
    </p:spTree>
    <p:extLst>
      <p:ext uri="{BB962C8B-B14F-4D97-AF65-F5344CB8AC3E}">
        <p14:creationId xmlns:p14="http://schemas.microsoft.com/office/powerpoint/2010/main" val="32131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Diagrama&#10;&#10;Descripción generada automáticamente">
            <a:extLst>
              <a:ext uri="{FF2B5EF4-FFF2-40B4-BE49-F238E27FC236}">
                <a16:creationId xmlns:a16="http://schemas.microsoft.com/office/drawing/2014/main" id="{99946354-D193-A91A-6197-1C4363352C0B}"/>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51409" t="55646" r="11790" b="1225"/>
          <a:stretch/>
        </p:blipFill>
        <p:spPr>
          <a:xfrm>
            <a:off x="5532038" y="3963598"/>
            <a:ext cx="3056940" cy="2957804"/>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5" name="Imagen 4" descr="Imagen que contiene Diagrama&#10;&#10;Descripción generada automáticamente">
            <a:extLst>
              <a:ext uri="{FF2B5EF4-FFF2-40B4-BE49-F238E27FC236}">
                <a16:creationId xmlns:a16="http://schemas.microsoft.com/office/drawing/2014/main" id="{0266334E-7B64-2ED5-A285-66BC0C98021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3668" t="55465" r="49330" b="2085"/>
          <a:stretch/>
        </p:blipFill>
        <p:spPr>
          <a:xfrm>
            <a:off x="2342941" y="3963599"/>
            <a:ext cx="3056940" cy="2911149"/>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6" name="Imagen 5" descr="Imagen que contiene Diagrama&#10;&#10;Descripción generada automáticamente">
            <a:extLst>
              <a:ext uri="{FF2B5EF4-FFF2-40B4-BE49-F238E27FC236}">
                <a16:creationId xmlns:a16="http://schemas.microsoft.com/office/drawing/2014/main" id="{B5F0E05C-9A67-0FE8-8141-D9546F83503B}"/>
              </a:ext>
            </a:extLst>
          </p:cNvPr>
          <p:cNvPicPr>
            <a:picLocks noChangeAspect="1"/>
          </p:cNvPicPr>
          <p:nvPr/>
        </p:nvPicPr>
        <p:blipFill rotWithShape="1">
          <a:blip r:embed="rId4">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51341" t="11474" r="11657" b="44172"/>
          <a:stretch/>
        </p:blipFill>
        <p:spPr>
          <a:xfrm>
            <a:off x="5471028" y="947872"/>
            <a:ext cx="3178960" cy="2957804"/>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7" name="Imagen 6" descr="Imagen que contiene Diagrama&#10;&#10;Descripción generada automáticamente">
            <a:extLst>
              <a:ext uri="{FF2B5EF4-FFF2-40B4-BE49-F238E27FC236}">
                <a16:creationId xmlns:a16="http://schemas.microsoft.com/office/drawing/2014/main" id="{FD64F3A3-F5C0-2EBD-EF2A-58266A220FCB}"/>
              </a:ext>
            </a:extLst>
          </p:cNvPr>
          <p:cNvPicPr>
            <a:picLocks noChangeAspect="1"/>
          </p:cNvPicPr>
          <p:nvPr/>
        </p:nvPicPr>
        <p:blipFill rotWithShape="1">
          <a:blip r:embed="rId4">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3802" t="11157" r="49196" b="44490"/>
          <a:stretch/>
        </p:blipFill>
        <p:spPr>
          <a:xfrm>
            <a:off x="2281931" y="990982"/>
            <a:ext cx="3178960" cy="2914695"/>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2" name="Imagen 1" descr="Diagrama&#10;&#10;Descripción generada automáticamente">
            <a:extLst>
              <a:ext uri="{FF2B5EF4-FFF2-40B4-BE49-F238E27FC236}">
                <a16:creationId xmlns:a16="http://schemas.microsoft.com/office/drawing/2014/main" id="{D2C591DC-7B85-8892-04EA-2654441F159A}"/>
              </a:ext>
            </a:extLst>
          </p:cNvPr>
          <p:cNvPicPr>
            <a:picLocks noChangeAspect="1"/>
          </p:cNvPicPr>
          <p:nvPr/>
        </p:nvPicPr>
        <p:blipFill rotWithShape="1">
          <a:blip r:embed="rId5">
            <a:extLst>
              <a:ext uri="{28A0092B-C50C-407E-A947-70E740481C1C}">
                <a14:useLocalDpi xmlns:a14="http://schemas.microsoft.com/office/drawing/2010/main" val="0"/>
              </a:ext>
            </a:extLst>
          </a:blip>
          <a:srcRect l="22794" t="1181" r="23159" b="87514"/>
          <a:stretch/>
        </p:blipFill>
        <p:spPr>
          <a:xfrm>
            <a:off x="2884115" y="177280"/>
            <a:ext cx="4889241" cy="755780"/>
          </a:xfrm>
          <a:prstGeom prst="rect">
            <a:avLst/>
          </a:prstGeom>
        </p:spPr>
      </p:pic>
    </p:spTree>
    <p:extLst>
      <p:ext uri="{BB962C8B-B14F-4D97-AF65-F5344CB8AC3E}">
        <p14:creationId xmlns:p14="http://schemas.microsoft.com/office/powerpoint/2010/main" val="3720707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D715045-2A99-91CC-5626-E2D9AC8E90D7}"/>
              </a:ext>
            </a:extLst>
          </p:cNvPr>
          <p:cNvSpPr txBox="1"/>
          <p:nvPr/>
        </p:nvSpPr>
        <p:spPr>
          <a:xfrm>
            <a:off x="5399881" y="161015"/>
            <a:ext cx="5401258" cy="582980"/>
          </a:xfrm>
          <a:prstGeom prst="rect">
            <a:avLst/>
          </a:prstGeom>
          <a:noFill/>
        </p:spPr>
        <p:txBody>
          <a:bodyPr wrap="square">
            <a:spAutoFit/>
          </a:bodyPr>
          <a:lstStyle/>
          <a:p>
            <a:pPr lvl="1" algn="just">
              <a:buSzPts val="1200"/>
            </a:pPr>
            <a:r>
              <a:rPr lang="en-US" sz="1594" b="1" dirty="0">
                <a:ea typeface="Calibri" panose="020F0502020204030204" pitchFamily="34" charset="0"/>
                <a:cs typeface="Times New Roman" panose="02020603050405020304" pitchFamily="18" charset="0"/>
              </a:rPr>
              <a:t>Changes in gene expression profiles in hormone naïve primary cultures show steroidogenic reprogramming</a:t>
            </a:r>
            <a:endParaRPr lang="en-US" sz="1417" b="1" dirty="0">
              <a:ea typeface="Calibri" panose="020F0502020204030204" pitchFamily="34" charset="0"/>
              <a:cs typeface="Times New Roman" panose="02020603050405020304" pitchFamily="18" charset="0"/>
            </a:endParaRPr>
          </a:p>
        </p:txBody>
      </p:sp>
      <p:pic>
        <p:nvPicPr>
          <p:cNvPr id="6" name="Marcador de contenido 5" descr="Gráfico&#10;&#10;Descripción generada automáticamente">
            <a:extLst>
              <a:ext uri="{FF2B5EF4-FFF2-40B4-BE49-F238E27FC236}">
                <a16:creationId xmlns:a16="http://schemas.microsoft.com/office/drawing/2014/main" id="{A4ED4D24-3B6D-0ADA-C5A1-2DA39F65AF8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34784" y="1014774"/>
            <a:ext cx="3987763" cy="2128417"/>
          </a:xfrm>
          <a:prstGeom prst="rect">
            <a:avLst/>
          </a:prstGeom>
        </p:spPr>
      </p:pic>
      <p:sp>
        <p:nvSpPr>
          <p:cNvPr id="10" name="CuadroTexto 9">
            <a:extLst>
              <a:ext uri="{FF2B5EF4-FFF2-40B4-BE49-F238E27FC236}">
                <a16:creationId xmlns:a16="http://schemas.microsoft.com/office/drawing/2014/main" id="{43D49E19-A2FF-E8DF-CC9C-6A5A5263D5B0}"/>
              </a:ext>
            </a:extLst>
          </p:cNvPr>
          <p:cNvSpPr txBox="1"/>
          <p:nvPr/>
        </p:nvSpPr>
        <p:spPr>
          <a:xfrm>
            <a:off x="6011131" y="3204899"/>
            <a:ext cx="4522137" cy="828304"/>
          </a:xfrm>
          <a:prstGeom prst="rect">
            <a:avLst/>
          </a:prstGeom>
          <a:noFill/>
        </p:spPr>
        <p:txBody>
          <a:bodyPr wrap="square" rtlCol="0">
            <a:spAutoFit/>
          </a:bodyPr>
          <a:lstStyle/>
          <a:p>
            <a:r>
              <a:rPr lang="en-US" sz="1594" b="1" i="1" dirty="0">
                <a:ea typeface="Calibri" panose="020F0502020204030204" pitchFamily="34" charset="0"/>
                <a:cs typeface="Times New Roman" panose="02020603050405020304" pitchFamily="18" charset="0"/>
              </a:rPr>
              <a:t>De novo</a:t>
            </a:r>
            <a:r>
              <a:rPr lang="en-US" sz="1594" b="1" dirty="0">
                <a:ea typeface="Calibri" panose="020F0502020204030204" pitchFamily="34" charset="0"/>
                <a:cs typeface="Times New Roman" panose="02020603050405020304" pitchFamily="18" charset="0"/>
              </a:rPr>
              <a:t> synthesis of  Testosterone and estrogen in primary cultures</a:t>
            </a:r>
          </a:p>
          <a:p>
            <a:endParaRPr lang="en-US" sz="1594" dirty="0"/>
          </a:p>
        </p:txBody>
      </p:sp>
      <p:grpSp>
        <p:nvGrpSpPr>
          <p:cNvPr id="11" name="Grupo 10">
            <a:extLst>
              <a:ext uri="{FF2B5EF4-FFF2-40B4-BE49-F238E27FC236}">
                <a16:creationId xmlns:a16="http://schemas.microsoft.com/office/drawing/2014/main" id="{8E7070AF-C2D0-2775-9FB7-7FE8D59E6755}"/>
              </a:ext>
            </a:extLst>
          </p:cNvPr>
          <p:cNvGrpSpPr/>
          <p:nvPr/>
        </p:nvGrpSpPr>
        <p:grpSpPr>
          <a:xfrm>
            <a:off x="5994393" y="3858240"/>
            <a:ext cx="4564018" cy="3211241"/>
            <a:chOff x="0" y="0"/>
            <a:chExt cx="5583890" cy="3941932"/>
          </a:xfrm>
        </p:grpSpPr>
        <p:pic>
          <p:nvPicPr>
            <p:cNvPr id="12" name="Imagen 11" descr="Gráfico, Gráfico de barras&#10;&#10;Descripción generada automáticamente">
              <a:extLst>
                <a:ext uri="{FF2B5EF4-FFF2-40B4-BE49-F238E27FC236}">
                  <a16:creationId xmlns:a16="http://schemas.microsoft.com/office/drawing/2014/main" id="{C6366331-FACB-B749-B726-34F4F73EA595}"/>
                </a:ext>
              </a:extLst>
            </p:cNvPr>
            <p:cNvPicPr>
              <a:picLocks noChangeAspect="1"/>
            </p:cNvPicPr>
            <p:nvPr/>
          </p:nvPicPr>
          <p:blipFill rotWithShape="1">
            <a:blip r:embed="rId3">
              <a:extLst>
                <a:ext uri="{28A0092B-C50C-407E-A947-70E740481C1C}">
                  <a14:useLocalDpi xmlns:a14="http://schemas.microsoft.com/office/drawing/2010/main" val="0"/>
                </a:ext>
              </a:extLst>
            </a:blip>
            <a:srcRect l="-1683" t="23558" r="90319" b="24703"/>
            <a:stretch/>
          </p:blipFill>
          <p:spPr bwMode="auto">
            <a:xfrm>
              <a:off x="3510951" y="2406769"/>
              <a:ext cx="241935" cy="1321435"/>
            </a:xfrm>
            <a:prstGeom prst="rect">
              <a:avLst/>
            </a:prstGeom>
            <a:ln>
              <a:noFill/>
            </a:ln>
            <a:extLst>
              <a:ext uri="{53640926-AAD7-44D8-BBD7-CCE9431645EC}">
                <a14:shadowObscured xmlns:a14="http://schemas.microsoft.com/office/drawing/2010/main"/>
              </a:ext>
            </a:extLst>
          </p:spPr>
        </p:pic>
        <p:pic>
          <p:nvPicPr>
            <p:cNvPr id="13" name="Imagen 12" descr="Gráfico, Gráfico en cascada&#10;&#10;Descripción generada automáticamente">
              <a:extLst>
                <a:ext uri="{FF2B5EF4-FFF2-40B4-BE49-F238E27FC236}">
                  <a16:creationId xmlns:a16="http://schemas.microsoft.com/office/drawing/2014/main" id="{53BF867F-FEEB-9561-C820-F58671030266}"/>
                </a:ext>
              </a:extLst>
            </p:cNvPr>
            <p:cNvPicPr>
              <a:picLocks noChangeAspect="1"/>
            </p:cNvPicPr>
            <p:nvPr/>
          </p:nvPicPr>
          <p:blipFill rotWithShape="1">
            <a:blip r:embed="rId4">
              <a:extLst>
                <a:ext uri="{28A0092B-C50C-407E-A947-70E740481C1C}">
                  <a14:useLocalDpi xmlns:a14="http://schemas.microsoft.com/office/drawing/2010/main" val="0"/>
                </a:ext>
              </a:extLst>
            </a:blip>
            <a:srcRect r="72237" b="19679"/>
            <a:stretch/>
          </p:blipFill>
          <p:spPr bwMode="auto">
            <a:xfrm>
              <a:off x="569343" y="0"/>
              <a:ext cx="1654810" cy="1905000"/>
            </a:xfrm>
            <a:prstGeom prst="rect">
              <a:avLst/>
            </a:prstGeom>
            <a:ln>
              <a:noFill/>
            </a:ln>
            <a:extLst>
              <a:ext uri="{53640926-AAD7-44D8-BBD7-CCE9431645EC}">
                <a14:shadowObscured xmlns:a14="http://schemas.microsoft.com/office/drawing/2010/main"/>
              </a:ext>
            </a:extLst>
          </p:spPr>
        </p:pic>
        <p:pic>
          <p:nvPicPr>
            <p:cNvPr id="14" name="Imagen 13" descr="Gráfico, Histograma&#10;&#10;Descripción generada automáticamente">
              <a:extLst>
                <a:ext uri="{FF2B5EF4-FFF2-40B4-BE49-F238E27FC236}">
                  <a16:creationId xmlns:a16="http://schemas.microsoft.com/office/drawing/2014/main" id="{85970274-EB15-06C0-613F-65EAE01287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6146" r="52067" b="18223"/>
            <a:stretch/>
          </p:blipFill>
          <p:spPr bwMode="auto">
            <a:xfrm>
              <a:off x="2424023" y="250166"/>
              <a:ext cx="1842770" cy="1676400"/>
            </a:xfrm>
            <a:prstGeom prst="rect">
              <a:avLst/>
            </a:prstGeom>
            <a:ln>
              <a:noFill/>
            </a:ln>
            <a:extLst>
              <a:ext uri="{53640926-AAD7-44D8-BBD7-CCE9431645EC}">
                <a14:shadowObscured xmlns:a14="http://schemas.microsoft.com/office/drawing/2010/main"/>
              </a:ext>
            </a:extLst>
          </p:spPr>
        </p:pic>
        <p:pic>
          <p:nvPicPr>
            <p:cNvPr id="15" name="Imagen 14" descr="Gráfico, Gráfico en cascada&#10;&#10;Descripción generada automáticamente">
              <a:extLst>
                <a:ext uri="{FF2B5EF4-FFF2-40B4-BE49-F238E27FC236}">
                  <a16:creationId xmlns:a16="http://schemas.microsoft.com/office/drawing/2014/main" id="{00E6E858-8234-EBF6-AA14-AA8A06B07581}"/>
                </a:ext>
              </a:extLst>
            </p:cNvPr>
            <p:cNvPicPr>
              <a:picLocks noChangeAspect="1"/>
            </p:cNvPicPr>
            <p:nvPr/>
          </p:nvPicPr>
          <p:blipFill rotWithShape="1">
            <a:blip r:embed="rId4">
              <a:extLst>
                <a:ext uri="{28A0092B-C50C-407E-A947-70E740481C1C}">
                  <a14:useLocalDpi xmlns:a14="http://schemas.microsoft.com/office/drawing/2010/main" val="0"/>
                </a:ext>
              </a:extLst>
            </a:blip>
            <a:srcRect l="84968" r="-1" b="53846"/>
            <a:stretch/>
          </p:blipFill>
          <p:spPr bwMode="auto">
            <a:xfrm>
              <a:off x="4373592" y="172528"/>
              <a:ext cx="955675" cy="1148715"/>
            </a:xfrm>
            <a:prstGeom prst="rect">
              <a:avLst/>
            </a:prstGeom>
            <a:ln>
              <a:noFill/>
            </a:ln>
            <a:extLst>
              <a:ext uri="{53640926-AAD7-44D8-BBD7-CCE9431645EC}">
                <a14:shadowObscured xmlns:a14="http://schemas.microsoft.com/office/drawing/2010/main"/>
              </a:ext>
            </a:extLst>
          </p:spPr>
        </p:pic>
        <p:pic>
          <p:nvPicPr>
            <p:cNvPr id="16" name="Imagen 15" descr="Gráfico, Gráfico en cascada&#10;&#10;Descripción generada automáticamente">
              <a:extLst>
                <a:ext uri="{FF2B5EF4-FFF2-40B4-BE49-F238E27FC236}">
                  <a16:creationId xmlns:a16="http://schemas.microsoft.com/office/drawing/2014/main" id="{08C4B1C2-172A-6A08-D457-C6CC9EAF9B27}"/>
                </a:ext>
              </a:extLst>
            </p:cNvPr>
            <p:cNvPicPr>
              <a:picLocks noChangeAspect="1"/>
            </p:cNvPicPr>
            <p:nvPr/>
          </p:nvPicPr>
          <p:blipFill rotWithShape="1">
            <a:blip r:embed="rId4">
              <a:extLst>
                <a:ext uri="{28A0092B-C50C-407E-A947-70E740481C1C}">
                  <a14:useLocalDpi xmlns:a14="http://schemas.microsoft.com/office/drawing/2010/main" val="0"/>
                </a:ext>
              </a:extLst>
            </a:blip>
            <a:srcRect l="28021" r="44431" b="18285"/>
            <a:stretch/>
          </p:blipFill>
          <p:spPr bwMode="auto">
            <a:xfrm>
              <a:off x="241540" y="2009954"/>
              <a:ext cx="1572260" cy="1918335"/>
            </a:xfrm>
            <a:prstGeom prst="rect">
              <a:avLst/>
            </a:prstGeom>
            <a:ln>
              <a:noFill/>
            </a:ln>
            <a:extLst>
              <a:ext uri="{53640926-AAD7-44D8-BBD7-CCE9431645EC}">
                <a14:shadowObscured xmlns:a14="http://schemas.microsoft.com/office/drawing/2010/main"/>
              </a:ext>
            </a:extLst>
          </p:spPr>
        </p:pic>
        <p:pic>
          <p:nvPicPr>
            <p:cNvPr id="17" name="Imagen 16" descr="Gráfico, Histograma&#10;&#10;Descripción generada automáticamente">
              <a:extLst>
                <a:ext uri="{FF2B5EF4-FFF2-40B4-BE49-F238E27FC236}">
                  <a16:creationId xmlns:a16="http://schemas.microsoft.com/office/drawing/2014/main" id="{6E3F7D3C-6F6D-36FC-4C7F-42545014A75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038" t="-1154" r="61078" b="93945"/>
            <a:stretch/>
          </p:blipFill>
          <p:spPr bwMode="auto">
            <a:xfrm>
              <a:off x="2889849" y="43132"/>
              <a:ext cx="995045" cy="184150"/>
            </a:xfrm>
            <a:prstGeom prst="rect">
              <a:avLst/>
            </a:prstGeom>
            <a:ln>
              <a:noFill/>
            </a:ln>
            <a:extLst>
              <a:ext uri="{53640926-AAD7-44D8-BBD7-CCE9431645EC}">
                <a14:shadowObscured xmlns:a14="http://schemas.microsoft.com/office/drawing/2010/main"/>
              </a:ext>
            </a:extLst>
          </p:spPr>
        </p:pic>
        <p:pic>
          <p:nvPicPr>
            <p:cNvPr id="18" name="Imagen 17" descr="Gráfico, Gráfico en cascada&#10;&#10;Descripción generada automáticamente">
              <a:extLst>
                <a:ext uri="{FF2B5EF4-FFF2-40B4-BE49-F238E27FC236}">
                  <a16:creationId xmlns:a16="http://schemas.microsoft.com/office/drawing/2014/main" id="{907DB158-43A0-9CB9-B8E0-2F4B242AEE4B}"/>
                </a:ext>
              </a:extLst>
            </p:cNvPr>
            <p:cNvPicPr>
              <a:picLocks noChangeAspect="1"/>
            </p:cNvPicPr>
            <p:nvPr/>
          </p:nvPicPr>
          <p:blipFill rotWithShape="1">
            <a:blip r:embed="rId4">
              <a:extLst>
                <a:ext uri="{28A0092B-C50C-407E-A947-70E740481C1C}">
                  <a14:useLocalDpi xmlns:a14="http://schemas.microsoft.com/office/drawing/2010/main" val="0"/>
                </a:ext>
              </a:extLst>
            </a:blip>
            <a:srcRect l="62104" t="-2473" r="20577" b="92583"/>
            <a:stretch/>
          </p:blipFill>
          <p:spPr bwMode="auto">
            <a:xfrm>
              <a:off x="2147977" y="2009954"/>
              <a:ext cx="946150" cy="220980"/>
            </a:xfrm>
            <a:prstGeom prst="rect">
              <a:avLst/>
            </a:prstGeom>
            <a:ln>
              <a:noFill/>
            </a:ln>
            <a:extLst>
              <a:ext uri="{53640926-AAD7-44D8-BBD7-CCE9431645EC}">
                <a14:shadowObscured xmlns:a14="http://schemas.microsoft.com/office/drawing/2010/main"/>
              </a:ext>
            </a:extLst>
          </p:spPr>
        </p:pic>
        <p:pic>
          <p:nvPicPr>
            <p:cNvPr id="19" name="Imagen 18" descr="Gráfico, Gráfico de barras&#10;&#10;Descripción generada automáticamente">
              <a:extLst>
                <a:ext uri="{FF2B5EF4-FFF2-40B4-BE49-F238E27FC236}">
                  <a16:creationId xmlns:a16="http://schemas.microsoft.com/office/drawing/2014/main" id="{5B72A219-D82B-0D55-0456-2277745396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083" b="18136"/>
            <a:stretch/>
          </p:blipFill>
          <p:spPr bwMode="auto">
            <a:xfrm>
              <a:off x="3812875" y="2036932"/>
              <a:ext cx="1771015" cy="1905000"/>
            </a:xfrm>
            <a:prstGeom prst="rect">
              <a:avLst/>
            </a:prstGeom>
            <a:ln>
              <a:noFill/>
            </a:ln>
            <a:extLst>
              <a:ext uri="{53640926-AAD7-44D8-BBD7-CCE9431645EC}">
                <a14:shadowObscured xmlns:a14="http://schemas.microsoft.com/office/drawing/2010/main"/>
              </a:ext>
            </a:extLst>
          </p:spPr>
        </p:pic>
        <p:pic>
          <p:nvPicPr>
            <p:cNvPr id="20" name="Imagen 19" descr="Gráfico, Gráfico en cascada&#10;&#10;Descripción generada automáticamente">
              <a:extLst>
                <a:ext uri="{FF2B5EF4-FFF2-40B4-BE49-F238E27FC236}">
                  <a16:creationId xmlns:a16="http://schemas.microsoft.com/office/drawing/2014/main" id="{41BC1283-B05C-CC22-6A32-68FD214B4DAF}"/>
                </a:ext>
              </a:extLst>
            </p:cNvPr>
            <p:cNvPicPr>
              <a:picLocks noChangeAspect="1"/>
            </p:cNvPicPr>
            <p:nvPr/>
          </p:nvPicPr>
          <p:blipFill rotWithShape="1">
            <a:blip r:embed="rId4">
              <a:extLst>
                <a:ext uri="{28A0092B-C50C-407E-A947-70E740481C1C}">
                  <a14:useLocalDpi xmlns:a14="http://schemas.microsoft.com/office/drawing/2010/main" val="0"/>
                </a:ext>
              </a:extLst>
            </a:blip>
            <a:srcRect l="56143" t="6982" r="14774" b="18581"/>
            <a:stretch/>
          </p:blipFill>
          <p:spPr bwMode="auto">
            <a:xfrm>
              <a:off x="1820173" y="2268747"/>
              <a:ext cx="1588770" cy="1662430"/>
            </a:xfrm>
            <a:prstGeom prst="rect">
              <a:avLst/>
            </a:prstGeom>
            <a:ln>
              <a:noFill/>
            </a:ln>
            <a:extLst>
              <a:ext uri="{53640926-AAD7-44D8-BBD7-CCE9431645EC}">
                <a14:shadowObscured xmlns:a14="http://schemas.microsoft.com/office/drawing/2010/main"/>
              </a:ext>
            </a:extLst>
          </p:spPr>
        </p:pic>
        <p:pic>
          <p:nvPicPr>
            <p:cNvPr id="21" name="Imagen 20" descr="Gráfico, Gráfico de barras&#10;&#10;Descripción generada automáticamente">
              <a:extLst>
                <a:ext uri="{FF2B5EF4-FFF2-40B4-BE49-F238E27FC236}">
                  <a16:creationId xmlns:a16="http://schemas.microsoft.com/office/drawing/2014/main" id="{62E90726-7F3C-4933-9AD9-DCA3EDD790D2}"/>
                </a:ext>
              </a:extLst>
            </p:cNvPr>
            <p:cNvPicPr>
              <a:picLocks noChangeAspect="1"/>
            </p:cNvPicPr>
            <p:nvPr/>
          </p:nvPicPr>
          <p:blipFill rotWithShape="1">
            <a:blip r:embed="rId3">
              <a:extLst>
                <a:ext uri="{28A0092B-C50C-407E-A947-70E740481C1C}">
                  <a14:useLocalDpi xmlns:a14="http://schemas.microsoft.com/office/drawing/2010/main" val="0"/>
                </a:ext>
              </a:extLst>
            </a:blip>
            <a:srcRect l="-1683" t="23558" r="90319" b="24703"/>
            <a:stretch/>
          </p:blipFill>
          <p:spPr bwMode="auto">
            <a:xfrm>
              <a:off x="0" y="2536166"/>
              <a:ext cx="245745" cy="1337945"/>
            </a:xfrm>
            <a:prstGeom prst="rect">
              <a:avLst/>
            </a:prstGeom>
            <a:ln>
              <a:noFill/>
            </a:ln>
            <a:extLst>
              <a:ext uri="{53640926-AAD7-44D8-BBD7-CCE9431645EC}">
                <a14:shadowObscured xmlns:a14="http://schemas.microsoft.com/office/drawing/2010/main"/>
              </a:ext>
            </a:extLst>
          </p:spPr>
        </p:pic>
        <p:pic>
          <p:nvPicPr>
            <p:cNvPr id="22" name="Imagen 21" descr="Gráfico, Gráfico de barras&#10;&#10;Descripción generada automáticamente">
              <a:extLst>
                <a:ext uri="{FF2B5EF4-FFF2-40B4-BE49-F238E27FC236}">
                  <a16:creationId xmlns:a16="http://schemas.microsoft.com/office/drawing/2014/main" id="{EDE6296A-B034-313B-9F43-F348A2BEB1D6}"/>
                </a:ext>
              </a:extLst>
            </p:cNvPr>
            <p:cNvPicPr>
              <a:picLocks noChangeAspect="1"/>
            </p:cNvPicPr>
            <p:nvPr/>
          </p:nvPicPr>
          <p:blipFill rotWithShape="1">
            <a:blip r:embed="rId3">
              <a:extLst>
                <a:ext uri="{28A0092B-C50C-407E-A947-70E740481C1C}">
                  <a14:useLocalDpi xmlns:a14="http://schemas.microsoft.com/office/drawing/2010/main" val="0"/>
                </a:ext>
              </a:extLst>
            </a:blip>
            <a:srcRect l="-1683" t="23558" r="90319" b="24703"/>
            <a:stretch/>
          </p:blipFill>
          <p:spPr bwMode="auto">
            <a:xfrm>
              <a:off x="526211" y="448573"/>
              <a:ext cx="245745" cy="1337945"/>
            </a:xfrm>
            <a:prstGeom prst="rect">
              <a:avLst/>
            </a:prstGeom>
            <a:ln>
              <a:noFill/>
            </a:ln>
            <a:extLst>
              <a:ext uri="{53640926-AAD7-44D8-BBD7-CCE9431645EC}">
                <a14:shadowObscured xmlns:a14="http://schemas.microsoft.com/office/drawing/2010/main"/>
              </a:ext>
            </a:extLst>
          </p:spPr>
        </p:pic>
        <p:sp>
          <p:nvSpPr>
            <p:cNvPr id="23" name="Cuadro de texto 38">
              <a:extLst>
                <a:ext uri="{FF2B5EF4-FFF2-40B4-BE49-F238E27FC236}">
                  <a16:creationId xmlns:a16="http://schemas.microsoft.com/office/drawing/2014/main" id="{4BC9DBAE-6365-D5E4-28CD-8B5DC446C49A}"/>
                </a:ext>
              </a:extLst>
            </p:cNvPr>
            <p:cNvSpPr txBox="1"/>
            <p:nvPr/>
          </p:nvSpPr>
          <p:spPr>
            <a:xfrm>
              <a:off x="103517" y="113581"/>
              <a:ext cx="457200" cy="379622"/>
            </a:xfrm>
            <a:prstGeom prst="rect">
              <a:avLst/>
            </a:prstGeom>
            <a:noFill/>
            <a:ln w="6350">
              <a:noFill/>
            </a:ln>
          </p:spPr>
          <p:txBody>
            <a:bodyPr rot="0" spcFirstLastPara="0" vert="horz" wrap="square" lIns="80998" tIns="40499" rIns="80998" bIns="40499" numCol="1" spcCol="0" rtlCol="0" fromWordArt="0" anchor="t" anchorCtr="0" forceAA="0" compatLnSpc="1">
              <a:prstTxWarp prst="textNoShape">
                <a:avLst/>
              </a:prstTxWarp>
              <a:noAutofit/>
            </a:bodyPr>
            <a:lstStyle/>
            <a:p>
              <a:pPr algn="just">
                <a:lnSpc>
                  <a:spcPct val="150000"/>
                </a:lnSpc>
              </a:pPr>
              <a:r>
                <a:rPr lang="es-ES" sz="1594" b="1">
                  <a:latin typeface="Calibri" panose="020F0502020204030204" pitchFamily="34" charset="0"/>
                  <a:ea typeface="Calibri" panose="020F0502020204030204" pitchFamily="34" charset="0"/>
                  <a:cs typeface="Times New Roman" panose="02020603050405020304" pitchFamily="18" charset="0"/>
                </a:rPr>
                <a:t>a</a:t>
              </a:r>
              <a:endParaRPr lang="en-US" sz="974">
                <a:latin typeface="Calibri" panose="020F0502020204030204" pitchFamily="34" charset="0"/>
                <a:ea typeface="Calibri" panose="020F0502020204030204" pitchFamily="34" charset="0"/>
                <a:cs typeface="Times New Roman" panose="02020603050405020304" pitchFamily="18" charset="0"/>
              </a:endParaRPr>
            </a:p>
          </p:txBody>
        </p:sp>
        <p:sp>
          <p:nvSpPr>
            <p:cNvPr id="24" name="Cuadro de texto 38">
              <a:extLst>
                <a:ext uri="{FF2B5EF4-FFF2-40B4-BE49-F238E27FC236}">
                  <a16:creationId xmlns:a16="http://schemas.microsoft.com/office/drawing/2014/main" id="{02509A0B-A9D4-B0B2-EA42-356C24CB4A6E}"/>
                </a:ext>
              </a:extLst>
            </p:cNvPr>
            <p:cNvSpPr txBox="1"/>
            <p:nvPr/>
          </p:nvSpPr>
          <p:spPr>
            <a:xfrm>
              <a:off x="0" y="1803936"/>
              <a:ext cx="457200" cy="414551"/>
            </a:xfrm>
            <a:prstGeom prst="rect">
              <a:avLst/>
            </a:prstGeom>
            <a:noFill/>
            <a:ln w="6350">
              <a:noFill/>
            </a:ln>
          </p:spPr>
          <p:txBody>
            <a:bodyPr rot="0" spcFirstLastPara="0" vert="horz" wrap="square" lIns="80998" tIns="40499" rIns="80998" bIns="40499" numCol="1" spcCol="0" rtlCol="0" fromWordArt="0" anchor="t" anchorCtr="0" forceAA="0" compatLnSpc="1">
              <a:prstTxWarp prst="textNoShape">
                <a:avLst/>
              </a:prstTxWarp>
              <a:noAutofit/>
            </a:bodyPr>
            <a:lstStyle/>
            <a:p>
              <a:pPr algn="just">
                <a:lnSpc>
                  <a:spcPct val="150000"/>
                </a:lnSpc>
              </a:pPr>
              <a:r>
                <a:rPr lang="es-ES" sz="1594" b="1">
                  <a:latin typeface="Calibri" panose="020F0502020204030204" pitchFamily="34" charset="0"/>
                  <a:ea typeface="Calibri" panose="020F0502020204030204" pitchFamily="34" charset="0"/>
                  <a:cs typeface="Times New Roman" panose="02020603050405020304" pitchFamily="18" charset="0"/>
                </a:rPr>
                <a:t>b</a:t>
              </a:r>
              <a:endParaRPr lang="en-US" sz="974">
                <a:latin typeface="Calibri" panose="020F0502020204030204" pitchFamily="34" charset="0"/>
                <a:ea typeface="Calibri" panose="020F0502020204030204" pitchFamily="34" charset="0"/>
                <a:cs typeface="Times New Roman" panose="02020603050405020304" pitchFamily="18" charset="0"/>
              </a:endParaRPr>
            </a:p>
          </p:txBody>
        </p:sp>
        <p:sp>
          <p:nvSpPr>
            <p:cNvPr id="25" name="Cuadro de texto 38">
              <a:extLst>
                <a:ext uri="{FF2B5EF4-FFF2-40B4-BE49-F238E27FC236}">
                  <a16:creationId xmlns:a16="http://schemas.microsoft.com/office/drawing/2014/main" id="{07DE4C77-C15D-46D3-CD97-005A36919B63}"/>
                </a:ext>
              </a:extLst>
            </p:cNvPr>
            <p:cNvSpPr txBox="1"/>
            <p:nvPr/>
          </p:nvSpPr>
          <p:spPr>
            <a:xfrm>
              <a:off x="3804249" y="1850705"/>
              <a:ext cx="457200" cy="402289"/>
            </a:xfrm>
            <a:prstGeom prst="rect">
              <a:avLst/>
            </a:prstGeom>
            <a:noFill/>
            <a:ln w="6350">
              <a:noFill/>
            </a:ln>
          </p:spPr>
          <p:txBody>
            <a:bodyPr rot="0" spcFirstLastPara="0" vert="horz" wrap="square" lIns="80998" tIns="40499" rIns="80998" bIns="40499" numCol="1" spcCol="0" rtlCol="0" fromWordArt="0" anchor="t" anchorCtr="0" forceAA="0" compatLnSpc="1">
              <a:prstTxWarp prst="textNoShape">
                <a:avLst/>
              </a:prstTxWarp>
              <a:noAutofit/>
            </a:bodyPr>
            <a:lstStyle/>
            <a:p>
              <a:pPr algn="just">
                <a:lnSpc>
                  <a:spcPct val="150000"/>
                </a:lnSpc>
              </a:pPr>
              <a:r>
                <a:rPr lang="es-ES" sz="1594" b="1">
                  <a:latin typeface="Calibri" panose="020F0502020204030204" pitchFamily="34" charset="0"/>
                  <a:ea typeface="Calibri" panose="020F0502020204030204" pitchFamily="34" charset="0"/>
                  <a:cs typeface="Times New Roman" panose="02020603050405020304" pitchFamily="18" charset="0"/>
                </a:rPr>
                <a:t>c</a:t>
              </a:r>
              <a:endParaRPr lang="en-US" sz="974">
                <a:latin typeface="Calibri" panose="020F0502020204030204" pitchFamily="34" charset="0"/>
                <a:ea typeface="Calibri" panose="020F0502020204030204" pitchFamily="34" charset="0"/>
                <a:cs typeface="Times New Roman" panose="02020603050405020304" pitchFamily="18" charset="0"/>
              </a:endParaRPr>
            </a:p>
          </p:txBody>
        </p:sp>
      </p:grpSp>
      <p:sp>
        <p:nvSpPr>
          <p:cNvPr id="26" name="CuadroTexto 25">
            <a:extLst>
              <a:ext uri="{FF2B5EF4-FFF2-40B4-BE49-F238E27FC236}">
                <a16:creationId xmlns:a16="http://schemas.microsoft.com/office/drawing/2014/main" id="{95DFB960-8DFE-0206-CB9F-86C69A6DDD5C}"/>
              </a:ext>
            </a:extLst>
          </p:cNvPr>
          <p:cNvSpPr txBox="1"/>
          <p:nvPr/>
        </p:nvSpPr>
        <p:spPr>
          <a:xfrm>
            <a:off x="96069" y="129832"/>
            <a:ext cx="8367962" cy="337657"/>
          </a:xfrm>
          <a:prstGeom prst="rect">
            <a:avLst/>
          </a:prstGeom>
          <a:noFill/>
        </p:spPr>
        <p:txBody>
          <a:bodyPr wrap="square">
            <a:spAutoFit/>
          </a:bodyPr>
          <a:lstStyle/>
          <a:p>
            <a:r>
              <a:rPr lang="en-US" sz="1594" b="1" dirty="0">
                <a:solidFill>
                  <a:srgbClr val="38B4BE"/>
                </a:solidFill>
                <a:latin typeface="Times New Roman" panose="02020603050405020304" pitchFamily="18" charset="0"/>
                <a:ea typeface="Calibri" panose="020F0502020204030204" pitchFamily="34" charset="0"/>
                <a:cs typeface="Times New Roman" panose="02020603050405020304" pitchFamily="18" charset="0"/>
              </a:rPr>
              <a:t>Steroidogenesis pathway in hormone-naïve primary cultures</a:t>
            </a:r>
            <a:endParaRPr lang="en-US" sz="1594"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upo 1">
            <a:extLst>
              <a:ext uri="{FF2B5EF4-FFF2-40B4-BE49-F238E27FC236}">
                <a16:creationId xmlns:a16="http://schemas.microsoft.com/office/drawing/2014/main" id="{0B6DBA5C-1AE9-BD6C-47C3-79D8EE3A0477}"/>
              </a:ext>
            </a:extLst>
          </p:cNvPr>
          <p:cNvGrpSpPr/>
          <p:nvPr/>
        </p:nvGrpSpPr>
        <p:grpSpPr>
          <a:xfrm>
            <a:off x="369832" y="793708"/>
            <a:ext cx="4830144" cy="6129064"/>
            <a:chOff x="0" y="0"/>
            <a:chExt cx="5127625" cy="6424074"/>
          </a:xfrm>
        </p:grpSpPr>
        <p:grpSp>
          <p:nvGrpSpPr>
            <p:cNvPr id="3" name="Grupo 2">
              <a:extLst>
                <a:ext uri="{FF2B5EF4-FFF2-40B4-BE49-F238E27FC236}">
                  <a16:creationId xmlns:a16="http://schemas.microsoft.com/office/drawing/2014/main" id="{BA396108-358B-763D-9875-AAEC6ACD3873}"/>
                </a:ext>
              </a:extLst>
            </p:cNvPr>
            <p:cNvGrpSpPr/>
            <p:nvPr/>
          </p:nvGrpSpPr>
          <p:grpSpPr>
            <a:xfrm>
              <a:off x="23854" y="0"/>
              <a:ext cx="5088255" cy="6078855"/>
              <a:chOff x="19050" y="0"/>
              <a:chExt cx="5088255" cy="6078855"/>
            </a:xfrm>
          </p:grpSpPr>
          <p:grpSp>
            <p:nvGrpSpPr>
              <p:cNvPr id="8" name="Grupo 7">
                <a:extLst>
                  <a:ext uri="{FF2B5EF4-FFF2-40B4-BE49-F238E27FC236}">
                    <a16:creationId xmlns:a16="http://schemas.microsoft.com/office/drawing/2014/main" id="{DC405571-0025-4505-CB51-2CD0EDA63603}"/>
                  </a:ext>
                </a:extLst>
              </p:cNvPr>
              <p:cNvGrpSpPr/>
              <p:nvPr/>
            </p:nvGrpSpPr>
            <p:grpSpPr>
              <a:xfrm>
                <a:off x="19050" y="0"/>
                <a:ext cx="5088255" cy="6078855"/>
                <a:chOff x="0" y="0"/>
                <a:chExt cx="4844299" cy="5886450"/>
              </a:xfrm>
            </p:grpSpPr>
            <p:pic>
              <p:nvPicPr>
                <p:cNvPr id="27" name="Imagen 26" descr="Gráfico, Escala de tiempo, Gráfico de rectángulos&#10;&#10;Descripción generada automáticamente">
                  <a:extLst>
                    <a:ext uri="{FF2B5EF4-FFF2-40B4-BE49-F238E27FC236}">
                      <a16:creationId xmlns:a16="http://schemas.microsoft.com/office/drawing/2014/main" id="{F33ADD80-931D-2ABB-6DA6-3E4F13D31A4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4702175" cy="5886450"/>
                </a:xfrm>
                <a:prstGeom prst="rect">
                  <a:avLst/>
                </a:prstGeom>
                <a:noFill/>
                <a:ln>
                  <a:noFill/>
                </a:ln>
              </p:spPr>
            </p:pic>
            <p:pic>
              <p:nvPicPr>
                <p:cNvPr id="28" name="Imagen 27">
                  <a:extLst>
                    <a:ext uri="{FF2B5EF4-FFF2-40B4-BE49-F238E27FC236}">
                      <a16:creationId xmlns:a16="http://schemas.microsoft.com/office/drawing/2014/main" id="{D33E0BED-D6E8-5E6B-CACB-A0AC18DE705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62054" y="990600"/>
                  <a:ext cx="182245" cy="4848225"/>
                </a:xfrm>
                <a:prstGeom prst="rect">
                  <a:avLst/>
                </a:prstGeom>
                <a:noFill/>
              </p:spPr>
            </p:pic>
          </p:grpSp>
          <p:sp>
            <p:nvSpPr>
              <p:cNvPr id="9" name="Cuadro de texto 36">
                <a:extLst>
                  <a:ext uri="{FF2B5EF4-FFF2-40B4-BE49-F238E27FC236}">
                    <a16:creationId xmlns:a16="http://schemas.microsoft.com/office/drawing/2014/main" id="{FA0EBE9E-14B5-DAD2-DA7B-F7EA8953746A}"/>
                  </a:ext>
                </a:extLst>
              </p:cNvPr>
              <p:cNvSpPr txBox="1"/>
              <p:nvPr/>
            </p:nvSpPr>
            <p:spPr>
              <a:xfrm>
                <a:off x="1888461" y="200025"/>
                <a:ext cx="1565034" cy="3048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50000"/>
                  </a:lnSpc>
                </a:pPr>
                <a:r>
                  <a:rPr lang="en-US" sz="1100" dirty="0">
                    <a:solidFill>
                      <a:srgbClr val="767171"/>
                    </a:solidFill>
                    <a:effectLst/>
                    <a:latin typeface="Calibri" panose="020F0502020204030204" pitchFamily="34" charset="0"/>
                    <a:ea typeface="Calibri" panose="020F0502020204030204" pitchFamily="34" charset="0"/>
                    <a:cs typeface="Times New Roman" panose="02020603050405020304" pitchFamily="18" charset="0"/>
                  </a:rPr>
                  <a:t>Log2 fold change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 name="Imagen 3">
              <a:extLst>
                <a:ext uri="{FF2B5EF4-FFF2-40B4-BE49-F238E27FC236}">
                  <a16:creationId xmlns:a16="http://schemas.microsoft.com/office/drawing/2014/main" id="{5472246A-0A59-DEB0-8B20-C1D585B306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090699"/>
              <a:ext cx="5127625" cy="333375"/>
            </a:xfrm>
            <a:prstGeom prst="rect">
              <a:avLst/>
            </a:prstGeom>
          </p:spPr>
        </p:pic>
      </p:grpSp>
      <p:sp>
        <p:nvSpPr>
          <p:cNvPr id="29" name="Rectángulo 28">
            <a:extLst>
              <a:ext uri="{FF2B5EF4-FFF2-40B4-BE49-F238E27FC236}">
                <a16:creationId xmlns:a16="http://schemas.microsoft.com/office/drawing/2014/main" id="{D1BA9091-F97E-23F3-7DA2-D1E5619F6B28}"/>
              </a:ext>
            </a:extLst>
          </p:cNvPr>
          <p:cNvSpPr/>
          <p:nvPr/>
        </p:nvSpPr>
        <p:spPr>
          <a:xfrm>
            <a:off x="9569168" y="4680155"/>
            <a:ext cx="781125" cy="254418"/>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ángulo 29">
            <a:extLst>
              <a:ext uri="{FF2B5EF4-FFF2-40B4-BE49-F238E27FC236}">
                <a16:creationId xmlns:a16="http://schemas.microsoft.com/office/drawing/2014/main" id="{61B00BE7-FB84-5C48-C0EF-1401991F122E}"/>
              </a:ext>
            </a:extLst>
          </p:cNvPr>
          <p:cNvSpPr/>
          <p:nvPr/>
        </p:nvSpPr>
        <p:spPr>
          <a:xfrm>
            <a:off x="243191" y="2421666"/>
            <a:ext cx="2276273" cy="25291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ángulo 30">
            <a:extLst>
              <a:ext uri="{FF2B5EF4-FFF2-40B4-BE49-F238E27FC236}">
                <a16:creationId xmlns:a16="http://schemas.microsoft.com/office/drawing/2014/main" id="{A9D51221-91B4-F9B8-A30D-731D742D089C}"/>
              </a:ext>
            </a:extLst>
          </p:cNvPr>
          <p:cNvSpPr/>
          <p:nvPr/>
        </p:nvSpPr>
        <p:spPr>
          <a:xfrm>
            <a:off x="238273" y="2721546"/>
            <a:ext cx="2276273" cy="25291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ángulo 31">
            <a:extLst>
              <a:ext uri="{FF2B5EF4-FFF2-40B4-BE49-F238E27FC236}">
                <a16:creationId xmlns:a16="http://schemas.microsoft.com/office/drawing/2014/main" id="{FBDF381D-9F1E-7248-E48A-11A021A0AB05}"/>
              </a:ext>
            </a:extLst>
          </p:cNvPr>
          <p:cNvSpPr/>
          <p:nvPr/>
        </p:nvSpPr>
        <p:spPr>
          <a:xfrm>
            <a:off x="390673" y="3601528"/>
            <a:ext cx="2276273" cy="39726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ángulo 32">
            <a:extLst>
              <a:ext uri="{FF2B5EF4-FFF2-40B4-BE49-F238E27FC236}">
                <a16:creationId xmlns:a16="http://schemas.microsoft.com/office/drawing/2014/main" id="{B56F1217-9274-378B-329E-307994C07F6C}"/>
              </a:ext>
            </a:extLst>
          </p:cNvPr>
          <p:cNvSpPr/>
          <p:nvPr/>
        </p:nvSpPr>
        <p:spPr>
          <a:xfrm>
            <a:off x="271555" y="4680155"/>
            <a:ext cx="2276273" cy="39726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ángulo 33">
            <a:extLst>
              <a:ext uri="{FF2B5EF4-FFF2-40B4-BE49-F238E27FC236}">
                <a16:creationId xmlns:a16="http://schemas.microsoft.com/office/drawing/2014/main" id="{321B2C78-B182-847C-BF4A-DD3B21ADCBF1}"/>
              </a:ext>
            </a:extLst>
          </p:cNvPr>
          <p:cNvSpPr/>
          <p:nvPr/>
        </p:nvSpPr>
        <p:spPr>
          <a:xfrm>
            <a:off x="351658" y="4033203"/>
            <a:ext cx="2276273" cy="39726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11045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Diagrama, Escala de tiempo&#10;&#10;Descripción generada automáticamente">
            <a:extLst>
              <a:ext uri="{FF2B5EF4-FFF2-40B4-BE49-F238E27FC236}">
                <a16:creationId xmlns:a16="http://schemas.microsoft.com/office/drawing/2014/main" id="{87FA7805-34F5-408E-A08E-AFE9BE46E7D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b="790"/>
          <a:stretch/>
        </p:blipFill>
        <p:spPr bwMode="auto">
          <a:xfrm>
            <a:off x="638282" y="1003377"/>
            <a:ext cx="8384816" cy="5905737"/>
          </a:xfrm>
          <a:prstGeom prst="rect">
            <a:avLst/>
          </a:prstGeom>
          <a:noFill/>
          <a:ln>
            <a:noFill/>
          </a:ln>
          <a:extLst>
            <a:ext uri="{53640926-AAD7-44D8-BBD7-CCE9431645EC}">
              <a14:shadowObscured xmlns:a14="http://schemas.microsoft.com/office/drawing/2010/main"/>
            </a:ext>
          </a:extLst>
        </p:spPr>
      </p:pic>
      <p:sp>
        <p:nvSpPr>
          <p:cNvPr id="5" name="CuadroTexto 4">
            <a:extLst>
              <a:ext uri="{FF2B5EF4-FFF2-40B4-BE49-F238E27FC236}">
                <a16:creationId xmlns:a16="http://schemas.microsoft.com/office/drawing/2014/main" id="{EE81D22F-7998-72FF-249A-A0A8402F0B0C}"/>
              </a:ext>
            </a:extLst>
          </p:cNvPr>
          <p:cNvSpPr txBox="1"/>
          <p:nvPr/>
        </p:nvSpPr>
        <p:spPr>
          <a:xfrm>
            <a:off x="100423" y="290199"/>
            <a:ext cx="8384816" cy="337657"/>
          </a:xfrm>
          <a:prstGeom prst="rect">
            <a:avLst/>
          </a:prstGeom>
          <a:noFill/>
        </p:spPr>
        <p:txBody>
          <a:bodyPr wrap="square">
            <a:spAutoFit/>
          </a:bodyPr>
          <a:lstStyle/>
          <a:p>
            <a:r>
              <a:rPr lang="en-US" sz="1594" b="1" dirty="0">
                <a:solidFill>
                  <a:srgbClr val="38B4BE"/>
                </a:solidFill>
                <a:latin typeface="Times New Roman" panose="02020603050405020304" pitchFamily="18" charset="0"/>
                <a:ea typeface="Calibri" panose="020F0502020204030204" pitchFamily="34" charset="0"/>
                <a:cs typeface="Times New Roman" panose="02020603050405020304" pitchFamily="18" charset="0"/>
              </a:rPr>
              <a:t>Steroidogenesis pathway in hormone-naïve primary cultures</a:t>
            </a:r>
            <a:endParaRPr lang="en-US" sz="1594"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7074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CuadroTexto 18">
            <a:extLst>
              <a:ext uri="{FF2B5EF4-FFF2-40B4-BE49-F238E27FC236}">
                <a16:creationId xmlns:a16="http://schemas.microsoft.com/office/drawing/2014/main" id="{B1D68135-5EBA-B901-419B-0057D1350714}"/>
              </a:ext>
            </a:extLst>
          </p:cNvPr>
          <p:cNvSpPr txBox="1"/>
          <p:nvPr/>
        </p:nvSpPr>
        <p:spPr>
          <a:xfrm>
            <a:off x="580390" y="1416466"/>
            <a:ext cx="3731260" cy="2554545"/>
          </a:xfrm>
          <a:prstGeom prst="rect">
            <a:avLst/>
          </a:prstGeom>
          <a:noFill/>
        </p:spPr>
        <p:txBody>
          <a:bodyPr wrap="square">
            <a:spAutoFit/>
          </a:bodyPr>
          <a:lstStyle/>
          <a:p>
            <a:r>
              <a:rPr lang="en-US" sz="2000" b="0" i="0" dirty="0">
                <a:solidFill>
                  <a:srgbClr val="1F1F1F"/>
                </a:solidFill>
                <a:effectLst/>
              </a:rPr>
              <a:t>Steroids are lipophilic molecules consisting of four interconnected carbon rings, the so-called cyclopentanoperhydrophenanthrene rings, also known as </a:t>
            </a:r>
            <a:r>
              <a:rPr lang="en-US" sz="2000" b="0" i="0" dirty="0">
                <a:solidFill>
                  <a:srgbClr val="1F1F1F"/>
                </a:solidFill>
                <a:effectLst/>
                <a:hlinkClick r:id="rId2" tooltip="Learn more about Prednisolone from ScienceDirect's AI-generated Topic Pages"/>
              </a:rPr>
              <a:t>sterane</a:t>
            </a:r>
            <a:r>
              <a:rPr lang="en-US" sz="2000" b="0" i="0" dirty="0">
                <a:solidFill>
                  <a:srgbClr val="1F1F1F"/>
                </a:solidFill>
                <a:effectLst/>
              </a:rPr>
              <a:t>.</a:t>
            </a:r>
          </a:p>
          <a:p>
            <a:r>
              <a:rPr lang="en-US" sz="2000" dirty="0">
                <a:cs typeface="Arial" charset="0"/>
              </a:rPr>
              <a:t>Different steroids have different functional groups attached to this four-ring core.</a:t>
            </a:r>
            <a:endParaRPr lang="en-US" sz="2000" dirty="0"/>
          </a:p>
        </p:txBody>
      </p:sp>
      <p:pic>
        <p:nvPicPr>
          <p:cNvPr id="1026" name="Picture 2" descr="undefined">
            <a:extLst>
              <a:ext uri="{FF2B5EF4-FFF2-40B4-BE49-F238E27FC236}">
                <a16:creationId xmlns:a16="http://schemas.microsoft.com/office/drawing/2014/main" id="{21A6C72C-C6E2-65D6-C8E4-8210D2F303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3641" y="1323280"/>
            <a:ext cx="4006367" cy="2585323"/>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E54C3F10-6EB0-37FF-BA5B-F28D9AC36C2F}"/>
              </a:ext>
            </a:extLst>
          </p:cNvPr>
          <p:cNvSpPr txBox="1"/>
          <p:nvPr/>
        </p:nvSpPr>
        <p:spPr>
          <a:xfrm>
            <a:off x="311150" y="447040"/>
            <a:ext cx="6272530" cy="461665"/>
          </a:xfrm>
          <a:prstGeom prst="rect">
            <a:avLst/>
          </a:prstGeom>
          <a:noFill/>
        </p:spPr>
        <p:txBody>
          <a:bodyPr wrap="square" rtlCol="0">
            <a:spAutoFit/>
          </a:bodyPr>
          <a:lstStyle/>
          <a:p>
            <a:r>
              <a:rPr lang="es-ES" sz="2400" b="1" dirty="0"/>
              <a:t>ESTEROIDS DEFINITION AND STRUCTURE</a:t>
            </a:r>
            <a:endParaRPr lang="en-US" sz="2400" b="1" dirty="0"/>
          </a:p>
        </p:txBody>
      </p:sp>
      <p:pic>
        <p:nvPicPr>
          <p:cNvPr id="24" name="Imagen 23">
            <a:extLst>
              <a:ext uri="{FF2B5EF4-FFF2-40B4-BE49-F238E27FC236}">
                <a16:creationId xmlns:a16="http://schemas.microsoft.com/office/drawing/2014/main" id="{51365EA8-2702-2B89-1D9E-1A03488C4585}"/>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Lst>
          </a:blip>
          <a:srcRect b="16475"/>
          <a:stretch/>
        </p:blipFill>
        <p:spPr>
          <a:xfrm>
            <a:off x="7691120" y="4856480"/>
            <a:ext cx="2692400" cy="2342833"/>
          </a:xfrm>
          <a:prstGeom prst="rect">
            <a:avLst/>
          </a:prstGeom>
        </p:spPr>
      </p:pic>
      <p:sp>
        <p:nvSpPr>
          <p:cNvPr id="26" name="Rectángulo 25">
            <a:extLst>
              <a:ext uri="{FF2B5EF4-FFF2-40B4-BE49-F238E27FC236}">
                <a16:creationId xmlns:a16="http://schemas.microsoft.com/office/drawing/2014/main" id="{FE647A16-A213-FB74-79F3-EE0452990F0C}"/>
              </a:ext>
            </a:extLst>
          </p:cNvPr>
          <p:cNvSpPr/>
          <p:nvPr/>
        </p:nvSpPr>
        <p:spPr>
          <a:xfrm>
            <a:off x="8673783" y="4942074"/>
            <a:ext cx="1709737" cy="61544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Elipse 26">
            <a:extLst>
              <a:ext uri="{FF2B5EF4-FFF2-40B4-BE49-F238E27FC236}">
                <a16:creationId xmlns:a16="http://schemas.microsoft.com/office/drawing/2014/main" id="{ED11F0EB-9253-29F1-AEAE-CE6E7E311D87}"/>
              </a:ext>
            </a:extLst>
          </p:cNvPr>
          <p:cNvSpPr/>
          <p:nvPr/>
        </p:nvSpPr>
        <p:spPr>
          <a:xfrm>
            <a:off x="8077200" y="5334000"/>
            <a:ext cx="690880" cy="499403"/>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lipse 27">
            <a:extLst>
              <a:ext uri="{FF2B5EF4-FFF2-40B4-BE49-F238E27FC236}">
                <a16:creationId xmlns:a16="http://schemas.microsoft.com/office/drawing/2014/main" id="{967092DA-337C-7512-414E-623485957642}"/>
              </a:ext>
            </a:extLst>
          </p:cNvPr>
          <p:cNvSpPr/>
          <p:nvPr/>
        </p:nvSpPr>
        <p:spPr>
          <a:xfrm>
            <a:off x="7586292" y="6543040"/>
            <a:ext cx="501067" cy="499403"/>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upo 29">
            <a:extLst>
              <a:ext uri="{FF2B5EF4-FFF2-40B4-BE49-F238E27FC236}">
                <a16:creationId xmlns:a16="http://schemas.microsoft.com/office/drawing/2014/main" id="{9FC120A9-6D3B-BC9E-AF60-286125CA6D91}"/>
              </a:ext>
            </a:extLst>
          </p:cNvPr>
          <p:cNvGrpSpPr/>
          <p:nvPr/>
        </p:nvGrpSpPr>
        <p:grpSpPr>
          <a:xfrm>
            <a:off x="3731260" y="4643120"/>
            <a:ext cx="3682313" cy="2340106"/>
            <a:chOff x="3731260" y="4643120"/>
            <a:chExt cx="3682313" cy="2340106"/>
          </a:xfrm>
        </p:grpSpPr>
        <p:pic>
          <p:nvPicPr>
            <p:cNvPr id="22" name="Imagen 21">
              <a:extLst>
                <a:ext uri="{FF2B5EF4-FFF2-40B4-BE49-F238E27FC236}">
                  <a16:creationId xmlns:a16="http://schemas.microsoft.com/office/drawing/2014/main" id="{6AB88614-1F4C-A914-56FF-54088893D62A}"/>
                </a:ext>
              </a:extLst>
            </p:cNvPr>
            <p:cNvPicPr>
              <a:picLocks noChangeAspect="1"/>
            </p:cNvPicPr>
            <p:nvPr/>
          </p:nvPicPr>
          <p:blipFill>
            <a:blip r:embed="rId6"/>
            <a:stretch>
              <a:fillRect/>
            </a:stretch>
          </p:blipFill>
          <p:spPr>
            <a:xfrm>
              <a:off x="3731260" y="4746307"/>
              <a:ext cx="3682313" cy="2236919"/>
            </a:xfrm>
            <a:prstGeom prst="rect">
              <a:avLst/>
            </a:prstGeom>
          </p:spPr>
        </p:pic>
        <p:sp>
          <p:nvSpPr>
            <p:cNvPr id="29" name="Rectángulo 28">
              <a:extLst>
                <a:ext uri="{FF2B5EF4-FFF2-40B4-BE49-F238E27FC236}">
                  <a16:creationId xmlns:a16="http://schemas.microsoft.com/office/drawing/2014/main" id="{0553D0D9-AA42-18E7-B146-B8DE5EBF31FE}"/>
                </a:ext>
              </a:extLst>
            </p:cNvPr>
            <p:cNvSpPr/>
            <p:nvPr/>
          </p:nvSpPr>
          <p:spPr>
            <a:xfrm>
              <a:off x="5161280" y="4643120"/>
              <a:ext cx="238601" cy="8315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ángulo 30">
            <a:extLst>
              <a:ext uri="{FF2B5EF4-FFF2-40B4-BE49-F238E27FC236}">
                <a16:creationId xmlns:a16="http://schemas.microsoft.com/office/drawing/2014/main" id="{C5D066AC-0244-8F94-278F-3DD5014DAFDE}"/>
              </a:ext>
            </a:extLst>
          </p:cNvPr>
          <p:cNvSpPr/>
          <p:nvPr/>
        </p:nvSpPr>
        <p:spPr>
          <a:xfrm>
            <a:off x="5114290" y="4740830"/>
            <a:ext cx="1922780" cy="83153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adroTexto 31">
            <a:extLst>
              <a:ext uri="{FF2B5EF4-FFF2-40B4-BE49-F238E27FC236}">
                <a16:creationId xmlns:a16="http://schemas.microsoft.com/office/drawing/2014/main" id="{47DAB752-B442-C003-401C-BE95CCA20A07}"/>
              </a:ext>
            </a:extLst>
          </p:cNvPr>
          <p:cNvSpPr txBox="1"/>
          <p:nvPr/>
        </p:nvSpPr>
        <p:spPr>
          <a:xfrm>
            <a:off x="9205330" y="6520934"/>
            <a:ext cx="1594433" cy="338554"/>
          </a:xfrm>
          <a:prstGeom prst="rect">
            <a:avLst/>
          </a:prstGeom>
          <a:noFill/>
        </p:spPr>
        <p:txBody>
          <a:bodyPr wrap="square" rtlCol="0">
            <a:spAutoFit/>
          </a:bodyPr>
          <a:lstStyle/>
          <a:p>
            <a:r>
              <a:rPr lang="es-ES" sz="1600" dirty="0" err="1"/>
              <a:t>Corticosterone</a:t>
            </a:r>
            <a:endParaRPr lang="en-US" sz="1600" dirty="0"/>
          </a:p>
        </p:txBody>
      </p:sp>
      <p:pic>
        <p:nvPicPr>
          <p:cNvPr id="21" name="Imagen 20">
            <a:extLst>
              <a:ext uri="{FF2B5EF4-FFF2-40B4-BE49-F238E27FC236}">
                <a16:creationId xmlns:a16="http://schemas.microsoft.com/office/drawing/2014/main" id="{77671E0F-2B0E-63BF-09B8-11BA3340EAA6}"/>
              </a:ext>
            </a:extLst>
          </p:cNvPr>
          <p:cNvPicPr>
            <a:picLocks noChangeAspect="1"/>
          </p:cNvPicPr>
          <p:nvPr/>
        </p:nvPicPr>
        <p:blipFill>
          <a:blip r:embed="rId7"/>
          <a:stretch>
            <a:fillRect/>
          </a:stretch>
        </p:blipFill>
        <p:spPr>
          <a:xfrm>
            <a:off x="166053" y="4819571"/>
            <a:ext cx="3731260" cy="2090390"/>
          </a:xfrm>
          <a:prstGeom prst="rect">
            <a:avLst/>
          </a:prstGeom>
        </p:spPr>
      </p:pic>
      <p:sp>
        <p:nvSpPr>
          <p:cNvPr id="25" name="Rectángulo 24">
            <a:extLst>
              <a:ext uri="{FF2B5EF4-FFF2-40B4-BE49-F238E27FC236}">
                <a16:creationId xmlns:a16="http://schemas.microsoft.com/office/drawing/2014/main" id="{1B512B94-B08A-77AC-8848-75FBBF922345}"/>
              </a:ext>
            </a:extLst>
          </p:cNvPr>
          <p:cNvSpPr/>
          <p:nvPr/>
        </p:nvSpPr>
        <p:spPr>
          <a:xfrm>
            <a:off x="1788160" y="4746307"/>
            <a:ext cx="1922780" cy="83153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3328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B5D405-9E2D-871A-C958-2A1639C2D187}"/>
              </a:ext>
            </a:extLst>
          </p:cNvPr>
          <p:cNvSpPr>
            <a:spLocks noGrp="1"/>
          </p:cNvSpPr>
          <p:nvPr>
            <p:ph type="title"/>
          </p:nvPr>
        </p:nvSpPr>
        <p:spPr>
          <a:xfrm>
            <a:off x="742484" y="383299"/>
            <a:ext cx="5069036" cy="663181"/>
          </a:xfrm>
        </p:spPr>
        <p:txBody>
          <a:bodyPr>
            <a:normAutofit/>
          </a:bodyPr>
          <a:lstStyle/>
          <a:p>
            <a:r>
              <a:rPr lang="es-ES" sz="2400" b="1" dirty="0"/>
              <a:t>SPATIAL CONFORMATION OF STERANE</a:t>
            </a:r>
            <a:endParaRPr lang="en-US" sz="2400" b="1" dirty="0"/>
          </a:p>
        </p:txBody>
      </p:sp>
      <p:sp>
        <p:nvSpPr>
          <p:cNvPr id="4" name="CuadroTexto 3">
            <a:extLst>
              <a:ext uri="{FF2B5EF4-FFF2-40B4-BE49-F238E27FC236}">
                <a16:creationId xmlns:a16="http://schemas.microsoft.com/office/drawing/2014/main" id="{EC8D615D-28D0-E3A1-F68B-DAB51A2CEA46}"/>
              </a:ext>
            </a:extLst>
          </p:cNvPr>
          <p:cNvSpPr txBox="1"/>
          <p:nvPr/>
        </p:nvSpPr>
        <p:spPr>
          <a:xfrm>
            <a:off x="2773680" y="1198880"/>
            <a:ext cx="5892800" cy="1477328"/>
          </a:xfrm>
          <a:prstGeom prst="rect">
            <a:avLst/>
          </a:prstGeom>
          <a:noFill/>
        </p:spPr>
        <p:txBody>
          <a:bodyPr wrap="square" rtlCol="0">
            <a:spAutoFit/>
          </a:bodyPr>
          <a:lstStyle/>
          <a:p>
            <a:r>
              <a:rPr lang="es-ES" dirty="0" err="1"/>
              <a:t>The</a:t>
            </a:r>
            <a:r>
              <a:rPr lang="es-ES" dirty="0"/>
              <a:t> 3-D </a:t>
            </a:r>
            <a:r>
              <a:rPr lang="es-ES" dirty="0" err="1"/>
              <a:t>structure</a:t>
            </a:r>
            <a:r>
              <a:rPr lang="es-ES" dirty="0"/>
              <a:t> </a:t>
            </a:r>
            <a:r>
              <a:rPr lang="es-ES" dirty="0" err="1"/>
              <a:t>of</a:t>
            </a:r>
            <a:r>
              <a:rPr lang="es-ES" dirty="0"/>
              <a:t> </a:t>
            </a:r>
            <a:r>
              <a:rPr lang="es-ES" dirty="0" err="1"/>
              <a:t>steroids</a:t>
            </a:r>
            <a:r>
              <a:rPr lang="es-ES" dirty="0"/>
              <a:t> ar </a:t>
            </a:r>
            <a:r>
              <a:rPr lang="es-ES" dirty="0" err="1"/>
              <a:t>not</a:t>
            </a:r>
            <a:r>
              <a:rPr lang="es-ES" dirty="0"/>
              <a:t> planar in </a:t>
            </a:r>
            <a:r>
              <a:rPr lang="es-ES" dirty="0" err="1"/>
              <a:t>shape</a:t>
            </a:r>
            <a:r>
              <a:rPr lang="es-ES" dirty="0"/>
              <a:t>. T</a:t>
            </a:r>
            <a:r>
              <a:rPr lang="en-US" b="0" i="0" dirty="0">
                <a:solidFill>
                  <a:srgbClr val="1F1F1F"/>
                </a:solidFill>
                <a:effectLst/>
                <a:latin typeface="ElsevierGulliver"/>
              </a:rPr>
              <a:t>he six-carbon atoms of a cyclohexane ring are not fixed rigidly in space but are capable of interchanging through turning and twisting between several structural arrangements in space called conformations.</a:t>
            </a:r>
            <a:endParaRPr lang="en-US" dirty="0"/>
          </a:p>
        </p:txBody>
      </p:sp>
      <p:pic>
        <p:nvPicPr>
          <p:cNvPr id="6" name="Imagen 5">
            <a:extLst>
              <a:ext uri="{FF2B5EF4-FFF2-40B4-BE49-F238E27FC236}">
                <a16:creationId xmlns:a16="http://schemas.microsoft.com/office/drawing/2014/main" id="{E2023A2F-A73A-8C63-D004-44F1ED890A1D}"/>
              </a:ext>
            </a:extLst>
          </p:cNvPr>
          <p:cNvPicPr>
            <a:picLocks noChangeAspect="1"/>
          </p:cNvPicPr>
          <p:nvPr/>
        </p:nvPicPr>
        <p:blipFill>
          <a:blip r:embed="rId2"/>
          <a:stretch>
            <a:fillRect/>
          </a:stretch>
        </p:blipFill>
        <p:spPr>
          <a:xfrm>
            <a:off x="3308036" y="2758288"/>
            <a:ext cx="4525324" cy="1997318"/>
          </a:xfrm>
          <a:prstGeom prst="rect">
            <a:avLst/>
          </a:prstGeom>
        </p:spPr>
      </p:pic>
      <p:sp>
        <p:nvSpPr>
          <p:cNvPr id="8" name="CuadroTexto 7">
            <a:extLst>
              <a:ext uri="{FF2B5EF4-FFF2-40B4-BE49-F238E27FC236}">
                <a16:creationId xmlns:a16="http://schemas.microsoft.com/office/drawing/2014/main" id="{CFBF282C-FF2C-AC25-8531-974006FC79E8}"/>
              </a:ext>
            </a:extLst>
          </p:cNvPr>
          <p:cNvSpPr txBox="1"/>
          <p:nvPr/>
        </p:nvSpPr>
        <p:spPr>
          <a:xfrm>
            <a:off x="333218" y="5398254"/>
            <a:ext cx="3436142" cy="584775"/>
          </a:xfrm>
          <a:prstGeom prst="rect">
            <a:avLst/>
          </a:prstGeom>
          <a:noFill/>
        </p:spPr>
        <p:txBody>
          <a:bodyPr wrap="square">
            <a:spAutoFit/>
          </a:bodyPr>
          <a:lstStyle/>
          <a:p>
            <a:pPr algn="l"/>
            <a:r>
              <a:rPr lang="en-US" sz="1600" b="0" i="0" dirty="0">
                <a:solidFill>
                  <a:srgbClr val="000000"/>
                </a:solidFill>
                <a:effectLst/>
                <a:latin typeface="Open Sans" panose="020B0606030504020204" pitchFamily="34" charset="0"/>
              </a:rPr>
              <a:t>Google: “3d Model of Cholesterol</a:t>
            </a:r>
          </a:p>
          <a:p>
            <a:pPr algn="l"/>
            <a:r>
              <a:rPr lang="en-US" sz="1600" dirty="0">
                <a:solidFill>
                  <a:srgbClr val="000000"/>
                </a:solidFill>
                <a:latin typeface="Open Sans" panose="020B0606030504020204" pitchFamily="34" charset="0"/>
              </a:rPr>
              <a:t>(American Chemical Society)”</a:t>
            </a:r>
            <a:endParaRPr lang="en-US" sz="1600" b="0" i="0" dirty="0">
              <a:solidFill>
                <a:srgbClr val="000000"/>
              </a:solidFill>
              <a:effectLst/>
              <a:latin typeface="Open Sans" panose="020B0606030504020204" pitchFamily="34" charset="0"/>
            </a:endParaRPr>
          </a:p>
        </p:txBody>
      </p:sp>
      <p:sp>
        <p:nvSpPr>
          <p:cNvPr id="10" name="CuadroTexto 9">
            <a:extLst>
              <a:ext uri="{FF2B5EF4-FFF2-40B4-BE49-F238E27FC236}">
                <a16:creationId xmlns:a16="http://schemas.microsoft.com/office/drawing/2014/main" id="{AC7CBB96-98E0-EAFB-C88D-05380AA6D4E8}"/>
              </a:ext>
            </a:extLst>
          </p:cNvPr>
          <p:cNvSpPr txBox="1"/>
          <p:nvPr/>
        </p:nvSpPr>
        <p:spPr>
          <a:xfrm>
            <a:off x="8209280" y="2537946"/>
            <a:ext cx="2095500" cy="3139321"/>
          </a:xfrm>
          <a:prstGeom prst="rect">
            <a:avLst/>
          </a:prstGeom>
          <a:noFill/>
        </p:spPr>
        <p:txBody>
          <a:bodyPr wrap="square">
            <a:spAutoFit/>
          </a:bodyPr>
          <a:lstStyle/>
          <a:p>
            <a:r>
              <a:rPr lang="en-US" b="0" i="0" dirty="0">
                <a:solidFill>
                  <a:srgbClr val="1F1F1F"/>
                </a:solidFill>
                <a:effectLst/>
                <a:latin typeface="ElsevierGulliver"/>
              </a:rPr>
              <a:t>Each of the two substituent groups on the six-carbon atoms of the cyclohexane ring may exist in either the general plane of the ring: equatorial (</a:t>
            </a:r>
            <a:r>
              <a:rPr lang="en-US" b="0" i="1" dirty="0">
                <a:solidFill>
                  <a:srgbClr val="1F1F1F"/>
                </a:solidFill>
                <a:effectLst/>
                <a:latin typeface="ElsevierGulliver"/>
              </a:rPr>
              <a:t>e</a:t>
            </a:r>
            <a:r>
              <a:rPr lang="en-US" b="0" i="0" dirty="0">
                <a:solidFill>
                  <a:srgbClr val="1F1F1F"/>
                </a:solidFill>
                <a:effectLst/>
                <a:latin typeface="ElsevierGulliver"/>
              </a:rPr>
              <a:t>) or perpendicular to the ring plane: axial (</a:t>
            </a:r>
            <a:r>
              <a:rPr lang="en-US" b="0" i="1" dirty="0">
                <a:solidFill>
                  <a:srgbClr val="1F1F1F"/>
                </a:solidFill>
                <a:effectLst/>
                <a:latin typeface="ElsevierGulliver"/>
              </a:rPr>
              <a:t>a</a:t>
            </a:r>
            <a:r>
              <a:rPr lang="en-US" b="0" i="0" dirty="0">
                <a:solidFill>
                  <a:srgbClr val="1F1F1F"/>
                </a:solidFill>
                <a:effectLst/>
                <a:latin typeface="ElsevierGulliver"/>
              </a:rPr>
              <a:t>). </a:t>
            </a:r>
            <a:endParaRPr lang="en-US" dirty="0"/>
          </a:p>
        </p:txBody>
      </p:sp>
      <p:pic>
        <p:nvPicPr>
          <p:cNvPr id="14" name="Imagen 13">
            <a:extLst>
              <a:ext uri="{FF2B5EF4-FFF2-40B4-BE49-F238E27FC236}">
                <a16:creationId xmlns:a16="http://schemas.microsoft.com/office/drawing/2014/main" id="{84C14AAF-65BD-D817-2979-CA1139DC867C}"/>
              </a:ext>
            </a:extLst>
          </p:cNvPr>
          <p:cNvPicPr>
            <a:picLocks noChangeAspect="1"/>
          </p:cNvPicPr>
          <p:nvPr/>
        </p:nvPicPr>
        <p:blipFill>
          <a:blip r:embed="rId3"/>
          <a:stretch>
            <a:fillRect/>
          </a:stretch>
        </p:blipFill>
        <p:spPr>
          <a:xfrm>
            <a:off x="4314475" y="4925295"/>
            <a:ext cx="2994089" cy="1764067"/>
          </a:xfrm>
          <a:prstGeom prst="rect">
            <a:avLst/>
          </a:prstGeom>
        </p:spPr>
      </p:pic>
    </p:spTree>
    <p:extLst>
      <p:ext uri="{BB962C8B-B14F-4D97-AF65-F5344CB8AC3E}">
        <p14:creationId xmlns:p14="http://schemas.microsoft.com/office/powerpoint/2010/main" val="2459701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descr="Diagrama&#10;&#10;Descripción generada automáticamente">
            <a:extLst>
              <a:ext uri="{FF2B5EF4-FFF2-40B4-BE49-F238E27FC236}">
                <a16:creationId xmlns:a16="http://schemas.microsoft.com/office/drawing/2014/main" id="{D3C89745-CA64-4610-1159-DE4A876997AF}"/>
              </a:ext>
            </a:extLst>
          </p:cNvPr>
          <p:cNvPicPr>
            <a:picLocks noChangeAspect="1"/>
          </p:cNvPicPr>
          <p:nvPr/>
        </p:nvPicPr>
        <p:blipFill rotWithShape="1">
          <a:blip r:embed="rId2">
            <a:extLst>
              <a:ext uri="{28A0092B-C50C-407E-A947-70E740481C1C}">
                <a14:useLocalDpi xmlns:a14="http://schemas.microsoft.com/office/drawing/2010/main" val="0"/>
              </a:ext>
            </a:extLst>
          </a:blip>
          <a:srcRect l="57556" b="78423"/>
          <a:stretch/>
        </p:blipFill>
        <p:spPr bwMode="auto">
          <a:xfrm>
            <a:off x="328979" y="1035994"/>
            <a:ext cx="3077498" cy="1907992"/>
          </a:xfrm>
          <a:prstGeom prst="rect">
            <a:avLst/>
          </a:prstGeom>
          <a:extLst>
            <a:ext uri="{53640926-AAD7-44D8-BBD7-CCE9431645EC}">
              <a14:shadowObscured xmlns:a14="http://schemas.microsoft.com/office/drawing/2010/main"/>
            </a:ext>
          </a:extLst>
        </p:spPr>
      </p:pic>
      <p:pic>
        <p:nvPicPr>
          <p:cNvPr id="5" name="Marcador de contenido 3" descr="Diagrama&#10;&#10;Descripción generada automáticamente">
            <a:extLst>
              <a:ext uri="{FF2B5EF4-FFF2-40B4-BE49-F238E27FC236}">
                <a16:creationId xmlns:a16="http://schemas.microsoft.com/office/drawing/2014/main" id="{0D319A7D-F6F4-07AD-6A07-7344B7C1913B}"/>
              </a:ext>
            </a:extLst>
          </p:cNvPr>
          <p:cNvPicPr>
            <a:picLocks noChangeAspect="1"/>
          </p:cNvPicPr>
          <p:nvPr/>
        </p:nvPicPr>
        <p:blipFill rotWithShape="1">
          <a:blip r:embed="rId2">
            <a:extLst>
              <a:ext uri="{28A0092B-C50C-407E-A947-70E740481C1C}">
                <a14:useLocalDpi xmlns:a14="http://schemas.microsoft.com/office/drawing/2010/main" val="0"/>
              </a:ext>
            </a:extLst>
          </a:blip>
          <a:srcRect l="8652" t="23146" r="64302" b="59330"/>
          <a:stretch/>
        </p:blipFill>
        <p:spPr bwMode="auto">
          <a:xfrm>
            <a:off x="717353" y="5197065"/>
            <a:ext cx="2136238" cy="1687996"/>
          </a:xfrm>
          <a:prstGeom prst="rect">
            <a:avLst/>
          </a:prstGeom>
          <a:extLst>
            <a:ext uri="{53640926-AAD7-44D8-BBD7-CCE9431645EC}">
              <a14:shadowObscured xmlns:a14="http://schemas.microsoft.com/office/drawing/2010/main"/>
            </a:ext>
          </a:extLst>
        </p:spPr>
      </p:pic>
      <p:pic>
        <p:nvPicPr>
          <p:cNvPr id="6" name="Marcador de contenido 3" descr="Diagrama&#10;&#10;Descripción generada automáticamente">
            <a:extLst>
              <a:ext uri="{FF2B5EF4-FFF2-40B4-BE49-F238E27FC236}">
                <a16:creationId xmlns:a16="http://schemas.microsoft.com/office/drawing/2014/main" id="{2A1F6476-4714-274B-4E5F-0BB9C365F6AA}"/>
              </a:ext>
            </a:extLst>
          </p:cNvPr>
          <p:cNvPicPr>
            <a:picLocks noChangeAspect="1"/>
          </p:cNvPicPr>
          <p:nvPr/>
        </p:nvPicPr>
        <p:blipFill rotWithShape="1">
          <a:blip r:embed="rId2">
            <a:extLst>
              <a:ext uri="{28A0092B-C50C-407E-A947-70E740481C1C}">
                <a14:useLocalDpi xmlns:a14="http://schemas.microsoft.com/office/drawing/2010/main" val="0"/>
              </a:ext>
            </a:extLst>
          </a:blip>
          <a:srcRect l="65576" t="21660" r="8658" b="61866"/>
          <a:stretch/>
        </p:blipFill>
        <p:spPr bwMode="auto">
          <a:xfrm>
            <a:off x="771431" y="3082687"/>
            <a:ext cx="2028082" cy="1581408"/>
          </a:xfrm>
          <a:prstGeom prst="rect">
            <a:avLst/>
          </a:prstGeom>
          <a:extLst>
            <a:ext uri="{53640926-AAD7-44D8-BBD7-CCE9431645EC}">
              <a14:shadowObscured xmlns:a14="http://schemas.microsoft.com/office/drawing/2010/main"/>
            </a:ext>
          </a:extLst>
        </p:spPr>
      </p:pic>
      <p:pic>
        <p:nvPicPr>
          <p:cNvPr id="7" name="Marcador de contenido 3" descr="Diagrama&#10;&#10;Descripción generada automáticamente">
            <a:extLst>
              <a:ext uri="{FF2B5EF4-FFF2-40B4-BE49-F238E27FC236}">
                <a16:creationId xmlns:a16="http://schemas.microsoft.com/office/drawing/2014/main" id="{9D5868D9-4EA4-4E4C-0CD1-9A0E30B5F3B1}"/>
              </a:ext>
            </a:extLst>
          </p:cNvPr>
          <p:cNvPicPr>
            <a:picLocks noChangeAspect="1"/>
          </p:cNvPicPr>
          <p:nvPr/>
        </p:nvPicPr>
        <p:blipFill rotWithShape="1">
          <a:blip r:embed="rId2">
            <a:extLst>
              <a:ext uri="{28A0092B-C50C-407E-A947-70E740481C1C}">
                <a14:useLocalDpi xmlns:a14="http://schemas.microsoft.com/office/drawing/2010/main" val="0"/>
              </a:ext>
            </a:extLst>
          </a:blip>
          <a:srcRect l="63870" t="52602" r="7532" b="32069"/>
          <a:stretch/>
        </p:blipFill>
        <p:spPr bwMode="auto">
          <a:xfrm>
            <a:off x="4634695" y="5334003"/>
            <a:ext cx="2572931" cy="1681858"/>
          </a:xfrm>
          <a:prstGeom prst="rect">
            <a:avLst/>
          </a:prstGeom>
          <a:extLst>
            <a:ext uri="{53640926-AAD7-44D8-BBD7-CCE9431645EC}">
              <a14:shadowObscured xmlns:a14="http://schemas.microsoft.com/office/drawing/2010/main"/>
            </a:ext>
          </a:extLst>
        </p:spPr>
      </p:pic>
      <p:cxnSp>
        <p:nvCxnSpPr>
          <p:cNvPr id="9" name="Conector recto de flecha 8">
            <a:extLst>
              <a:ext uri="{FF2B5EF4-FFF2-40B4-BE49-F238E27FC236}">
                <a16:creationId xmlns:a16="http://schemas.microsoft.com/office/drawing/2014/main" id="{1E720279-8757-7DCD-F7CF-FA61BC68F136}"/>
              </a:ext>
            </a:extLst>
          </p:cNvPr>
          <p:cNvCxnSpPr>
            <a:cxnSpLocks/>
            <a:stCxn id="6" idx="2"/>
            <a:endCxn id="5" idx="0"/>
          </p:cNvCxnSpPr>
          <p:nvPr/>
        </p:nvCxnSpPr>
        <p:spPr>
          <a:xfrm>
            <a:off x="1785472" y="4664095"/>
            <a:ext cx="0" cy="53297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12" name="Marcador de contenido 3" descr="Diagrama&#10;&#10;Descripción generada automáticamente">
            <a:extLst>
              <a:ext uri="{FF2B5EF4-FFF2-40B4-BE49-F238E27FC236}">
                <a16:creationId xmlns:a16="http://schemas.microsoft.com/office/drawing/2014/main" id="{8A06FD2B-1D25-B1E6-3E8F-BCC7B3815F58}"/>
              </a:ext>
            </a:extLst>
          </p:cNvPr>
          <p:cNvPicPr>
            <a:picLocks noChangeAspect="1"/>
          </p:cNvPicPr>
          <p:nvPr/>
        </p:nvPicPr>
        <p:blipFill rotWithShape="1">
          <a:blip r:embed="rId2">
            <a:extLst>
              <a:ext uri="{28A0092B-C50C-407E-A947-70E740481C1C}">
                <a14:useLocalDpi xmlns:a14="http://schemas.microsoft.com/office/drawing/2010/main" val="0"/>
              </a:ext>
            </a:extLst>
          </a:blip>
          <a:srcRect l="40221" t="32512" r="38253" b="63771"/>
          <a:stretch/>
        </p:blipFill>
        <p:spPr bwMode="auto">
          <a:xfrm>
            <a:off x="1867728" y="4802796"/>
            <a:ext cx="1538744" cy="323946"/>
          </a:xfrm>
          <a:prstGeom prst="rect">
            <a:avLst/>
          </a:prstGeom>
          <a:extLst>
            <a:ext uri="{53640926-AAD7-44D8-BBD7-CCE9431645EC}">
              <a14:shadowObscured xmlns:a14="http://schemas.microsoft.com/office/drawing/2010/main"/>
            </a:ext>
          </a:extLst>
        </p:spPr>
      </p:pic>
      <p:cxnSp>
        <p:nvCxnSpPr>
          <p:cNvPr id="14" name="Conector recto de flecha 13">
            <a:extLst>
              <a:ext uri="{FF2B5EF4-FFF2-40B4-BE49-F238E27FC236}">
                <a16:creationId xmlns:a16="http://schemas.microsoft.com/office/drawing/2014/main" id="{77F82BA9-A581-7EE8-670D-F2EC9A8C4A8F}"/>
              </a:ext>
            </a:extLst>
          </p:cNvPr>
          <p:cNvCxnSpPr>
            <a:stCxn id="5" idx="3"/>
          </p:cNvCxnSpPr>
          <p:nvPr/>
        </p:nvCxnSpPr>
        <p:spPr>
          <a:xfrm>
            <a:off x="2853591" y="6041063"/>
            <a:ext cx="1621005" cy="0"/>
          </a:xfrm>
          <a:prstGeom prst="straightConnector1">
            <a:avLst/>
          </a:prstGeom>
          <a:ln w="28575">
            <a:prstDash val="sysDash"/>
            <a:tailEnd type="triangle"/>
          </a:ln>
        </p:spPr>
        <p:style>
          <a:lnRef idx="1">
            <a:schemeClr val="dk1"/>
          </a:lnRef>
          <a:fillRef idx="0">
            <a:schemeClr val="dk1"/>
          </a:fillRef>
          <a:effectRef idx="0">
            <a:schemeClr val="dk1"/>
          </a:effectRef>
          <a:fontRef idx="minor">
            <a:schemeClr val="tx1"/>
          </a:fontRef>
        </p:style>
      </p:cxnSp>
      <p:cxnSp>
        <p:nvCxnSpPr>
          <p:cNvPr id="16" name="Conector recto de flecha 15">
            <a:extLst>
              <a:ext uri="{FF2B5EF4-FFF2-40B4-BE49-F238E27FC236}">
                <a16:creationId xmlns:a16="http://schemas.microsoft.com/office/drawing/2014/main" id="{BD864EB8-DECF-F8BF-1EBB-3A4097569CF1}"/>
              </a:ext>
            </a:extLst>
          </p:cNvPr>
          <p:cNvCxnSpPr>
            <a:stCxn id="7" idx="0"/>
          </p:cNvCxnSpPr>
          <p:nvPr/>
        </p:nvCxnSpPr>
        <p:spPr>
          <a:xfrm flipH="1" flipV="1">
            <a:off x="5921160" y="3972560"/>
            <a:ext cx="1" cy="136144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8" name="Conector recto de flecha 17">
            <a:extLst>
              <a:ext uri="{FF2B5EF4-FFF2-40B4-BE49-F238E27FC236}">
                <a16:creationId xmlns:a16="http://schemas.microsoft.com/office/drawing/2014/main" id="{62368B0D-ED05-3D58-5521-BD23BD2CA53C}"/>
              </a:ext>
            </a:extLst>
          </p:cNvPr>
          <p:cNvCxnSpPr>
            <a:stCxn id="7" idx="3"/>
          </p:cNvCxnSpPr>
          <p:nvPr/>
        </p:nvCxnSpPr>
        <p:spPr>
          <a:xfrm>
            <a:off x="7207626" y="6174932"/>
            <a:ext cx="1361441"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9" name="Marcador de contenido 3" descr="Diagrama&#10;&#10;Descripción generada automáticamente">
            <a:extLst>
              <a:ext uri="{FF2B5EF4-FFF2-40B4-BE49-F238E27FC236}">
                <a16:creationId xmlns:a16="http://schemas.microsoft.com/office/drawing/2014/main" id="{4C7AB1ED-FFDA-6B4A-B2A8-4A99EEE221A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4013" t="78973" r="10868" b="2891"/>
          <a:stretch/>
        </p:blipFill>
        <p:spPr bwMode="auto">
          <a:xfrm>
            <a:off x="8610283" y="5334003"/>
            <a:ext cx="1910080" cy="1681859"/>
          </a:xfrm>
          <a:prstGeom prst="rect">
            <a:avLst/>
          </a:prstGeom>
          <a:extLst>
            <a:ext uri="{53640926-AAD7-44D8-BBD7-CCE9431645EC}">
              <a14:shadowObscured xmlns:a14="http://schemas.microsoft.com/office/drawing/2010/main"/>
            </a:ext>
          </a:extLst>
        </p:spPr>
      </p:pic>
      <p:pic>
        <p:nvPicPr>
          <p:cNvPr id="20" name="Marcador de contenido 3" descr="Diagrama&#10;&#10;Descripción generada automáticamente">
            <a:extLst>
              <a:ext uri="{FF2B5EF4-FFF2-40B4-BE49-F238E27FC236}">
                <a16:creationId xmlns:a16="http://schemas.microsoft.com/office/drawing/2014/main" id="{F6847BCC-80AF-FF46-6FCE-9BF3013E53EF}"/>
              </a:ext>
            </a:extLst>
          </p:cNvPr>
          <p:cNvPicPr>
            <a:picLocks noChangeAspect="1"/>
          </p:cNvPicPr>
          <p:nvPr/>
        </p:nvPicPr>
        <p:blipFill rotWithShape="1">
          <a:blip r:embed="rId2">
            <a:extLst>
              <a:ext uri="{28A0092B-C50C-407E-A947-70E740481C1C}">
                <a14:useLocalDpi xmlns:a14="http://schemas.microsoft.com/office/drawing/2010/main" val="0"/>
              </a:ext>
            </a:extLst>
          </a:blip>
          <a:srcRect l="12040" t="76847" r="60454" b="6143"/>
          <a:stretch/>
        </p:blipFill>
        <p:spPr bwMode="auto">
          <a:xfrm>
            <a:off x="4746454" y="1767840"/>
            <a:ext cx="2675528" cy="2017710"/>
          </a:xfrm>
          <a:prstGeom prst="rect">
            <a:avLst/>
          </a:prstGeom>
          <a:extLst>
            <a:ext uri="{53640926-AAD7-44D8-BBD7-CCE9431645EC}">
              <a14:shadowObscured xmlns:a14="http://schemas.microsoft.com/office/drawing/2010/main"/>
            </a:ext>
          </a:extLst>
        </p:spPr>
      </p:pic>
      <p:pic>
        <p:nvPicPr>
          <p:cNvPr id="21" name="Marcador de contenido 3" descr="Diagrama&#10;&#10;Descripción generada automáticamente">
            <a:extLst>
              <a:ext uri="{FF2B5EF4-FFF2-40B4-BE49-F238E27FC236}">
                <a16:creationId xmlns:a16="http://schemas.microsoft.com/office/drawing/2014/main" id="{274D7591-2DE3-6F95-6F33-FE04492BC675}"/>
              </a:ext>
            </a:extLst>
          </p:cNvPr>
          <p:cNvPicPr>
            <a:picLocks noChangeAspect="1"/>
          </p:cNvPicPr>
          <p:nvPr/>
        </p:nvPicPr>
        <p:blipFill rotWithShape="1">
          <a:blip r:embed="rId2">
            <a:extLst>
              <a:ext uri="{28A0092B-C50C-407E-A947-70E740481C1C}">
                <a14:useLocalDpi xmlns:a14="http://schemas.microsoft.com/office/drawing/2010/main" val="0"/>
              </a:ext>
            </a:extLst>
          </a:blip>
          <a:srcRect l="80630" t="71871" r="5208" b="24722"/>
          <a:stretch/>
        </p:blipFill>
        <p:spPr bwMode="auto">
          <a:xfrm>
            <a:off x="7367725" y="5701715"/>
            <a:ext cx="1121671" cy="329023"/>
          </a:xfrm>
          <a:prstGeom prst="rect">
            <a:avLst/>
          </a:prstGeom>
          <a:extLst>
            <a:ext uri="{53640926-AAD7-44D8-BBD7-CCE9431645EC}">
              <a14:shadowObscured xmlns:a14="http://schemas.microsoft.com/office/drawing/2010/main"/>
            </a:ext>
          </a:extLst>
        </p:spPr>
      </p:pic>
      <p:sp>
        <p:nvSpPr>
          <p:cNvPr id="22" name="Círculo parcial 21">
            <a:extLst>
              <a:ext uri="{FF2B5EF4-FFF2-40B4-BE49-F238E27FC236}">
                <a16:creationId xmlns:a16="http://schemas.microsoft.com/office/drawing/2014/main" id="{7711EE34-3256-CB40-B099-F866F366D83C}"/>
              </a:ext>
            </a:extLst>
          </p:cNvPr>
          <p:cNvSpPr/>
          <p:nvPr/>
        </p:nvSpPr>
        <p:spPr>
          <a:xfrm rot="3798743">
            <a:off x="589162" y="2404267"/>
            <a:ext cx="563277" cy="576330"/>
          </a:xfrm>
          <a:prstGeom prst="pie">
            <a:avLst>
              <a:gd name="adj1" fmla="val 19302849"/>
              <a:gd name="adj2" fmla="val 1620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CuadroTexto 22">
            <a:extLst>
              <a:ext uri="{FF2B5EF4-FFF2-40B4-BE49-F238E27FC236}">
                <a16:creationId xmlns:a16="http://schemas.microsoft.com/office/drawing/2014/main" id="{07B914B3-AF9E-4C15-E4D9-5EF85A6DE753}"/>
              </a:ext>
            </a:extLst>
          </p:cNvPr>
          <p:cNvSpPr txBox="1"/>
          <p:nvPr/>
        </p:nvSpPr>
        <p:spPr>
          <a:xfrm>
            <a:off x="1058706" y="2493528"/>
            <a:ext cx="1031296" cy="369332"/>
          </a:xfrm>
          <a:prstGeom prst="rect">
            <a:avLst/>
          </a:prstGeom>
          <a:noFill/>
        </p:spPr>
        <p:txBody>
          <a:bodyPr wrap="square" rtlCol="0">
            <a:spAutoFit/>
          </a:bodyPr>
          <a:lstStyle/>
          <a:p>
            <a:r>
              <a:rPr lang="en-US" dirty="0"/>
              <a:t>SQLE</a:t>
            </a:r>
          </a:p>
        </p:txBody>
      </p:sp>
      <p:pic>
        <p:nvPicPr>
          <p:cNvPr id="24" name="Marcador de contenido 3" descr="Diagrama&#10;&#10;Descripción generada automáticamente">
            <a:extLst>
              <a:ext uri="{FF2B5EF4-FFF2-40B4-BE49-F238E27FC236}">
                <a16:creationId xmlns:a16="http://schemas.microsoft.com/office/drawing/2014/main" id="{11B57017-1233-8B15-432E-101877937B1A}"/>
              </a:ext>
            </a:extLst>
          </p:cNvPr>
          <p:cNvPicPr>
            <a:picLocks noChangeAspect="1"/>
          </p:cNvPicPr>
          <p:nvPr/>
        </p:nvPicPr>
        <p:blipFill rotWithShape="1">
          <a:blip r:embed="rId2">
            <a:extLst>
              <a:ext uri="{28A0092B-C50C-407E-A947-70E740481C1C}">
                <a14:useLocalDpi xmlns:a14="http://schemas.microsoft.com/office/drawing/2010/main" val="0"/>
              </a:ext>
            </a:extLst>
          </a:blip>
          <a:srcRect l="31831" t="69962" r="52100" b="25842"/>
          <a:stretch/>
        </p:blipFill>
        <p:spPr bwMode="auto">
          <a:xfrm>
            <a:off x="6153682" y="4344478"/>
            <a:ext cx="1563035" cy="497813"/>
          </a:xfrm>
          <a:prstGeom prst="rect">
            <a:avLst/>
          </a:prstGeom>
          <a:extLst>
            <a:ext uri="{53640926-AAD7-44D8-BBD7-CCE9431645EC}">
              <a14:shadowObscured xmlns:a14="http://schemas.microsoft.com/office/drawing/2010/main"/>
            </a:ext>
          </a:extLst>
        </p:spPr>
      </p:pic>
      <p:sp>
        <p:nvSpPr>
          <p:cNvPr id="25" name="Flecha: hacia la izquierda 24">
            <a:extLst>
              <a:ext uri="{FF2B5EF4-FFF2-40B4-BE49-F238E27FC236}">
                <a16:creationId xmlns:a16="http://schemas.microsoft.com/office/drawing/2014/main" id="{D0CD8E3E-DEC5-A660-6C99-F89BD70263E1}"/>
              </a:ext>
            </a:extLst>
          </p:cNvPr>
          <p:cNvSpPr/>
          <p:nvPr/>
        </p:nvSpPr>
        <p:spPr>
          <a:xfrm rot="10800000">
            <a:off x="7569655" y="2576891"/>
            <a:ext cx="637381" cy="12700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uadroTexto 25">
            <a:extLst>
              <a:ext uri="{FF2B5EF4-FFF2-40B4-BE49-F238E27FC236}">
                <a16:creationId xmlns:a16="http://schemas.microsoft.com/office/drawing/2014/main" id="{8B8F012D-44B8-B178-7137-CF8824C5B117}"/>
              </a:ext>
            </a:extLst>
          </p:cNvPr>
          <p:cNvSpPr txBox="1"/>
          <p:nvPr/>
        </p:nvSpPr>
        <p:spPr>
          <a:xfrm>
            <a:off x="8372099" y="2424046"/>
            <a:ext cx="1234440" cy="461665"/>
          </a:xfrm>
          <a:prstGeom prst="rect">
            <a:avLst/>
          </a:prstGeom>
          <a:noFill/>
        </p:spPr>
        <p:txBody>
          <a:bodyPr wrap="square" rtlCol="0">
            <a:spAutoFit/>
          </a:bodyPr>
          <a:lstStyle/>
          <a:p>
            <a:r>
              <a:rPr lang="en-US" sz="2400" b="1" dirty="0"/>
              <a:t>Steroids</a:t>
            </a:r>
          </a:p>
        </p:txBody>
      </p:sp>
      <p:cxnSp>
        <p:nvCxnSpPr>
          <p:cNvPr id="28" name="Conector recto de flecha 27">
            <a:extLst>
              <a:ext uri="{FF2B5EF4-FFF2-40B4-BE49-F238E27FC236}">
                <a16:creationId xmlns:a16="http://schemas.microsoft.com/office/drawing/2014/main" id="{69006873-50F5-69C3-FD4F-853563E0B10A}"/>
              </a:ext>
            </a:extLst>
          </p:cNvPr>
          <p:cNvCxnSpPr>
            <a:stCxn id="19" idx="0"/>
          </p:cNvCxnSpPr>
          <p:nvPr/>
        </p:nvCxnSpPr>
        <p:spPr>
          <a:xfrm flipH="1" flipV="1">
            <a:off x="9270107" y="3230880"/>
            <a:ext cx="295216" cy="210312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055A7295-A294-F3B0-75D5-2BCB1FCB10A6}"/>
              </a:ext>
            </a:extLst>
          </p:cNvPr>
          <p:cNvSpPr txBox="1"/>
          <p:nvPr/>
        </p:nvSpPr>
        <p:spPr>
          <a:xfrm>
            <a:off x="9565323" y="3972560"/>
            <a:ext cx="1234440" cy="646331"/>
          </a:xfrm>
          <a:prstGeom prst="rect">
            <a:avLst/>
          </a:prstGeom>
          <a:noFill/>
        </p:spPr>
        <p:txBody>
          <a:bodyPr wrap="square" rtlCol="0">
            <a:spAutoFit/>
          </a:bodyPr>
          <a:lstStyle/>
          <a:p>
            <a:r>
              <a:rPr lang="en-US" dirty="0"/>
              <a:t>Is a steroid?</a:t>
            </a:r>
          </a:p>
        </p:txBody>
      </p:sp>
      <p:sp>
        <p:nvSpPr>
          <p:cNvPr id="30" name="CuadroTexto 29">
            <a:extLst>
              <a:ext uri="{FF2B5EF4-FFF2-40B4-BE49-F238E27FC236}">
                <a16:creationId xmlns:a16="http://schemas.microsoft.com/office/drawing/2014/main" id="{E8A5C677-574F-377D-7D40-D026B61043E8}"/>
              </a:ext>
            </a:extLst>
          </p:cNvPr>
          <p:cNvSpPr txBox="1"/>
          <p:nvPr/>
        </p:nvSpPr>
        <p:spPr>
          <a:xfrm>
            <a:off x="328979" y="487680"/>
            <a:ext cx="4720541" cy="461665"/>
          </a:xfrm>
          <a:prstGeom prst="rect">
            <a:avLst/>
          </a:prstGeom>
          <a:noFill/>
        </p:spPr>
        <p:txBody>
          <a:bodyPr wrap="square" rtlCol="0">
            <a:spAutoFit/>
          </a:bodyPr>
          <a:lstStyle/>
          <a:p>
            <a:r>
              <a:rPr lang="es-ES" sz="2400" dirty="0"/>
              <a:t>STEROID PRECURSORS</a:t>
            </a:r>
            <a:endParaRPr lang="en-US" sz="2400" dirty="0"/>
          </a:p>
        </p:txBody>
      </p:sp>
    </p:spTree>
    <p:extLst>
      <p:ext uri="{BB962C8B-B14F-4D97-AF65-F5344CB8AC3E}">
        <p14:creationId xmlns:p14="http://schemas.microsoft.com/office/powerpoint/2010/main" val="368609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D0EB0AD-918B-85AF-5E0C-69E00120B3FD}"/>
              </a:ext>
            </a:extLst>
          </p:cNvPr>
          <p:cNvPicPr>
            <a:picLocks noChangeAspect="1"/>
          </p:cNvPicPr>
          <p:nvPr/>
        </p:nvPicPr>
        <p:blipFill>
          <a:blip r:embed="rId3"/>
          <a:stretch>
            <a:fillRect/>
          </a:stretch>
        </p:blipFill>
        <p:spPr>
          <a:xfrm>
            <a:off x="395762" y="200956"/>
            <a:ext cx="5898354" cy="6679414"/>
          </a:xfrm>
          <a:prstGeom prst="rect">
            <a:avLst/>
          </a:prstGeom>
        </p:spPr>
      </p:pic>
      <p:pic>
        <p:nvPicPr>
          <p:cNvPr id="3" name="Picture 2" descr="fig_09_10">
            <a:extLst>
              <a:ext uri="{FF2B5EF4-FFF2-40B4-BE49-F238E27FC236}">
                <a16:creationId xmlns:a16="http://schemas.microsoft.com/office/drawing/2014/main" id="{25C498AB-B267-6E46-D3DE-A66723FA2F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6716" y="737419"/>
            <a:ext cx="3259440" cy="2733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a:extLst>
              <a:ext uri="{FF2B5EF4-FFF2-40B4-BE49-F238E27FC236}">
                <a16:creationId xmlns:a16="http://schemas.microsoft.com/office/drawing/2014/main" id="{C9314A20-96EA-696E-5FED-E80689965564}"/>
              </a:ext>
            </a:extLst>
          </p:cNvPr>
          <p:cNvSpPr txBox="1">
            <a:spLocks noChangeArrowheads="1"/>
          </p:cNvSpPr>
          <p:nvPr/>
        </p:nvSpPr>
        <p:spPr bwMode="auto">
          <a:xfrm>
            <a:off x="6602385" y="3986059"/>
            <a:ext cx="3628103" cy="2800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85750" indent="-28575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indent="0"/>
            <a:r>
              <a:rPr lang="en-US" sz="1600" dirty="0">
                <a:latin typeface="Arial" charset="0"/>
                <a:cs typeface="Arial" charset="0"/>
              </a:rPr>
              <a:t>Cholesterol composes 30-40% (</a:t>
            </a:r>
            <a:r>
              <a:rPr lang="en-US" sz="1600" dirty="0" err="1">
                <a:latin typeface="Arial" charset="0"/>
                <a:cs typeface="Arial" charset="0"/>
              </a:rPr>
              <a:t>mol</a:t>
            </a:r>
            <a:r>
              <a:rPr lang="en-US" sz="1600" dirty="0">
                <a:latin typeface="Arial" charset="0"/>
                <a:cs typeface="Arial" charset="0"/>
              </a:rPr>
              <a:t>/</a:t>
            </a:r>
            <a:r>
              <a:rPr lang="en-US" sz="1600" dirty="0" err="1">
                <a:latin typeface="Arial" charset="0"/>
                <a:cs typeface="Arial" charset="0"/>
              </a:rPr>
              <a:t>mol</a:t>
            </a:r>
            <a:r>
              <a:rPr lang="en-US" sz="1600" dirty="0">
                <a:latin typeface="Arial" charset="0"/>
                <a:cs typeface="Arial" charset="0"/>
              </a:rPr>
              <a:t>) of animal membrane lipids.</a:t>
            </a:r>
          </a:p>
          <a:p>
            <a:pPr>
              <a:buFont typeface="Arial" charset="0"/>
              <a:buChar char="•"/>
            </a:pPr>
            <a:endParaRPr lang="en-US" sz="1600" dirty="0">
              <a:latin typeface="Arial" charset="0"/>
              <a:cs typeface="Arial" charset="0"/>
            </a:endParaRPr>
          </a:p>
          <a:p>
            <a:pPr marL="0" indent="0"/>
            <a:r>
              <a:rPr lang="en-US" sz="1600" dirty="0">
                <a:latin typeface="Arial" charset="0"/>
                <a:cs typeface="Arial" charset="0"/>
              </a:rPr>
              <a:t>Cholesterol modulates membrane permeability and fluidity.</a:t>
            </a:r>
          </a:p>
          <a:p>
            <a:pPr>
              <a:buFont typeface="Arial" charset="0"/>
              <a:buChar char="•"/>
            </a:pPr>
            <a:endParaRPr lang="en-US" sz="1600" dirty="0">
              <a:latin typeface="Arial" charset="0"/>
              <a:cs typeface="Arial" charset="0"/>
            </a:endParaRPr>
          </a:p>
          <a:p>
            <a:pPr marL="0" indent="0"/>
            <a:r>
              <a:rPr lang="en-US" sz="1600" dirty="0">
                <a:latin typeface="Arial" charset="0"/>
                <a:cs typeface="Arial" charset="0"/>
              </a:rPr>
              <a:t>A high level of serum cholesterol is an indicator for cardiovascular disease.</a:t>
            </a:r>
          </a:p>
          <a:p>
            <a:pPr>
              <a:buFont typeface="Arial" charset="0"/>
              <a:buChar char="•"/>
            </a:pPr>
            <a:endParaRPr lang="en-US" sz="1600" dirty="0">
              <a:latin typeface="Arial" charset="0"/>
              <a:cs typeface="Arial" charset="0"/>
            </a:endParaRPr>
          </a:p>
          <a:p>
            <a:pPr marL="0" indent="0"/>
            <a:r>
              <a:rPr lang="en-US" sz="1600" dirty="0">
                <a:latin typeface="Arial" charset="0"/>
                <a:cs typeface="Arial" charset="0"/>
              </a:rPr>
              <a:t>Cholesterol is a precursor of steroid hormones in mammals.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C44732C-0655-CA5E-A6B5-547A759828E0}"/>
              </a:ext>
            </a:extLst>
          </p:cNvPr>
          <p:cNvSpPr txBox="1"/>
          <p:nvPr/>
        </p:nvSpPr>
        <p:spPr>
          <a:xfrm>
            <a:off x="705961" y="589280"/>
            <a:ext cx="2067719" cy="369332"/>
          </a:xfrm>
          <a:prstGeom prst="rect">
            <a:avLst/>
          </a:prstGeom>
          <a:noFill/>
        </p:spPr>
        <p:txBody>
          <a:bodyPr wrap="square" rtlCol="0">
            <a:spAutoFit/>
          </a:bodyPr>
          <a:lstStyle/>
          <a:p>
            <a:r>
              <a:rPr lang="es-ES" b="1" dirty="0"/>
              <a:t>CORTICOSTEROIDS</a:t>
            </a:r>
            <a:endParaRPr lang="en-US" b="1" dirty="0"/>
          </a:p>
        </p:txBody>
      </p:sp>
      <p:sp>
        <p:nvSpPr>
          <p:cNvPr id="3" name="CuadroTexto 2">
            <a:extLst>
              <a:ext uri="{FF2B5EF4-FFF2-40B4-BE49-F238E27FC236}">
                <a16:creationId xmlns:a16="http://schemas.microsoft.com/office/drawing/2014/main" id="{60FBA2CD-CA1F-9D13-67DF-64E98E20E485}"/>
              </a:ext>
            </a:extLst>
          </p:cNvPr>
          <p:cNvSpPr txBox="1"/>
          <p:nvPr/>
        </p:nvSpPr>
        <p:spPr>
          <a:xfrm>
            <a:off x="2961481" y="589280"/>
            <a:ext cx="3866039" cy="369332"/>
          </a:xfrm>
          <a:prstGeom prst="rect">
            <a:avLst/>
          </a:prstGeom>
          <a:noFill/>
        </p:spPr>
        <p:txBody>
          <a:bodyPr wrap="square" rtlCol="0">
            <a:spAutoFit/>
          </a:bodyPr>
          <a:lstStyle/>
          <a:p>
            <a:r>
              <a:rPr lang="en-US" dirty="0"/>
              <a:t>Signaling</a:t>
            </a:r>
            <a:r>
              <a:rPr lang="es-ES" dirty="0"/>
              <a:t> </a:t>
            </a:r>
            <a:r>
              <a:rPr lang="en-US" dirty="0"/>
              <a:t>molecules </a:t>
            </a:r>
            <a:r>
              <a:rPr lang="en-US" dirty="0">
                <a:sym typeface="Wingdings" panose="05000000000000000000" pitchFamily="2" charset="2"/>
              </a:rPr>
              <a:t> Hormones</a:t>
            </a:r>
            <a:endParaRPr lang="en-US" dirty="0"/>
          </a:p>
        </p:txBody>
      </p:sp>
      <p:pic>
        <p:nvPicPr>
          <p:cNvPr id="5" name="Imagen 4">
            <a:extLst>
              <a:ext uri="{FF2B5EF4-FFF2-40B4-BE49-F238E27FC236}">
                <a16:creationId xmlns:a16="http://schemas.microsoft.com/office/drawing/2014/main" id="{06E88BCB-89E9-15D8-D8F3-5A2B3771F11C}"/>
              </a:ext>
            </a:extLst>
          </p:cNvPr>
          <p:cNvPicPr>
            <a:picLocks noChangeAspect="1"/>
          </p:cNvPicPr>
          <p:nvPr/>
        </p:nvPicPr>
        <p:blipFill>
          <a:blip r:embed="rId2"/>
          <a:stretch>
            <a:fillRect/>
          </a:stretch>
        </p:blipFill>
        <p:spPr>
          <a:xfrm>
            <a:off x="949675" y="3599656"/>
            <a:ext cx="8900409" cy="2849268"/>
          </a:xfrm>
          <a:prstGeom prst="rect">
            <a:avLst/>
          </a:prstGeom>
        </p:spPr>
      </p:pic>
      <p:pic>
        <p:nvPicPr>
          <p:cNvPr id="7" name="Imagen 6">
            <a:extLst>
              <a:ext uri="{FF2B5EF4-FFF2-40B4-BE49-F238E27FC236}">
                <a16:creationId xmlns:a16="http://schemas.microsoft.com/office/drawing/2014/main" id="{626AF7ED-9C8C-3A4C-14DC-0713165B01EC}"/>
              </a:ext>
            </a:extLst>
          </p:cNvPr>
          <p:cNvPicPr>
            <a:picLocks noChangeAspect="1"/>
          </p:cNvPicPr>
          <p:nvPr/>
        </p:nvPicPr>
        <p:blipFill>
          <a:blip r:embed="rId3"/>
          <a:stretch>
            <a:fillRect/>
          </a:stretch>
        </p:blipFill>
        <p:spPr>
          <a:xfrm>
            <a:off x="1232041" y="1534223"/>
            <a:ext cx="8335679" cy="1364216"/>
          </a:xfrm>
          <a:prstGeom prst="rect">
            <a:avLst/>
          </a:prstGeom>
        </p:spPr>
      </p:pic>
    </p:spTree>
    <p:extLst>
      <p:ext uri="{BB962C8B-B14F-4D97-AF65-F5344CB8AC3E}">
        <p14:creationId xmlns:p14="http://schemas.microsoft.com/office/powerpoint/2010/main" val="3774272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descr="fig_09_11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9553" y="1113461"/>
            <a:ext cx="3310240" cy="34986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58" name="Rectangle 3"/>
          <p:cNvSpPr>
            <a:spLocks noChangeArrowheads="1"/>
          </p:cNvSpPr>
          <p:nvPr/>
        </p:nvSpPr>
        <p:spPr bwMode="auto">
          <a:xfrm>
            <a:off x="1349970" y="1507203"/>
            <a:ext cx="4049911" cy="4508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594">
                <a:latin typeface="Arial" charset="0"/>
                <a:cs typeface="Arial" charset="0"/>
              </a:rPr>
              <a:t>Cortisol is a steroid hormone, or a glucocorticoid, produced by the adrenal gland. It is released in response to stress, to increase blood sugar by stimulating gluconeogenesis, which is the breakdown of protein and fat to provide metabolites that can be converted to glucose.</a:t>
            </a:r>
          </a:p>
          <a:p>
            <a:endParaRPr lang="en-US" sz="1594">
              <a:latin typeface="Arial" charset="0"/>
              <a:cs typeface="Arial" charset="0"/>
            </a:endParaRPr>
          </a:p>
          <a:p>
            <a:r>
              <a:rPr lang="en-US" sz="1594">
                <a:latin typeface="Arial" charset="0"/>
                <a:cs typeface="Arial" charset="0"/>
              </a:rPr>
              <a:t>Your brain needs glucose. If you skip breakfast (ensuring your glycogen stores are depleted) and engage in sustained exercise (1) your insulin levels will fall, (2) your body will secrete of glucagon, adrenaline, growth hormone and cortisol.  You will feel bad. After a while you will pass out.</a:t>
            </a:r>
          </a:p>
          <a:p>
            <a:endParaRPr lang="en-US" sz="1594">
              <a:latin typeface="Arial" charset="0"/>
              <a:cs typeface="Arial" charset="0"/>
            </a:endParaRPr>
          </a:p>
          <a:p>
            <a:r>
              <a:rPr lang="en-US" sz="1594">
                <a:latin typeface="Arial" charset="0"/>
                <a:cs typeface="Arial" charset="0"/>
              </a:rPr>
              <a:t>So eat breakfast.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fig_09_11_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7393" y="562223"/>
            <a:ext cx="4290375" cy="4376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2" name="TextBox 3"/>
          <p:cNvSpPr txBox="1">
            <a:spLocks noChangeArrowheads="1"/>
          </p:cNvSpPr>
          <p:nvPr/>
        </p:nvSpPr>
        <p:spPr bwMode="auto">
          <a:xfrm>
            <a:off x="1417468" y="1169710"/>
            <a:ext cx="3374926" cy="33637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126">
                <a:latin typeface="Arial" charset="0"/>
                <a:cs typeface="Arial" charset="0"/>
              </a:rPr>
              <a:t>Aldosterone increases the absorption of sodium ions and water, and the secretion potassium ions from the kidneys, therefore increasing blood volume and pressure. Drugs that interfere with the secretion or action are antihypertensives. </a:t>
            </a:r>
          </a:p>
        </p:txBody>
      </p:sp>
    </p:spTree>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6562</TotalTime>
  <Words>689</Words>
  <Application>Microsoft Office PowerPoint</Application>
  <PresentationFormat>Personalizado</PresentationFormat>
  <Paragraphs>73</Paragraphs>
  <Slides>23</Slides>
  <Notes>4</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23</vt:i4>
      </vt:variant>
    </vt:vector>
  </HeadingPairs>
  <TitlesOfParts>
    <vt:vector size="35" baseType="lpstr">
      <vt:lpstr>Arial</vt:lpstr>
      <vt:lpstr>Calibri</vt:lpstr>
      <vt:lpstr>Calibri Light</vt:lpstr>
      <vt:lpstr>ElsevierGulliver</vt:lpstr>
      <vt:lpstr>Google Sans</vt:lpstr>
      <vt:lpstr>Helvetica</vt:lpstr>
      <vt:lpstr>Lato</vt:lpstr>
      <vt:lpstr>MuseoSans</vt:lpstr>
      <vt:lpstr>Open Sans</vt:lpstr>
      <vt:lpstr>Source Sans Pro</vt:lpstr>
      <vt:lpstr>Times New Roman</vt:lpstr>
      <vt:lpstr>Tema de Office</vt:lpstr>
      <vt:lpstr>STEROID HORMONES AND PROSTATE CANCER</vt:lpstr>
      <vt:lpstr>Presentación de PowerPoint</vt:lpstr>
      <vt:lpstr>Presentación de PowerPoint</vt:lpstr>
      <vt:lpstr>SPATIAL CONFORMATION OF STERANE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Emily Toscano Guerra</dc:creator>
  <cp:lastModifiedBy>Emily Toscano Guerra</cp:lastModifiedBy>
  <cp:revision>19</cp:revision>
  <dcterms:created xsi:type="dcterms:W3CDTF">2022-10-25T09:12:58Z</dcterms:created>
  <dcterms:modified xsi:type="dcterms:W3CDTF">2023-11-09T09:47:45Z</dcterms:modified>
</cp:coreProperties>
</file>