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62" r:id="rId4"/>
    <p:sldId id="263" r:id="rId5"/>
    <p:sldId id="264" r:id="rId6"/>
    <p:sldId id="304" r:id="rId7"/>
    <p:sldId id="305" r:id="rId8"/>
    <p:sldId id="306" r:id="rId9"/>
    <p:sldId id="307" r:id="rId10"/>
    <p:sldId id="308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91" r:id="rId19"/>
    <p:sldId id="292" r:id="rId20"/>
    <p:sldId id="293" r:id="rId21"/>
    <p:sldId id="294" r:id="rId22"/>
    <p:sldId id="295" r:id="rId23"/>
    <p:sldId id="290" r:id="rId24"/>
    <p:sldId id="296" r:id="rId25"/>
    <p:sldId id="301" r:id="rId26"/>
    <p:sldId id="302" r:id="rId27"/>
    <p:sldId id="303" r:id="rId28"/>
    <p:sldId id="282" r:id="rId29"/>
    <p:sldId id="276" r:id="rId30"/>
    <p:sldId id="284" r:id="rId31"/>
    <p:sldId id="286" r:id="rId32"/>
    <p:sldId id="278" r:id="rId33"/>
    <p:sldId id="279" r:id="rId34"/>
    <p:sldId id="28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6"/>
    <p:restoredTop sz="94728"/>
  </p:normalViewPr>
  <p:slideViewPr>
    <p:cSldViewPr snapToGrid="0" snapToObjects="1">
      <p:cViewPr varScale="1">
        <p:scale>
          <a:sx n="102" d="100"/>
          <a:sy n="102" d="100"/>
        </p:scale>
        <p:origin x="15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4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E2D-A50B-7948-8A84-0D4D4282349D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0419-A20C-2F40-832C-11EACDC0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5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E2D-A50B-7948-8A84-0D4D4282349D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0419-A20C-2F40-832C-11EACDC0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6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E2D-A50B-7948-8A84-0D4D4282349D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0419-A20C-2F40-832C-11EACDC0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E2D-A50B-7948-8A84-0D4D4282349D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0419-A20C-2F40-832C-11EACDC0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9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E2D-A50B-7948-8A84-0D4D4282349D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0419-A20C-2F40-832C-11EACDC0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2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E2D-A50B-7948-8A84-0D4D4282349D}" type="datetimeFigureOut">
              <a:rPr lang="en-US" smtClean="0"/>
              <a:t>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0419-A20C-2F40-832C-11EACDC0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1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E2D-A50B-7948-8A84-0D4D4282349D}" type="datetimeFigureOut">
              <a:rPr lang="en-US" smtClean="0"/>
              <a:t>2/2/21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0419-A20C-2F40-832C-11EACDC0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E2D-A50B-7948-8A84-0D4D4282349D}" type="datetimeFigureOut">
              <a:rPr lang="en-US" smtClean="0"/>
              <a:t>2/2/21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0419-A20C-2F40-832C-11EACDC0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1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E2D-A50B-7948-8A84-0D4D4282349D}" type="datetimeFigureOut">
              <a:rPr lang="en-US" smtClean="0"/>
              <a:t>2/2/21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0419-A20C-2F40-832C-11EACDC0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7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E2D-A50B-7948-8A84-0D4D4282349D}" type="datetimeFigureOut">
              <a:rPr lang="en-US" smtClean="0"/>
              <a:t>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0419-A20C-2F40-832C-11EACDC0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3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E2D-A50B-7948-8A84-0D4D4282349D}" type="datetimeFigureOut">
              <a:rPr lang="en-US" smtClean="0"/>
              <a:t>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0419-A20C-2F40-832C-11EACDC0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8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EEE2D-A50B-7948-8A84-0D4D4282349D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20419-A20C-2F40-832C-11EACDC0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9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.tcd.ie/~lily/pres2/sld001.ht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8181" y="1177759"/>
            <a:ext cx="5322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Sequence Searching and Alignment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12F16C-414C-5A40-B82D-70E3AEE35C77}"/>
              </a:ext>
            </a:extLst>
          </p:cNvPr>
          <p:cNvSpPr txBox="1"/>
          <p:nvPr/>
        </p:nvSpPr>
        <p:spPr>
          <a:xfrm>
            <a:off x="442608" y="2636196"/>
            <a:ext cx="825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question. I know that the bacterium </a:t>
            </a:r>
            <a:r>
              <a:rPr lang="en-US" i="1" dirty="0"/>
              <a:t>E. coli </a:t>
            </a:r>
            <a:r>
              <a:rPr lang="en-US" dirty="0"/>
              <a:t>has enolase, which is an important metabolic enzyme. Do archaea have enolase? If so what is the sequence?</a:t>
            </a:r>
          </a:p>
        </p:txBody>
      </p:sp>
    </p:spTree>
    <p:extLst>
      <p:ext uri="{BB962C8B-B14F-4D97-AF65-F5344CB8AC3E}">
        <p14:creationId xmlns:p14="http://schemas.microsoft.com/office/powerpoint/2010/main" val="1101110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B098-92AE-4042-90E8-F275C4A1D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4511/6501 stop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54E6F-AC03-7E4C-9EC8-17D8B37D7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6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3400"/>
            <a:ext cx="9144000" cy="32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32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75693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1406235" y="429173"/>
            <a:ext cx="438727" cy="724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020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9182" y="5934364"/>
            <a:ext cx="570345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Scroll down…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22388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55781" y="879445"/>
            <a:ext cx="438727" cy="724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880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54" y="288569"/>
            <a:ext cx="9144000" cy="2954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05" y="4309993"/>
            <a:ext cx="72898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9086" y="3522517"/>
            <a:ext cx="622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Copy and paste the sequence, including the header to a text file.</a:t>
            </a:r>
          </a:p>
        </p:txBody>
      </p:sp>
    </p:spTree>
    <p:extLst>
      <p:ext uri="{BB962C8B-B14F-4D97-AF65-F5344CB8AC3E}">
        <p14:creationId xmlns:p14="http://schemas.microsoft.com/office/powerpoint/2010/main" val="642005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27304"/>
            <a:ext cx="88546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&gt;gi|55229730|gb|AAV45149.1| </a:t>
            </a:r>
            <a:r>
              <a:rPr lang="en-US" sz="1600" dirty="0" err="1"/>
              <a:t>enolase</a:t>
            </a:r>
            <a:r>
              <a:rPr lang="en-US" sz="1600" dirty="0"/>
              <a:t> [Haloarcula marismortui ATCC 43049]</a:t>
            </a:r>
          </a:p>
          <a:p>
            <a:r>
              <a:rPr lang="en-US" sz="1600" dirty="0"/>
              <a:t>MTLITDIRLRRVLDSRGNATVEADVLTESGGFGRGKAPSGASTGEYEAIELPANEAIAKAREEALPRLIG</a:t>
            </a:r>
          </a:p>
          <a:p>
            <a:r>
              <a:rPr lang="en-US" sz="1600" dirty="0"/>
              <a:t>EVHAGNQRDVDAALHAADGTDDFSGIGANSAVAISMAAAKAGADVLGAPLYQHLGGTFRGNEYPTPLGNI</a:t>
            </a:r>
          </a:p>
          <a:p>
            <a:r>
              <a:rPr lang="en-US" sz="1600" dirty="0"/>
              <a:t>IGGGEHAADATNIQEFLAAPVGAPSVEEAVFANAAVHQEVHDILADRDLPAGKGDEGAWAPSVSDDEAFE</a:t>
            </a:r>
          </a:p>
          <a:p>
            <a:r>
              <a:rPr lang="en-US" sz="1600" dirty="0"/>
              <a:t>IMDEAVETVADDFGFAISFGLDVAGAELYDDEADGYVYDDGVKSTEEQIEYIAGKVEEYDLVYVEDPLDE</a:t>
            </a:r>
          </a:p>
          <a:p>
            <a:r>
              <a:rPr lang="en-US" sz="1600" dirty="0"/>
              <a:t>NDYEAFADLTAQVGDQTLVCGDDLFVTNVERLQAGINADAGNSILIKPNQIGTLTDAVDAIELATASGYE</a:t>
            </a:r>
          </a:p>
          <a:p>
            <a:r>
              <a:rPr lang="en-US" sz="1600" dirty="0"/>
              <a:t>SVVSHRSGETEDTTIAHLAVATDAPFIKTGAVGGERTAKLNELIRIEDNAV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3802023"/>
            <a:ext cx="88546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&gt;gi|Haloarcula|enolase|AAV45149.1|enolase [Haloarcula marismortui ATCC 43049]</a:t>
            </a:r>
          </a:p>
          <a:p>
            <a:r>
              <a:rPr lang="en-US" sz="1600" dirty="0"/>
              <a:t>MTLITDIRLRRVLDSRGNATVEADVLTESGGFGRGKAPSGASTGEYEAIELPANEAIAKAREEALPRLIG</a:t>
            </a:r>
          </a:p>
          <a:p>
            <a:r>
              <a:rPr lang="en-US" sz="1600" dirty="0"/>
              <a:t>EVHAGNQRDVDAALHAADGTDDFSGIGANSAVAISMAAAKAGADVLGAPLYQHLGGTFRGNEYPTPLGNI</a:t>
            </a:r>
          </a:p>
          <a:p>
            <a:r>
              <a:rPr lang="en-US" sz="1600" dirty="0"/>
              <a:t>IGGGEHAADATNIQEFLAAPVGAPSVEEAVFANAAVHQEVHDILADRDLPAGKGDEGAWAPSVSDDEAFE</a:t>
            </a:r>
          </a:p>
          <a:p>
            <a:r>
              <a:rPr lang="en-US" sz="1600" dirty="0"/>
              <a:t>IMDEAVETVADDFGFAISFGLDVAGAELYDDEADGYVYDDGVKSTEEQIEYIAGKVEEYDLVYVEDPLDE</a:t>
            </a:r>
          </a:p>
          <a:p>
            <a:r>
              <a:rPr lang="en-US" sz="1600" dirty="0"/>
              <a:t>NDYEAFADLTAQVGDQTLVCGDDLFVTNVERLQAGINADAGNSILIKPNQIGTLTDAVDAIELATASGYE</a:t>
            </a:r>
          </a:p>
          <a:p>
            <a:r>
              <a:rPr lang="en-US" sz="1600" dirty="0"/>
              <a:t>SVVSHRSGETEDTTIAHLAVATDAPFIKTGAVGGERTAKLNELIRIEDNAV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565" y="1936112"/>
            <a:ext cx="7181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Edit the header of the file. Put part of the organism name into the first field and the enzyme name in the second field, as I have done below. Do not delete the vertical lines or add spaces.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565" y="5970703"/>
            <a:ext cx="718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Now get the sequence of the next organism and put it in the text file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9E1B63-7944-6244-A568-32C79240F2D6}"/>
              </a:ext>
            </a:extLst>
          </p:cNvPr>
          <p:cNvCxnSpPr/>
          <p:nvPr/>
        </p:nvCxnSpPr>
        <p:spPr>
          <a:xfrm>
            <a:off x="887896" y="2859442"/>
            <a:ext cx="0" cy="942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372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7600"/>
            <a:ext cx="9144000" cy="2057787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7890814" y="2387600"/>
            <a:ext cx="438727" cy="724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3400" y="5643881"/>
            <a:ext cx="750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Repeat off of this until you have collected all your sequence data.</a:t>
            </a:r>
          </a:p>
        </p:txBody>
      </p:sp>
    </p:spTree>
    <p:extLst>
      <p:ext uri="{BB962C8B-B14F-4D97-AF65-F5344CB8AC3E}">
        <p14:creationId xmlns:p14="http://schemas.microsoft.com/office/powerpoint/2010/main" val="2499129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1337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&gt;gi|Haloarcula|enolase|AAV45149.1|enolase [Haloarcula marismortui ATCC 43049]</a:t>
            </a:r>
          </a:p>
          <a:p>
            <a:r>
              <a:rPr lang="en-US" dirty="0"/>
              <a:t>MTLITDIRLRRVLDSRGNATVEADVLTESGGFGRGKAPSGASTGEYEAIELPANEAIAKAREEALPRLIG</a:t>
            </a:r>
          </a:p>
          <a:p>
            <a:r>
              <a:rPr lang="en-US" dirty="0"/>
              <a:t>EVHAGNQRDVDAALHAADGTDDFSGIGANSAVAISMAAAKAGADVLGAPLYQHLGGTFRGNEYPTPLGNI</a:t>
            </a:r>
          </a:p>
          <a:p>
            <a:r>
              <a:rPr lang="en-US" dirty="0"/>
              <a:t>IGGGEHAADATNIQEFLAAPVGAPSVEEAVFANAAVHQEVHDILADRDLPAGKGDEGAWAPSVSDDEAFE</a:t>
            </a:r>
          </a:p>
          <a:p>
            <a:r>
              <a:rPr lang="en-US" dirty="0"/>
              <a:t>IMDEAVETVADDFGFAISFGLDVAGAELYDDEADGYVYDDGVKSTEEQIEYIAGKVEEYDLVYVEDPLDE</a:t>
            </a:r>
          </a:p>
          <a:p>
            <a:r>
              <a:rPr lang="en-US" dirty="0"/>
              <a:t>NDYEAFADLTAQVGDQTLVCGDDLFVTNVERLQAGINADAGNSILIKPNQIGTLTDAVDAIELATASGYE</a:t>
            </a:r>
          </a:p>
          <a:p>
            <a:r>
              <a:rPr lang="en-US" dirty="0"/>
              <a:t>SVVSHRSGETEDTTIAHLAVATDAPFIKTGAVGGERTAKLNELIRIEDNAV</a:t>
            </a:r>
          </a:p>
          <a:p>
            <a:r>
              <a:rPr lang="en-US" dirty="0"/>
              <a:t>&gt;gi|Drosophila|enolase|AAV45149.1|[Drosophila melanogaster] MTIKAIKARQIYDSRGNPTVEVDLTTELGLFRAAVPSGASTGVHEALELRDNDKANYHGKSVLKAVGHVN</a:t>
            </a:r>
          </a:p>
          <a:p>
            <a:r>
              <a:rPr lang="en-US" dirty="0"/>
              <a:t>DTLGPELIKANLDVVDQASIDNFMIKLDGTENKSKFGANAILGVSLAVAKAGAAKKGVPLYKHIADLAGN</a:t>
            </a:r>
          </a:p>
          <a:p>
            <a:r>
              <a:rPr lang="en-US" dirty="0"/>
              <a:t>KEIILPVPAFNVINGGSHAGNKLAMQEFMILPTGATSFTEAMKMGSEVYHHLKNVIKAKFGLDATAVGDE</a:t>
            </a:r>
          </a:p>
          <a:p>
            <a:r>
              <a:rPr lang="en-US" dirty="0"/>
              <a:t>GGFAPNIQSNKEALNLISDAIAKAGYTGKIEIGMDVAASEFYKDGQYDLDFKNEKSDKSQWLPADKLANL</a:t>
            </a:r>
          </a:p>
          <a:p>
            <a:r>
              <a:rPr lang="en-US" dirty="0"/>
              <a:t>YQEFIKDFPIVSIEDPFDQDHWEAWSNLTGCTAIQIVGDDLTVTNPKRIATAVEKKACNCLLLKVNQIGT</a:t>
            </a:r>
          </a:p>
          <a:p>
            <a:r>
              <a:rPr lang="en-US" dirty="0"/>
              <a:t>VTESIAAHLLAKKNGWGTMVSHRSGETEDSFIGDLVVGLSTGQIKTGAPCRSERLAKYNQILRIEEEIGA</a:t>
            </a:r>
          </a:p>
          <a:p>
            <a:r>
              <a:rPr lang="en-US" dirty="0"/>
              <a:t>GVKFAGKSFRKPQ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Put all of your sequences (with edited headers, together in one file and save it. Then go to an alignment program - T-coffee, </a:t>
            </a:r>
            <a:r>
              <a:rPr lang="en-US" dirty="0" err="1">
                <a:solidFill>
                  <a:srgbClr val="FF0000"/>
                </a:solidFill>
              </a:rPr>
              <a:t>Clustal</a:t>
            </a:r>
            <a:r>
              <a:rPr lang="en-US" dirty="0">
                <a:solidFill>
                  <a:srgbClr val="FF0000"/>
                </a:solidFill>
              </a:rPr>
              <a:t>, Muscle, </a:t>
            </a:r>
            <a:r>
              <a:rPr lang="en-US" dirty="0" err="1">
                <a:solidFill>
                  <a:srgbClr val="FF0000"/>
                </a:solidFill>
              </a:rPr>
              <a:t>etc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5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A3664E-58BE-0141-975E-9B6710E55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4268"/>
            <a:ext cx="9144000" cy="534946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3C97109-C358-D248-BBEC-E78C8C5AB86D}"/>
              </a:ext>
            </a:extLst>
          </p:cNvPr>
          <p:cNvCxnSpPr/>
          <p:nvPr/>
        </p:nvCxnSpPr>
        <p:spPr>
          <a:xfrm flipH="1" flipV="1">
            <a:off x="5565913" y="4572000"/>
            <a:ext cx="2517913" cy="2252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815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3CA5C1-90D2-694B-A5DE-E8622D36F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8383"/>
            <a:ext cx="9144000" cy="472123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18063F6-9B9A-C94D-BE73-C9953F99F604}"/>
              </a:ext>
            </a:extLst>
          </p:cNvPr>
          <p:cNvCxnSpPr>
            <a:cxnSpLocks/>
          </p:cNvCxnSpPr>
          <p:nvPr/>
        </p:nvCxnSpPr>
        <p:spPr>
          <a:xfrm flipH="1">
            <a:off x="2570922" y="662609"/>
            <a:ext cx="4147930" cy="27034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A312486-9A6F-7F43-B884-DFA9969D527E}"/>
              </a:ext>
            </a:extLst>
          </p:cNvPr>
          <p:cNvSpPr txBox="1"/>
          <p:nvPr/>
        </p:nvSpPr>
        <p:spPr>
          <a:xfrm>
            <a:off x="5950227" y="293277"/>
            <a:ext cx="270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Paste your </a:t>
            </a:r>
            <a:r>
              <a:rPr lang="en-US" dirty="0" err="1"/>
              <a:t>fasta</a:t>
            </a:r>
            <a:r>
              <a:rPr lang="en-US" dirty="0"/>
              <a:t> sequences</a:t>
            </a:r>
          </a:p>
        </p:txBody>
      </p:sp>
    </p:spTree>
    <p:extLst>
      <p:ext uri="{BB962C8B-B14F-4D97-AF65-F5344CB8AC3E}">
        <p14:creationId xmlns:p14="http://schemas.microsoft.com/office/powerpoint/2010/main" val="360624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FFDCDA-3FE4-A140-B85E-26DE56D2F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592" y="1114553"/>
            <a:ext cx="9144000" cy="358096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101273" y="1114553"/>
            <a:ext cx="438727" cy="724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7992438" y="1027031"/>
            <a:ext cx="438727" cy="724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261230" y="1027031"/>
            <a:ext cx="438727" cy="724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9AEACDE-494B-FC42-B7F2-31C7433FD335}"/>
              </a:ext>
            </a:extLst>
          </p:cNvPr>
          <p:cNvSpPr/>
          <p:nvPr/>
        </p:nvSpPr>
        <p:spPr>
          <a:xfrm>
            <a:off x="5605895" y="323295"/>
            <a:ext cx="309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192B72-256E-354D-A006-D65CB4C4FD84}"/>
              </a:ext>
            </a:extLst>
          </p:cNvPr>
          <p:cNvSpPr txBox="1"/>
          <p:nvPr/>
        </p:nvSpPr>
        <p:spPr>
          <a:xfrm>
            <a:off x="1678072" y="429272"/>
            <a:ext cx="316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 the e coli enolase sequence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80675F-57D7-5B46-A584-759F2632AB02}"/>
              </a:ext>
            </a:extLst>
          </p:cNvPr>
          <p:cNvSpPr/>
          <p:nvPr/>
        </p:nvSpPr>
        <p:spPr>
          <a:xfrm>
            <a:off x="7283885" y="43213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&lt;a </a:t>
            </a:r>
            <a:r>
              <a:rPr lang="en-US" dirty="0" err="1"/>
              <a:t>href</a:t>
            </a:r>
            <a:r>
              <a:rPr lang="en-US" dirty="0"/>
              <a:t>="</a:t>
            </a:r>
            <a:r>
              <a:rPr lang="en-US" dirty="0" err="1"/>
              <a:t>powerpoint_ldw</a:t>
            </a:r>
            <a:r>
              <a:rPr lang="en-US" dirty="0"/>
              <a:t>/8_alignment.pptx"&gt;Sequence Searching&lt;/a&gt;&lt;</a:t>
            </a:r>
            <a:r>
              <a:rPr lang="en-US" dirty="0" err="1"/>
              <a:t>br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595863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3D2F32-5A20-544E-88C2-19363FA7E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9446"/>
            <a:ext cx="9144000" cy="503910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C6D4FD6-5D4F-E444-B3C6-BE2CD1A505B9}"/>
              </a:ext>
            </a:extLst>
          </p:cNvPr>
          <p:cNvCxnSpPr/>
          <p:nvPr/>
        </p:nvCxnSpPr>
        <p:spPr>
          <a:xfrm flipH="1">
            <a:off x="2398643" y="2001078"/>
            <a:ext cx="3379305" cy="32997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7B7342A-1F30-FB42-B588-449F3FCE29A8}"/>
              </a:ext>
            </a:extLst>
          </p:cNvPr>
          <p:cNvSpPr txBox="1"/>
          <p:nvPr/>
        </p:nvSpPr>
        <p:spPr>
          <a:xfrm>
            <a:off x="5671930" y="1631746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submit</a:t>
            </a:r>
          </a:p>
        </p:txBody>
      </p:sp>
    </p:spTree>
    <p:extLst>
      <p:ext uri="{BB962C8B-B14F-4D97-AF65-F5344CB8AC3E}">
        <p14:creationId xmlns:p14="http://schemas.microsoft.com/office/powerpoint/2010/main" val="3601652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2AAE93-C10E-9C4D-9317-BDC3E908F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472" y="0"/>
            <a:ext cx="457505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153981-C291-1243-9757-4D3D0091B5A2}"/>
              </a:ext>
            </a:extLst>
          </p:cNvPr>
          <p:cNvSpPr txBox="1"/>
          <p:nvPr/>
        </p:nvSpPr>
        <p:spPr>
          <a:xfrm>
            <a:off x="6705600" y="2001078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Aligned sequences</a:t>
            </a:r>
          </a:p>
        </p:txBody>
      </p:sp>
    </p:spTree>
    <p:extLst>
      <p:ext uri="{BB962C8B-B14F-4D97-AF65-F5344CB8AC3E}">
        <p14:creationId xmlns:p14="http://schemas.microsoft.com/office/powerpoint/2010/main" val="1554776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025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39937D-E9A0-834E-B019-B6CFEB39B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031"/>
            <a:ext cx="9144000" cy="525193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E737F14-0048-204A-ADE3-07408F393F17}"/>
              </a:ext>
            </a:extLst>
          </p:cNvPr>
          <p:cNvCxnSpPr>
            <a:cxnSpLocks/>
          </p:cNvCxnSpPr>
          <p:nvPr/>
        </p:nvCxnSpPr>
        <p:spPr>
          <a:xfrm flipH="1">
            <a:off x="2716696" y="384313"/>
            <a:ext cx="1590261" cy="25576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26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5F9B38-EC52-3341-910D-995CFCD48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750"/>
            <a:ext cx="9144000" cy="507849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BB0DC6-CE57-DA46-A9E6-5276880F38DC}"/>
              </a:ext>
            </a:extLst>
          </p:cNvPr>
          <p:cNvCxnSpPr/>
          <p:nvPr/>
        </p:nvCxnSpPr>
        <p:spPr>
          <a:xfrm flipH="1">
            <a:off x="1219200" y="410817"/>
            <a:ext cx="1987826" cy="50755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251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F792A7-4330-3840-B3CE-69AB29141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5" y="0"/>
            <a:ext cx="8781089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ED1C431-45FA-D24F-B48A-512C746656BA}"/>
              </a:ext>
            </a:extLst>
          </p:cNvPr>
          <p:cNvCxnSpPr>
            <a:cxnSpLocks/>
          </p:cNvCxnSpPr>
          <p:nvPr/>
        </p:nvCxnSpPr>
        <p:spPr>
          <a:xfrm flipH="1">
            <a:off x="1709531" y="1669774"/>
            <a:ext cx="6440556" cy="15505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00D3CFD-9A23-CB4A-9E76-F9498CEA0AF1}"/>
              </a:ext>
            </a:extLst>
          </p:cNvPr>
          <p:cNvCxnSpPr>
            <a:cxnSpLocks/>
          </p:cNvCxnSpPr>
          <p:nvPr/>
        </p:nvCxnSpPr>
        <p:spPr>
          <a:xfrm flipH="1">
            <a:off x="1709531" y="4465983"/>
            <a:ext cx="6586331" cy="14990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A59DB4C-1699-144C-B9A1-20D13EBA5B6D}"/>
              </a:ext>
            </a:extLst>
          </p:cNvPr>
          <p:cNvSpPr txBox="1"/>
          <p:nvPr/>
        </p:nvSpPr>
        <p:spPr>
          <a:xfrm>
            <a:off x="8150087" y="1444487"/>
            <a:ext cx="686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Paste</a:t>
            </a:r>
          </a:p>
          <a:p>
            <a:r>
              <a:rPr lang="en-US" dirty="0" err="1"/>
              <a:t>Fasta</a:t>
            </a:r>
            <a:endParaRPr lang="en-US" dirty="0"/>
          </a:p>
          <a:p>
            <a:r>
              <a:rPr lang="en-US" dirty="0"/>
              <a:t>file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507201-E94B-3E43-9EA6-4FB8BE56D75B}"/>
              </a:ext>
            </a:extLst>
          </p:cNvPr>
          <p:cNvSpPr txBox="1"/>
          <p:nvPr/>
        </p:nvSpPr>
        <p:spPr>
          <a:xfrm>
            <a:off x="8234651" y="4151243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submit</a:t>
            </a:r>
          </a:p>
        </p:txBody>
      </p:sp>
    </p:spTree>
    <p:extLst>
      <p:ext uri="{BB962C8B-B14F-4D97-AF65-F5344CB8AC3E}">
        <p14:creationId xmlns:p14="http://schemas.microsoft.com/office/powerpoint/2010/main" val="758104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0CBE3D-0125-1142-AD21-70EEC65B8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530" y="0"/>
            <a:ext cx="6544939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DAAE40B-9E13-FE44-907B-4CD439ACCE97}"/>
              </a:ext>
            </a:extLst>
          </p:cNvPr>
          <p:cNvCxnSpPr>
            <a:cxnSpLocks/>
          </p:cNvCxnSpPr>
          <p:nvPr/>
        </p:nvCxnSpPr>
        <p:spPr>
          <a:xfrm flipH="1" flipV="1">
            <a:off x="3393522" y="1475046"/>
            <a:ext cx="4450947" cy="5934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CD669A1-F1BF-4647-8722-21CDE8E30E8A}"/>
              </a:ext>
            </a:extLst>
          </p:cNvPr>
          <p:cNvSpPr txBox="1"/>
          <p:nvPr/>
        </p:nvSpPr>
        <p:spPr>
          <a:xfrm>
            <a:off x="7274993" y="2221282"/>
            <a:ext cx="1425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Make a</a:t>
            </a:r>
          </a:p>
          <a:p>
            <a:r>
              <a:rPr lang="en-US" dirty="0"/>
              <a:t>Distance tree</a:t>
            </a:r>
          </a:p>
        </p:txBody>
      </p:sp>
    </p:spTree>
    <p:extLst>
      <p:ext uri="{BB962C8B-B14F-4D97-AF65-F5344CB8AC3E}">
        <p14:creationId xmlns:p14="http://schemas.microsoft.com/office/powerpoint/2010/main" val="882364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D71CE0-60B3-C141-B9D4-E47DFC57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0832"/>
            <a:ext cx="9144000" cy="519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31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6900" y="850900"/>
            <a:ext cx="57023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The following slides on the </a:t>
            </a:r>
            <a:r>
              <a:rPr lang="en-US" b="1" dirty="0"/>
              <a:t>Needleman–</a:t>
            </a:r>
            <a:r>
              <a:rPr lang="en-US" b="1" dirty="0" err="1"/>
              <a:t>Wunsch</a:t>
            </a:r>
            <a:r>
              <a:rPr lang="en-US" b="1" dirty="0"/>
              <a:t> algorithm </a:t>
            </a:r>
            <a:r>
              <a:rPr lang="en-US" b="1" i="1" dirty="0"/>
              <a:t> are from </a:t>
            </a:r>
          </a:p>
          <a:p>
            <a:r>
              <a:rPr lang="en-US" b="1" i="1" dirty="0">
                <a:hlinkClick r:id="rId2"/>
              </a:rPr>
              <a:t>http://www.maths.tcd.ie/~lily/pres2/sld001.htm</a:t>
            </a:r>
            <a:endParaRPr lang="en-US" b="1" i="1" dirty="0"/>
          </a:p>
          <a:p>
            <a:endParaRPr lang="en-US" b="1" i="1" dirty="0"/>
          </a:p>
          <a:p>
            <a:r>
              <a:rPr lang="en-US" b="1" i="1" dirty="0"/>
              <a:t>Aoife </a:t>
            </a:r>
            <a:r>
              <a:rPr lang="en-US" b="1" i="1" dirty="0" err="1"/>
              <a:t>McLysaght</a:t>
            </a:r>
            <a:endParaRPr lang="en-US" b="1" i="1" dirty="0"/>
          </a:p>
          <a:p>
            <a:r>
              <a:rPr lang="en-US" dirty="0" err="1"/>
              <a:t>Murfit</a:t>
            </a:r>
            <a:r>
              <a:rPr lang="en-US" dirty="0"/>
              <a:t> Institute of Genetics </a:t>
            </a:r>
            <a:br>
              <a:rPr lang="en-US" dirty="0"/>
            </a:br>
            <a:r>
              <a:rPr lang="en-US" dirty="0"/>
              <a:t>University of Dublin, Trinity College </a:t>
            </a:r>
            <a:br>
              <a:rPr lang="en-US" dirty="0"/>
            </a:br>
            <a:r>
              <a:rPr lang="en-US" dirty="0"/>
              <a:t>Dublin 2 </a:t>
            </a:r>
            <a:br>
              <a:rPr lang="en-US" dirty="0"/>
            </a:br>
            <a:r>
              <a:rPr lang="en-US" dirty="0"/>
              <a:t>Ireland </a:t>
            </a:r>
            <a:r>
              <a:rPr lang="en-US" b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34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"/>
            <a:ext cx="8128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9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0800"/>
            <a:ext cx="9144000" cy="419830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863601" y="2453825"/>
            <a:ext cx="438727" cy="724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900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"/>
            <a:ext cx="8128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13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"/>
            <a:ext cx="8128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79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"/>
            <a:ext cx="8128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46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"/>
            <a:ext cx="8128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81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"/>
            <a:ext cx="8128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1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700"/>
            <a:ext cx="9144000" cy="453351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7917873" y="2292189"/>
            <a:ext cx="438727" cy="724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181D029-BD8A-FC48-9DF6-714147F606DD}"/>
              </a:ext>
            </a:extLst>
          </p:cNvPr>
          <p:cNvSpPr txBox="1"/>
          <p:nvPr/>
        </p:nvSpPr>
        <p:spPr>
          <a:xfrm>
            <a:off x="1678072" y="429272"/>
            <a:ext cx="533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Blast the e coli sequence against an </a:t>
            </a:r>
            <a:r>
              <a:rPr lang="en-US" dirty="0" err="1"/>
              <a:t>archaean</a:t>
            </a:r>
            <a:r>
              <a:rPr lang="en-US" dirty="0"/>
              <a:t> organism</a:t>
            </a:r>
          </a:p>
        </p:txBody>
      </p:sp>
    </p:spTree>
    <p:extLst>
      <p:ext uri="{BB962C8B-B14F-4D97-AF65-F5344CB8AC3E}">
        <p14:creationId xmlns:p14="http://schemas.microsoft.com/office/powerpoint/2010/main" val="100787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0"/>
            <a:ext cx="8106711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3599873" y="2730917"/>
            <a:ext cx="438727" cy="724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1383146" y="5640371"/>
            <a:ext cx="438727" cy="724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34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5D8EE4-31B7-354C-9D86-ECF94D827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2732" y="936563"/>
            <a:ext cx="11546732" cy="498487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5657F17-2BC8-124C-A759-239C76DDF4ED}"/>
              </a:ext>
            </a:extLst>
          </p:cNvPr>
          <p:cNvCxnSpPr/>
          <p:nvPr/>
        </p:nvCxnSpPr>
        <p:spPr>
          <a:xfrm flipH="1">
            <a:off x="2931907" y="3066891"/>
            <a:ext cx="438727" cy="724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694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162702-2467-2642-AAF8-C4B722EA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628"/>
            <a:ext cx="9144000" cy="608874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CC72036-1499-8545-8D70-ADF3A44B1490}"/>
              </a:ext>
            </a:extLst>
          </p:cNvPr>
          <p:cNvCxnSpPr/>
          <p:nvPr/>
        </p:nvCxnSpPr>
        <p:spPr>
          <a:xfrm flipH="1">
            <a:off x="1673796" y="1291223"/>
            <a:ext cx="438727" cy="724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295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801580-550F-BC41-8D0E-72F104180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5187"/>
            <a:ext cx="9144000" cy="496762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7B17C75-BB94-444D-B179-BFCE51543AFA}"/>
              </a:ext>
            </a:extLst>
          </p:cNvPr>
          <p:cNvCxnSpPr/>
          <p:nvPr/>
        </p:nvCxnSpPr>
        <p:spPr>
          <a:xfrm flipH="1">
            <a:off x="1985081" y="1884610"/>
            <a:ext cx="438727" cy="724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894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9383C2-DC77-4D47-BF33-6FC343A9D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1577"/>
            <a:ext cx="9144000" cy="42548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39E7A9-6A66-D148-85C9-DADC56E4ACE6}"/>
              </a:ext>
            </a:extLst>
          </p:cNvPr>
          <p:cNvSpPr txBox="1"/>
          <p:nvPr/>
        </p:nvSpPr>
        <p:spPr>
          <a:xfrm>
            <a:off x="1653702" y="622570"/>
            <a:ext cx="530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the </a:t>
            </a:r>
            <a:r>
              <a:rPr lang="en-US" dirty="0" err="1"/>
              <a:t>haloarcula</a:t>
            </a:r>
            <a:r>
              <a:rPr lang="en-US" dirty="0"/>
              <a:t> </a:t>
            </a:r>
            <a:r>
              <a:rPr lang="en-US" dirty="0" err="1"/>
              <a:t>marismortui</a:t>
            </a:r>
            <a:r>
              <a:rPr lang="en-US" dirty="0"/>
              <a:t> sequence of enolase</a:t>
            </a:r>
          </a:p>
        </p:txBody>
      </p:sp>
    </p:spTree>
    <p:extLst>
      <p:ext uri="{BB962C8B-B14F-4D97-AF65-F5344CB8AC3E}">
        <p14:creationId xmlns:p14="http://schemas.microsoft.com/office/powerpoint/2010/main" val="371066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5804</TotalTime>
  <Words>362</Words>
  <Application>Microsoft Macintosh PowerPoint</Application>
  <PresentationFormat>On-screen Show (4:3)</PresentationFormat>
  <Paragraphs>60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4511/6501 stop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Boone</dc:creator>
  <cp:lastModifiedBy>Justin's Dad</cp:lastModifiedBy>
  <cp:revision>47</cp:revision>
  <cp:lastPrinted>2011-11-19T13:42:05Z</cp:lastPrinted>
  <dcterms:created xsi:type="dcterms:W3CDTF">2011-11-18T03:44:39Z</dcterms:created>
  <dcterms:modified xsi:type="dcterms:W3CDTF">2021-02-02T13:54:54Z</dcterms:modified>
</cp:coreProperties>
</file>