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2"/>
  </p:notesMasterIdLst>
  <p:sldIdLst>
    <p:sldId id="362" r:id="rId2"/>
    <p:sldId id="355" r:id="rId3"/>
    <p:sldId id="356" r:id="rId4"/>
    <p:sldId id="360" r:id="rId5"/>
    <p:sldId id="359" r:id="rId6"/>
    <p:sldId id="357" r:id="rId7"/>
    <p:sldId id="264" r:id="rId8"/>
    <p:sldId id="358" r:id="rId9"/>
    <p:sldId id="265" r:id="rId10"/>
    <p:sldId id="266" r:id="rId11"/>
    <p:sldId id="267" r:id="rId12"/>
    <p:sldId id="329" r:id="rId13"/>
    <p:sldId id="361" r:id="rId14"/>
    <p:sldId id="336" r:id="rId15"/>
    <p:sldId id="330" r:id="rId16"/>
    <p:sldId id="333" r:id="rId17"/>
    <p:sldId id="354" r:id="rId18"/>
    <p:sldId id="349" r:id="rId19"/>
    <p:sldId id="350" r:id="rId20"/>
    <p:sldId id="269" r:id="rId21"/>
    <p:sldId id="270" r:id="rId22"/>
    <p:sldId id="271" r:id="rId23"/>
    <p:sldId id="272" r:id="rId24"/>
    <p:sldId id="352" r:id="rId25"/>
    <p:sldId id="268" r:id="rId26"/>
    <p:sldId id="283" r:id="rId27"/>
    <p:sldId id="278" r:id="rId28"/>
    <p:sldId id="279" r:id="rId29"/>
    <p:sldId id="322" r:id="rId30"/>
    <p:sldId id="363" r:id="rId31"/>
    <p:sldId id="280" r:id="rId32"/>
    <p:sldId id="281" r:id="rId33"/>
    <p:sldId id="261" r:id="rId34"/>
    <p:sldId id="324" r:id="rId35"/>
    <p:sldId id="284" r:id="rId36"/>
    <p:sldId id="351" r:id="rId37"/>
    <p:sldId id="286" r:id="rId38"/>
    <p:sldId id="288" r:id="rId39"/>
    <p:sldId id="338" r:id="rId40"/>
    <p:sldId id="289" r:id="rId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7"/>
    <p:restoredTop sz="94640"/>
  </p:normalViewPr>
  <p:slideViewPr>
    <p:cSldViewPr>
      <p:cViewPr varScale="1">
        <p:scale>
          <a:sx n="102" d="100"/>
          <a:sy n="102" d="100"/>
        </p:scale>
        <p:origin x="139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16"/>
    </p:cViewPr>
  </p:sorterViewPr>
  <p:notesViewPr>
    <p:cSldViewPr>
      <p:cViewPr varScale="1">
        <p:scale>
          <a:sx n="79" d="100"/>
          <a:sy n="79" d="100"/>
        </p:scale>
        <p:origin x="-282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39B7E792-0B85-5143-A517-ACC8A4A90F6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C62E89BD-58AE-C84C-8EA8-D6B8418A1BB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2715490D-1CE6-274D-8EB6-2DCFD9E106A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3" name="Rectangle 5">
            <a:extLst>
              <a:ext uri="{FF2B5EF4-FFF2-40B4-BE49-F238E27FC236}">
                <a16:creationId xmlns:a16="http://schemas.microsoft.com/office/drawing/2014/main" id="{C0DAA7F0-55EF-A948-A43E-0E26E650974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4454" name="Rectangle 6">
            <a:extLst>
              <a:ext uri="{FF2B5EF4-FFF2-40B4-BE49-F238E27FC236}">
                <a16:creationId xmlns:a16="http://schemas.microsoft.com/office/drawing/2014/main" id="{40047C43-2C9B-9141-865B-0EFCACB0CB5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5" name="Rectangle 7">
            <a:extLst>
              <a:ext uri="{FF2B5EF4-FFF2-40B4-BE49-F238E27FC236}">
                <a16:creationId xmlns:a16="http://schemas.microsoft.com/office/drawing/2014/main" id="{48DA4D0C-2421-9A4A-997B-14000F5A81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92C7204-C0F1-3D4C-8A83-5A8EF88D36B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C5401240-FCEC-D44F-9A08-31DEF70986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8FFC49C1-EC82-8941-AD40-A1046E7C32AE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3405D17C-9516-3C42-9FC0-5DD92EDDE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DDBB1FB8-8C52-8347-95B4-051FE32167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>
            <a:extLst>
              <a:ext uri="{FF2B5EF4-FFF2-40B4-BE49-F238E27FC236}">
                <a16:creationId xmlns:a16="http://schemas.microsoft.com/office/drawing/2014/main" id="{9FC6689F-A364-A146-A546-BE2BACAEF7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6CB91725-42CF-C34A-BD52-866C3090CC5B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7A30AA7D-C646-1F42-B559-45F0A72FAB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553134D0-BC62-1A49-8963-81FB3B7F5B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8670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>
            <a:extLst>
              <a:ext uri="{FF2B5EF4-FFF2-40B4-BE49-F238E27FC236}">
                <a16:creationId xmlns:a16="http://schemas.microsoft.com/office/drawing/2014/main" id="{E0B0CA7A-62A9-EC41-86CE-BDFD8748AB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B8E16D17-84DB-B042-A21E-30FE73F6C8A5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B513AA24-15E5-9C40-91EE-14FCBBA210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87F73466-7458-E849-8236-127E9EADCD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>
            <a:extLst>
              <a:ext uri="{FF2B5EF4-FFF2-40B4-BE49-F238E27FC236}">
                <a16:creationId xmlns:a16="http://schemas.microsoft.com/office/drawing/2014/main" id="{37781B66-0386-C442-9BB0-EC5F323600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EE7E0BF2-8DB8-4349-A348-17664B1010E3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E3094699-95A6-D141-ACFB-F60CE9730F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D9FD6699-571B-4B49-B0FF-E241A1033C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>
            <a:extLst>
              <a:ext uri="{FF2B5EF4-FFF2-40B4-BE49-F238E27FC236}">
                <a16:creationId xmlns:a16="http://schemas.microsoft.com/office/drawing/2014/main" id="{0A016FCE-63D5-C64E-B2CD-4D38ABBAE2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34BD000F-6BDA-4E48-B009-72238EC539F8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E995A237-33F3-064D-A347-3926C807EC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6CF24228-A31C-8446-822E-824EE4DF11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>
            <a:extLst>
              <a:ext uri="{FF2B5EF4-FFF2-40B4-BE49-F238E27FC236}">
                <a16:creationId xmlns:a16="http://schemas.microsoft.com/office/drawing/2014/main" id="{3C85D05C-A21C-D54D-94E1-BB45F524BC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3FB91D6C-383A-B144-BCCD-412EDAD4866E}" type="slidenum">
              <a:rPr lang="en-US" altLang="en-US" sz="1200"/>
              <a:pPr/>
              <a:t>31</a:t>
            </a:fld>
            <a:endParaRPr lang="en-US" altLang="en-US" sz="1200"/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1A4CAC36-BF68-E942-948C-B6227BEDB3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0CA80C5C-116B-6D4A-BB80-C827708BD7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>
            <a:extLst>
              <a:ext uri="{FF2B5EF4-FFF2-40B4-BE49-F238E27FC236}">
                <a16:creationId xmlns:a16="http://schemas.microsoft.com/office/drawing/2014/main" id="{FB91BA2F-5858-AC41-8F92-69EC8D1446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1FB33AA4-518C-B441-81F1-871D8EBA7166}" type="slidenum">
              <a:rPr lang="en-US" altLang="en-US" sz="1200"/>
              <a:pPr/>
              <a:t>32</a:t>
            </a:fld>
            <a:endParaRPr lang="en-US" altLang="en-US" sz="1200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903D75E9-D384-4447-9B67-52402F9729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818F306A-E78C-5C40-8FC3-C8B8012D16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>
            <a:extLst>
              <a:ext uri="{FF2B5EF4-FFF2-40B4-BE49-F238E27FC236}">
                <a16:creationId xmlns:a16="http://schemas.microsoft.com/office/drawing/2014/main" id="{BA66A826-C566-914D-8769-EF4E921EAD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0DDF5EBD-485F-804F-8D4A-E759976159F8}" type="slidenum">
              <a:rPr lang="en-US" altLang="en-US" sz="1200"/>
              <a:pPr/>
              <a:t>33</a:t>
            </a:fld>
            <a:endParaRPr lang="en-US" altLang="en-US" sz="1200"/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3C4DE881-47CD-8D49-BA23-0CE7681D7D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2AC8BF63-18D8-D84B-BD32-B17C121D0E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>
            <a:extLst>
              <a:ext uri="{FF2B5EF4-FFF2-40B4-BE49-F238E27FC236}">
                <a16:creationId xmlns:a16="http://schemas.microsoft.com/office/drawing/2014/main" id="{684EA8D1-2F7E-E245-A515-604E51B3E7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279C75F2-092C-B542-991A-52315B68838E}" type="slidenum">
              <a:rPr lang="en-US" altLang="en-US" sz="1200"/>
              <a:pPr/>
              <a:t>34</a:t>
            </a:fld>
            <a:endParaRPr lang="en-US" altLang="en-US" sz="1200"/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D3AFD346-CA19-014A-B22B-964C68B024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2F21B096-F6BD-D94B-AF76-F64AFB7ACF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>
            <a:extLst>
              <a:ext uri="{FF2B5EF4-FFF2-40B4-BE49-F238E27FC236}">
                <a16:creationId xmlns:a16="http://schemas.microsoft.com/office/drawing/2014/main" id="{38CA9225-861A-414D-B1D3-6FBD19E208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FA0A09E4-899C-9045-ABF3-623B40012611}" type="slidenum">
              <a:rPr lang="en-US" altLang="en-US" sz="1200"/>
              <a:pPr/>
              <a:t>35</a:t>
            </a:fld>
            <a:endParaRPr lang="en-US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032029F6-0FD1-7249-B031-45F179ABF6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57584662-D2D3-1245-9EB1-45490281C4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>
            <a:extLst>
              <a:ext uri="{FF2B5EF4-FFF2-40B4-BE49-F238E27FC236}">
                <a16:creationId xmlns:a16="http://schemas.microsoft.com/office/drawing/2014/main" id="{E96D275B-C028-1243-B6B7-2C90D75FC4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58356556-6156-3F4A-BC6F-8E511FBE03BF}" type="slidenum">
              <a:rPr lang="en-US" altLang="en-US" sz="1200"/>
              <a:pPr/>
              <a:t>36</a:t>
            </a:fld>
            <a:endParaRPr lang="en-US" altLang="en-US" sz="1200"/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C11470EA-93DA-7E48-A4B6-0C20822BE8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46854CD3-FF52-4C48-A285-C6A0A2E955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8882B5DF-B672-D144-93D8-4CB116AAA2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2D6730E7-3D88-6D42-BFAF-3456820AA4DC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C511AD73-E9E7-A24E-A278-C356D23ED9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302B5FBD-CCB6-1540-B073-3C8F9E9481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>
            <a:extLst>
              <a:ext uri="{FF2B5EF4-FFF2-40B4-BE49-F238E27FC236}">
                <a16:creationId xmlns:a16="http://schemas.microsoft.com/office/drawing/2014/main" id="{E48EE763-3103-A24E-9B76-8EE07DFDD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3AAEF737-75EE-8642-8562-BCC5D085BEED}" type="slidenum">
              <a:rPr lang="en-US" altLang="en-US" sz="1200"/>
              <a:pPr/>
              <a:t>37</a:t>
            </a:fld>
            <a:endParaRPr lang="en-US" altLang="en-US" sz="1200"/>
          </a:p>
        </p:txBody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A5B41D5C-B621-3144-8FFA-55F98908F8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D3973740-EB50-C341-B598-8414CFCE29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>
            <a:extLst>
              <a:ext uri="{FF2B5EF4-FFF2-40B4-BE49-F238E27FC236}">
                <a16:creationId xmlns:a16="http://schemas.microsoft.com/office/drawing/2014/main" id="{91B38E98-C61F-D142-85FF-996BC40652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BBC8C503-FDA8-BD4F-A64C-4C95C8392B05}" type="slidenum">
              <a:rPr lang="en-US" altLang="en-US" sz="1200"/>
              <a:pPr/>
              <a:t>38</a:t>
            </a:fld>
            <a:endParaRPr lang="en-US" altLang="en-US" sz="1200"/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3106EA46-20B5-0143-942B-B724DB11FC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7093D210-A0A1-7748-B143-FB66931750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>
            <a:extLst>
              <a:ext uri="{FF2B5EF4-FFF2-40B4-BE49-F238E27FC236}">
                <a16:creationId xmlns:a16="http://schemas.microsoft.com/office/drawing/2014/main" id="{008754C9-5F5F-EB4E-924B-A7A22EEFB4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5B262CE6-7E6A-C14D-BCB2-4E7108206CE5}" type="slidenum">
              <a:rPr lang="en-US" altLang="en-US" sz="1200"/>
              <a:pPr/>
              <a:t>40</a:t>
            </a:fld>
            <a:endParaRPr lang="en-US" altLang="en-US" sz="1200"/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04900319-BA5D-334A-8C05-17B779F35D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C887439E-54DD-134F-A6C5-7D0BCE6DFE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438F5CA5-CFFA-6147-95B2-9455182E29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F11230AA-37BF-FD4A-B5A6-D554A7AB9B29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7630247B-D5BE-B945-B6E9-46D7F908CE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8FFC7973-AA92-044C-BEEA-571D2D8A81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91B692B5-FA63-8448-A18C-A726224206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678DF726-16ED-CC48-9954-FC38EA3E022F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26E2F3DE-C5E6-E547-B14C-42825D1EA2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22D74220-6CBF-1044-953C-BF24D810B8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93168DBF-1E01-7A4A-B693-E55BD1DEAD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6818408D-4556-6F4A-A360-A6EA77DD90C9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CB75770F-95F4-E843-B6E2-6CBF982555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029DC25C-8314-2E43-861F-3D5CAAA0F5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10CC099E-4D88-8746-BC80-27BBC4E203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ECC020D9-4ED6-9545-92A9-1504BEEE8FF7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E6DD90C9-C21F-6444-B4FD-0CA0A6A486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F1FF5FFE-70CB-6B49-AF89-D145CADC09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2AF5094C-64FB-074C-90DA-2E7E0CC20E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9D7169AA-38BB-3A4E-93AF-BE00D0C9492E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451874C9-E99D-A845-93DA-FB10755B42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06418700-10C7-EB4C-91EC-34D3A999F6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41B98B47-A1F1-E746-824D-F9385A411F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DF151B8B-813F-AA4E-A622-A7715C9AA909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772E9517-2AB8-C740-992A-C7E89FAA06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E038408A-4C7F-EB49-BCD5-CA7E364293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7D87C1C6-6E4A-C548-8F6A-C3EEF58511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D7D3F79C-63A1-9049-8ADB-91C590290501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3DB5BD3A-542F-6945-AEA6-049A2ADD56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ECB7F70C-E88F-F74B-81D3-23C8A2BF95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98A5E8-2336-B64B-BED0-760DC98DFB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3EF225-EA6C-8046-A776-D1A1A0628B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CA8356-39F1-2C48-A926-8F24C975F9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7BF572-02C1-4343-BBA7-A80F5BECAC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5972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507E39-1CD4-874C-A6E7-599672044C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C16ACC-AC6C-3744-B94A-2DA88D979B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F875EB-ED6E-014E-B223-D5F9E043BB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A21D42-B697-B848-93B6-847AED79E6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3377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792E7FB-FE6E-4546-8BC8-C7D1665A06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9172DD-2F6E-ED4E-9241-751AC23419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3783D4-A157-5642-98E4-1A48521CB6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9D8494-B70E-DE4B-8CCF-991F6217DC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6580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042399-E06D-7F43-90F6-33A2DFAA5A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AE6D61-625D-2241-82A1-6779353C14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E915DC-608D-D64A-9B4E-E9186637AE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EB0344-A097-6847-BF69-961E20658C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5227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D5F50C-23C4-8C46-81E9-18F95ECF82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CF5E8C-8FF7-8442-82C5-94A555A001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ED7F61-0F3D-E947-BF75-C265D9A255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E5EDC4-AD2E-3543-8991-90F3D3B9A3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3678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D87B68-C151-E449-9B19-9FB5C70CC6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B966D0-4712-F443-B5CC-B8EB58FDB1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26FA00-1A3D-3D4C-80E3-7DC77803AA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82BCA7-90A3-264C-8100-6BF31F3979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0341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F07BA6F-9A4F-C447-8BDD-4FC8ECADC5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6F26491-648A-8842-B114-B1AC2A0C67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27D72B7-C13C-414F-911E-4EBEDEC657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922C5A-589F-FE46-8308-E5B328C72D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89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84D201D-A315-AC41-B01B-66EBA93825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D0CB06A-EC1F-1041-A73A-C36658A724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DBC1561-8E0F-D64B-BD7D-C2C9AC7CEA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CC4B0C-5FE8-254B-AE1C-4B224C2E02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7898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805A5C1-ED6C-144D-BCAA-13E9E3E0D2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9257695-A36A-E347-AAD3-D248AE9ABE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B547898-7AD2-4A4F-91C3-9A64447C37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41CEC0-96C2-744A-A7C7-1C687A532F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089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F86B79-5701-344C-B16B-EBD8072F1D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9C0AA1-2221-2A42-9AD7-AF3A6E56EB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687389-7A21-A048-AE75-809C14628B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0FECA7-BF17-5544-8EAB-9E89EFB4F9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0134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D2FD45-8629-FE45-93D3-D28A88CCB3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5CD459-091F-424F-B985-7BB6FF0CF0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D4B8B8-8944-314E-A8D8-94CF06D695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A13FC5-1F1A-8543-925B-12D0574F36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690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505F2C1-9268-F441-942A-A965473BF2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440E60E-E104-CC4C-A0F6-62495BB9A6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EF12F41-EDDB-4848-A00A-38CE23D32CF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CD25635-B65E-1F47-8399-C16440AB66A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002AE65-135A-A84A-9368-4B0D82ABF0A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0BC55B0-C54A-E341-BF9F-3B032C48D10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501F42-015F-E300-95A9-B2EB950ACEF9}"/>
              </a:ext>
            </a:extLst>
          </p:cNvPr>
          <p:cNvSpPr txBox="1"/>
          <p:nvPr/>
        </p:nvSpPr>
        <p:spPr>
          <a:xfrm>
            <a:off x="381000" y="228600"/>
            <a:ext cx="5638800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Ligand Binding</a:t>
            </a:r>
          </a:p>
          <a:p>
            <a:pPr>
              <a:defRPr/>
            </a:pP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	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Allosterism</a:t>
            </a:r>
            <a:endParaRPr lang="en-US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/>
              <a:ea typeface="ＭＳ Ｐゴシック" charset="0"/>
              <a:cs typeface="Arial"/>
            </a:endParaRPr>
          </a:p>
          <a:p>
            <a:pPr>
              <a:defRPr/>
            </a:pPr>
            <a:endParaRPr lang="en-US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/>
              <a:ea typeface="ＭＳ Ｐゴシック" charset="0"/>
              <a:cs typeface="Arial"/>
            </a:endParaRPr>
          </a:p>
          <a:p>
            <a:pPr>
              <a:defRPr/>
            </a:pP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Myoglobin (Mb)</a:t>
            </a:r>
          </a:p>
          <a:p>
            <a:pPr>
              <a:defRPr/>
            </a:pP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Hemoglobin (Hb)</a:t>
            </a:r>
          </a:p>
          <a:p>
            <a:pPr>
              <a:defRPr/>
            </a:pPr>
            <a:endParaRPr lang="en-US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0879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075F0F-07F3-DF4E-BAFE-6801E32B0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457200"/>
            <a:ext cx="5029200" cy="4639842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1B574724-5DDF-3C4C-9C4B-4F4136EAC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81000"/>
            <a:ext cx="4267200" cy="61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 heme: an iron [(Fe(II)] in a porphyrin ring. </a:t>
            </a:r>
          </a:p>
          <a:p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iron is the site of oxygen binding.</a:t>
            </a:r>
          </a:p>
          <a:p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iron is coordinated by four nitrogen atoms of the porphyrin.</a:t>
            </a:r>
          </a:p>
          <a:p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iron is also bound by the imidazole ring of the F8 histidine residue (also known as the proximal histidine, which is in the F helix).</a:t>
            </a:r>
          </a:p>
          <a:p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sixth position around the Fe can reversibly bind to oxygen.</a:t>
            </a:r>
          </a:p>
          <a:p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Oxygen binds in an "end-on bent" geometry where one oxygen atom binds Fe and the other at an angle.</a:t>
            </a:r>
          </a:p>
          <a:p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iron is not oxidized (it does not rust). The binding is reversible.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fig_07_04">
            <a:extLst>
              <a:ext uri="{FF2B5EF4-FFF2-40B4-BE49-F238E27FC236}">
                <a16:creationId xmlns:a16="http://schemas.microsoft.com/office/drawing/2014/main" id="{A88E8464-DF41-9646-9925-2ADCE95EB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6" y="796636"/>
            <a:ext cx="5991224" cy="453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TextBox 3">
            <a:extLst>
              <a:ext uri="{FF2B5EF4-FFF2-40B4-BE49-F238E27FC236}">
                <a16:creationId xmlns:a16="http://schemas.microsoft.com/office/drawing/2014/main" id="{5A4643EB-6E0D-784B-A88C-453C81C96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551" y="2646152"/>
            <a:ext cx="28712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pO</a:t>
            </a:r>
            <a:r>
              <a:rPr lang="en-US" alt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= 2.8 torr</a:t>
            </a:r>
          </a:p>
          <a:p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when Y=0.5</a:t>
            </a:r>
          </a:p>
          <a:p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(50% Mb is occupied)</a:t>
            </a:r>
          </a:p>
        </p:txBody>
      </p:sp>
      <p:sp>
        <p:nvSpPr>
          <p:cNvPr id="23555" name="Rectangle 1">
            <a:extLst>
              <a:ext uri="{FF2B5EF4-FFF2-40B4-BE49-F238E27FC236}">
                <a16:creationId xmlns:a16="http://schemas.microsoft.com/office/drawing/2014/main" id="{08776065-7AFC-7E43-A73D-B053C1588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79917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Y (fraction saturation) rises sharply with pO</a:t>
            </a:r>
            <a:r>
              <a:rPr lang="en-US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then levels off as it reaches a maximum. MB is a monomer. It binds to O</a:t>
            </a:r>
            <a:r>
              <a:rPr lang="en-US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non-cooperatively. The binding curve is a simple hyperbola.</a:t>
            </a:r>
          </a:p>
        </p:txBody>
      </p:sp>
      <p:pic>
        <p:nvPicPr>
          <p:cNvPr id="23556" name="Picture 4">
            <a:extLst>
              <a:ext uri="{FF2B5EF4-FFF2-40B4-BE49-F238E27FC236}">
                <a16:creationId xmlns:a16="http://schemas.microsoft.com/office/drawing/2014/main" id="{6F8CF446-9EB4-974B-AAB3-E26374581F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51" y="1354765"/>
            <a:ext cx="31242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982BB4-D0A7-AF1B-D7BD-20DB1474B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382" y="190660"/>
            <a:ext cx="35528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Mb + O</a:t>
            </a:r>
            <a:r>
              <a:rPr lang="en-US" altLang="en-US" baseline="-25000" dirty="0"/>
              <a:t>2</a:t>
            </a:r>
            <a:r>
              <a:rPr lang="en-US" altLang="en-US" dirty="0"/>
              <a:t> = MbO</a:t>
            </a:r>
            <a:r>
              <a:rPr lang="en-US" altLang="en-US" baseline="-25000" dirty="0"/>
              <a:t>2</a:t>
            </a:r>
            <a:r>
              <a:rPr lang="en-US" altLang="en-US" dirty="0"/>
              <a:t> </a:t>
            </a:r>
          </a:p>
          <a:p>
            <a:r>
              <a:rPr lang="en-US" altLang="en-US" dirty="0" err="1"/>
              <a:t>K</a:t>
            </a:r>
            <a:r>
              <a:rPr lang="en-US" altLang="en-US" baseline="-25000" dirty="0" err="1"/>
              <a:t>d</a:t>
            </a:r>
            <a:r>
              <a:rPr lang="en-US" altLang="en-US" dirty="0"/>
              <a:t> = ([Mb] [O</a:t>
            </a:r>
            <a:r>
              <a:rPr lang="en-US" altLang="en-US" baseline="-25000" dirty="0"/>
              <a:t>2</a:t>
            </a:r>
            <a:r>
              <a:rPr lang="en-US" altLang="en-US" dirty="0"/>
              <a:t>]) / [MbO</a:t>
            </a:r>
            <a:r>
              <a:rPr lang="en-US" altLang="en-US" baseline="-25000" dirty="0"/>
              <a:t>2</a:t>
            </a:r>
            <a:r>
              <a:rPr lang="en-US" altLang="en-US" dirty="0"/>
              <a:t>]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1">
            <a:extLst>
              <a:ext uri="{FF2B5EF4-FFF2-40B4-BE49-F238E27FC236}">
                <a16:creationId xmlns:a16="http://schemas.microsoft.com/office/drawing/2014/main" id="{1F4BF977-8718-E146-9CB1-2F5BAD719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82" y="874931"/>
            <a:ext cx="8839200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iron-containing oxygen-transport metalloprotein in the red blood cells of vertebrates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binds O</a:t>
            </a:r>
            <a:r>
              <a:rPr lang="en-US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 the respiratory organs (lungs or gills) releases O</a:t>
            </a:r>
            <a:r>
              <a:rPr lang="en-US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in tissues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binds CO</a:t>
            </a:r>
            <a:r>
              <a:rPr lang="en-US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in tissues and releases it in lungs/gills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is a tetramer of four subunits (each a polypeptide chain)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with two α subunits (141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aa's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) and two β subunits (146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aa's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α2β2 (here </a:t>
            </a:r>
            <a:r>
              <a:rPr lang="en-US" altLang="en-US" dirty="0">
                <a:latin typeface="Symbol" pitchFamily="2" charset="2"/>
              </a:rPr>
              <a:t>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altLang="en-US" dirty="0">
                <a:latin typeface="Symbol" pitchFamily="2" charset="2"/>
              </a:rPr>
              <a:t>b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do not refer to </a:t>
            </a:r>
            <a:r>
              <a:rPr lang="en-US" altLang="en-US" dirty="0">
                <a:latin typeface="Symbol" pitchFamily="2" charset="2"/>
              </a:rPr>
              <a:t>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-helices and </a:t>
            </a:r>
            <a:r>
              <a:rPr lang="en-US" altLang="en-US" dirty="0">
                <a:latin typeface="Symbol" pitchFamily="2" charset="2"/>
              </a:rPr>
              <a:t>b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-sheets)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α and β subunits both resemble myoglobin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α and β subunits are similar in sequence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both form </a:t>
            </a:r>
            <a:r>
              <a:rPr lang="en-US" altLang="en-US" dirty="0">
                <a:latin typeface="Symbol" pitchFamily="2" charset="2"/>
                <a:cs typeface="Arial" panose="020B0604020202020204" pitchFamily="34" charset="0"/>
              </a:rPr>
              <a:t>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-helical globin folds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human infants, 2 α chains and 2 </a:t>
            </a:r>
            <a:r>
              <a:rPr lang="en-US" altLang="en-US" dirty="0" err="1">
                <a:latin typeface="Symbol" pitchFamily="2" charset="2"/>
                <a:cs typeface="Arial" panose="020B0604020202020204" pitchFamily="34" charset="0"/>
              </a:rPr>
              <a:t>γ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chains. 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916897-4367-4D4C-9BE4-EF9D721D8021}"/>
              </a:ext>
            </a:extLst>
          </p:cNvPr>
          <p:cNvSpPr txBox="1"/>
          <p:nvPr/>
        </p:nvSpPr>
        <p:spPr>
          <a:xfrm>
            <a:off x="1295400" y="228600"/>
            <a:ext cx="56388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Hemoglobin (Hb)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4E02F5-7B9C-BEBE-95DC-9EA7630E3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463842"/>
            <a:ext cx="6292850" cy="50475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EF5AFB-F41B-ED06-BC82-B6E97283B87D}"/>
              </a:ext>
            </a:extLst>
          </p:cNvPr>
          <p:cNvSpPr txBox="1"/>
          <p:nvPr/>
        </p:nvSpPr>
        <p:spPr>
          <a:xfrm>
            <a:off x="1295400" y="228600"/>
            <a:ext cx="56388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Hemoglobin (Hb)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77711152-4E37-AEDB-5A0E-959C6B26A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511347"/>
            <a:ext cx="8839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Hb is a tetramer, with cooperative O</a:t>
            </a:r>
            <a:r>
              <a:rPr lang="en-US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binding:</a:t>
            </a:r>
          </a:p>
          <a:p>
            <a:pPr algn="ctr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Four O</a:t>
            </a:r>
            <a:r>
              <a:rPr lang="en-US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binding sites are ‘linked’. O</a:t>
            </a:r>
            <a:r>
              <a:rPr lang="en-US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binding at one site influences O</a:t>
            </a:r>
            <a:r>
              <a:rPr lang="en-US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binding at the other three binding sites.</a:t>
            </a:r>
          </a:p>
        </p:txBody>
      </p:sp>
    </p:spTree>
    <p:extLst>
      <p:ext uri="{BB962C8B-B14F-4D97-AF65-F5344CB8AC3E}">
        <p14:creationId xmlns:p14="http://schemas.microsoft.com/office/powerpoint/2010/main" val="1195664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>
            <a:extLst>
              <a:ext uri="{FF2B5EF4-FFF2-40B4-BE49-F238E27FC236}">
                <a16:creationId xmlns:a16="http://schemas.microsoft.com/office/drawing/2014/main" id="{EA25CA67-92FC-7445-8B0C-09FC90E2C7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4638"/>
            <a:ext cx="9144000" cy="439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TextBox 1">
            <a:extLst>
              <a:ext uri="{FF2B5EF4-FFF2-40B4-BE49-F238E27FC236}">
                <a16:creationId xmlns:a16="http://schemas.microsoft.com/office/drawing/2014/main" id="{AFF74EE0-8317-3840-BD0E-63828E144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839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Cooperative Binding: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Binding sites are ‘linked’. Events at one binding site influence other binding sites.</a:t>
            </a:r>
          </a:p>
        </p:txBody>
      </p:sp>
      <p:sp>
        <p:nvSpPr>
          <p:cNvPr id="31747" name="TextBox 1">
            <a:extLst>
              <a:ext uri="{FF2B5EF4-FFF2-40B4-BE49-F238E27FC236}">
                <a16:creationId xmlns:a16="http://schemas.microsoft.com/office/drawing/2014/main" id="{CB7047A4-471C-D74C-AD76-8A6692B0A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6172200"/>
            <a:ext cx="66373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Three-ring binder analogy suggested by Tech student Scott Thourson, Biochem 6501, fall 2013</a:t>
            </a:r>
          </a:p>
        </p:txBody>
      </p:sp>
    </p:spTree>
    <p:extLst>
      <p:ext uri="{BB962C8B-B14F-4D97-AF65-F5344CB8AC3E}">
        <p14:creationId xmlns:p14="http://schemas.microsoft.com/office/powerpoint/2010/main" val="2831156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1">
            <a:extLst>
              <a:ext uri="{FF2B5EF4-FFF2-40B4-BE49-F238E27FC236}">
                <a16:creationId xmlns:a16="http://schemas.microsoft.com/office/drawing/2014/main" id="{813DA65E-8F49-5C46-BE52-D40596726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90600"/>
            <a:ext cx="8839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Hb binds cooperatively to O</a:t>
            </a:r>
            <a:r>
              <a:rPr lang="en-US" altLang="en-US" sz="20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Hb has four subunits (four O</a:t>
            </a:r>
            <a:r>
              <a:rPr lang="en-US" altLang="en-US" sz="20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binding sites)</a:t>
            </a:r>
          </a:p>
          <a:p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en-US" sz="20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binding to one subunit increases O</a:t>
            </a:r>
            <a:r>
              <a:rPr lang="en-US" altLang="en-US" sz="20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affinity of other subunits.</a:t>
            </a:r>
          </a:p>
          <a:p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FE909B-9AC0-1247-9666-222C80829198}"/>
              </a:ext>
            </a:extLst>
          </p:cNvPr>
          <p:cNvSpPr txBox="1"/>
          <p:nvPr/>
        </p:nvSpPr>
        <p:spPr>
          <a:xfrm>
            <a:off x="1295400" y="228600"/>
            <a:ext cx="56388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Hemoglobin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AE935B1C-C3B4-1E4D-A01C-8D487589E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781" y="2057400"/>
            <a:ext cx="5786437" cy="4398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>
            <a:extLst>
              <a:ext uri="{FF2B5EF4-FFF2-40B4-BE49-F238E27FC236}">
                <a16:creationId xmlns:a16="http://schemas.microsoft.com/office/drawing/2014/main" id="{C4DBD9C5-B8EC-0C49-8068-04E34CFA5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14943"/>
            <a:ext cx="7086600" cy="531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61C9BA-B7E8-C543-BE21-7D420ED16800}"/>
              </a:ext>
            </a:extLst>
          </p:cNvPr>
          <p:cNvSpPr txBox="1"/>
          <p:nvPr/>
        </p:nvSpPr>
        <p:spPr>
          <a:xfrm>
            <a:off x="1295400" y="228600"/>
            <a:ext cx="67818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Myoglobin v Hemoglobin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:a16="http://schemas.microsoft.com/office/drawing/2014/main" id="{5F4FE69F-B995-9B4C-8970-13CFBCC25F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1869952"/>
            <a:ext cx="4343400" cy="497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61C9BA-B7E8-C543-BE21-7D420ED16800}"/>
              </a:ext>
            </a:extLst>
          </p:cNvPr>
          <p:cNvSpPr txBox="1"/>
          <p:nvPr/>
        </p:nvSpPr>
        <p:spPr>
          <a:xfrm>
            <a:off x="1295400" y="228600"/>
            <a:ext cx="67818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Myoglobin   v      Hemoglobin</a:t>
            </a:r>
          </a:p>
        </p:txBody>
      </p:sp>
      <p:pic>
        <p:nvPicPr>
          <p:cNvPr id="29700" name="Picture 1">
            <a:extLst>
              <a:ext uri="{FF2B5EF4-FFF2-40B4-BE49-F238E27FC236}">
                <a16:creationId xmlns:a16="http://schemas.microsoft.com/office/drawing/2014/main" id="{D74F4E11-F7C0-D14B-A588-0BED6DC9A4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14400"/>
            <a:ext cx="3022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2">
            <a:extLst>
              <a:ext uri="{FF2B5EF4-FFF2-40B4-BE49-F238E27FC236}">
                <a16:creationId xmlns:a16="http://schemas.microsoft.com/office/drawing/2014/main" id="{BB1D45CB-FC71-6E4A-B2A1-87E4566A45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24384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8473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1">
            <a:extLst>
              <a:ext uri="{FF2B5EF4-FFF2-40B4-BE49-F238E27FC236}">
                <a16:creationId xmlns:a16="http://schemas.microsoft.com/office/drawing/2014/main" id="{C99F2CEE-8C94-7542-9DE0-BE2A43E3D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90600"/>
            <a:ext cx="87630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oxygen affinity of (O</a:t>
            </a:r>
            <a:r>
              <a:rPr lang="en-US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-hemoglobin is ~300 times greater than that of deoxy-hemoglobin [(O</a:t>
            </a:r>
            <a:r>
              <a:rPr lang="en-US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-hemoglobin]. </a:t>
            </a:r>
          </a:p>
          <a:p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two states: tense (blue, deoxygenated) (T) and relaxed (red, oxygenated) (R). </a:t>
            </a:r>
          </a:p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 has greater O</a:t>
            </a:r>
            <a:r>
              <a:rPr lang="en-US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affinity, favored by</a:t>
            </a:r>
          </a:p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O</a:t>
            </a:r>
            <a:r>
              <a:rPr lang="en-US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binding, high pH, low CO</a:t>
            </a:r>
            <a:r>
              <a:rPr lang="en-US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or low 2,3 BPG	</a:t>
            </a:r>
          </a:p>
          <a:p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 has lower O</a:t>
            </a:r>
            <a:r>
              <a:rPr lang="en-US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affinity, favored by</a:t>
            </a:r>
          </a:p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low pH, high CO</a:t>
            </a:r>
            <a:r>
              <a:rPr lang="en-US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high 2,3 BPG favor T state (release of O</a:t>
            </a:r>
            <a:r>
              <a:rPr lang="en-US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regulated by binding effector molecules at sites other than the active site (2,3 BPG). </a:t>
            </a:r>
          </a:p>
          <a:p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65AE4C-BC4E-3F43-80D9-49E3AF93D97F}"/>
              </a:ext>
            </a:extLst>
          </p:cNvPr>
          <p:cNvSpPr txBox="1"/>
          <p:nvPr/>
        </p:nvSpPr>
        <p:spPr>
          <a:xfrm>
            <a:off x="1295400" y="228600"/>
            <a:ext cx="56388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Hemoglobin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1">
            <a:extLst>
              <a:ext uri="{FF2B5EF4-FFF2-40B4-BE49-F238E27FC236}">
                <a16:creationId xmlns:a16="http://schemas.microsoft.com/office/drawing/2014/main" id="{9BB285C0-C485-B94F-9F52-E6B5774D7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90600"/>
            <a:ext cx="88392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Each subunit contains one Fe-heme</a:t>
            </a:r>
          </a:p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no bound O</a:t>
            </a:r>
            <a:r>
              <a:rPr lang="en-US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=&gt; hemoglobin is in the T state (Tense State)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binding of one O</a:t>
            </a:r>
            <a:r>
              <a:rPr lang="en-US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to one iron shifts the position of that Fe into the plane of the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porphryn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ring, 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that shifts the proximal His, on the other side of the Fe, (His F8], 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that shifts the position of helix F, 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that changes the interfaces between the subunits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that changes the other O</a:t>
            </a:r>
            <a:r>
              <a:rPr lang="en-US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binding sites (increases their O</a:t>
            </a:r>
            <a:r>
              <a:rPr lang="en-US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affinity)</a:t>
            </a:r>
          </a:p>
          <a:p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the O</a:t>
            </a:r>
            <a:r>
              <a:rPr lang="en-US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affinity at the other three hemes increases</a:t>
            </a:r>
          </a:p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Linkage between the Fe the proximal His causes tertiary changes that transmit effects to other subunits. </a:t>
            </a:r>
          </a:p>
          <a:p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2FB3B9-B42A-E740-A79D-AB53593C0AA8}"/>
              </a:ext>
            </a:extLst>
          </p:cNvPr>
          <p:cNvSpPr txBox="1"/>
          <p:nvPr/>
        </p:nvSpPr>
        <p:spPr>
          <a:xfrm>
            <a:off x="1295400" y="228600"/>
            <a:ext cx="56388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Hemoglobin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736986-CA47-60C4-0847-A3FE7CBDD95A}"/>
              </a:ext>
            </a:extLst>
          </p:cNvPr>
          <p:cNvSpPr txBox="1"/>
          <p:nvPr/>
        </p:nvSpPr>
        <p:spPr>
          <a:xfrm>
            <a:off x="533400" y="1143000"/>
            <a:ext cx="7620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font00000000296cb553"/>
              </a:rPr>
              <a:t>Large, multicellular animals require proteins to transport and store oxygen. </a:t>
            </a:r>
            <a:endParaRPr lang="en-US" dirty="0"/>
          </a:p>
          <a:p>
            <a:endParaRPr lang="en-US" sz="2400" dirty="0">
              <a:effectLst/>
              <a:latin typeface="font00000000296cb553"/>
            </a:endParaRPr>
          </a:p>
          <a:p>
            <a:r>
              <a:rPr lang="en-US" sz="2400" dirty="0">
                <a:effectLst/>
                <a:latin typeface="font00000000296cb553"/>
              </a:rPr>
              <a:t>Oxygen (O</a:t>
            </a:r>
            <a:r>
              <a:rPr lang="en-US" sz="2400" baseline="-25000" dirty="0">
                <a:effectLst/>
                <a:latin typeface="font00000000296cb553"/>
              </a:rPr>
              <a:t>2</a:t>
            </a:r>
            <a:r>
              <a:rPr lang="en-US" sz="2400" dirty="0">
                <a:effectLst/>
                <a:latin typeface="font00000000296cb553"/>
              </a:rPr>
              <a:t>) is not very soluble in aqueous media and cannot be carried to tissues or within cells in sufficient quantity if it is simply dissolved in blood serum or cytosol. </a:t>
            </a:r>
          </a:p>
          <a:p>
            <a:endParaRPr lang="en-US" sz="2400" dirty="0">
              <a:effectLst/>
              <a:latin typeface="font00000000296cb553"/>
            </a:endParaRPr>
          </a:p>
        </p:txBody>
      </p:sp>
    </p:spTree>
    <p:extLst>
      <p:ext uri="{BB962C8B-B14F-4D97-AF65-F5344CB8AC3E}">
        <p14:creationId xmlns:p14="http://schemas.microsoft.com/office/powerpoint/2010/main" val="10420156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fig_07_05a">
            <a:extLst>
              <a:ext uri="{FF2B5EF4-FFF2-40B4-BE49-F238E27FC236}">
                <a16:creationId xmlns:a16="http://schemas.microsoft.com/office/drawing/2014/main" id="{CAED272E-F845-F54C-933F-8D507E990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241300"/>
            <a:ext cx="6667500" cy="638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Text Box 3">
            <a:extLst>
              <a:ext uri="{FF2B5EF4-FFF2-40B4-BE49-F238E27FC236}">
                <a16:creationId xmlns:a16="http://schemas.microsoft.com/office/drawing/2014/main" id="{67500378-B325-5946-94F4-F068063E7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 b="1">
                <a:latin typeface="Arial" panose="020B0604020202020204" pitchFamily="34" charset="0"/>
              </a:rPr>
              <a:t>Figure 7-5 part 1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BB190A6E-B47C-0949-917C-F3715BE88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33400"/>
            <a:ext cx="115127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T-state,</a:t>
            </a:r>
          </a:p>
          <a:p>
            <a:r>
              <a:rPr lang="en-US" altLang="en-US" dirty="0"/>
              <a:t>Low O</a:t>
            </a:r>
            <a:r>
              <a:rPr lang="en-US" altLang="en-US" baseline="-25000" dirty="0"/>
              <a:t>2</a:t>
            </a:r>
          </a:p>
          <a:p>
            <a:r>
              <a:rPr lang="en-US" altLang="en-US" dirty="0"/>
              <a:t>affinity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fig_07_05b">
            <a:extLst>
              <a:ext uri="{FF2B5EF4-FFF2-40B4-BE49-F238E27FC236}">
                <a16:creationId xmlns:a16="http://schemas.microsoft.com/office/drawing/2014/main" id="{0E1F2925-D3A5-DF40-A13C-42406FD04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241300"/>
            <a:ext cx="6216650" cy="638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Text Box 3">
            <a:extLst>
              <a:ext uri="{FF2B5EF4-FFF2-40B4-BE49-F238E27FC236}">
                <a16:creationId xmlns:a16="http://schemas.microsoft.com/office/drawing/2014/main" id="{F8F47CDF-00AC-EA49-91E7-2839B918F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 b="1">
                <a:latin typeface="Arial" panose="020B0604020202020204" pitchFamily="34" charset="0"/>
              </a:rPr>
              <a:t>Figure 7-5 part 2</a:t>
            </a:r>
          </a:p>
        </p:txBody>
      </p:sp>
      <p:sp>
        <p:nvSpPr>
          <p:cNvPr id="37891" name="TextBox 3">
            <a:extLst>
              <a:ext uri="{FF2B5EF4-FFF2-40B4-BE49-F238E27FC236}">
                <a16:creationId xmlns:a16="http://schemas.microsoft.com/office/drawing/2014/main" id="{9E08DEDE-B0C2-AE49-B691-7AF7655D8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33400"/>
            <a:ext cx="123463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R-state,</a:t>
            </a:r>
          </a:p>
          <a:p>
            <a:r>
              <a:rPr lang="en-US" altLang="en-US" dirty="0"/>
              <a:t>High O</a:t>
            </a:r>
            <a:r>
              <a:rPr lang="en-US" altLang="en-US" baseline="-25000" dirty="0"/>
              <a:t>2</a:t>
            </a:r>
          </a:p>
          <a:p>
            <a:r>
              <a:rPr lang="en-US" altLang="en-US" dirty="0"/>
              <a:t>affinity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fig_07_06">
            <a:extLst>
              <a:ext uri="{FF2B5EF4-FFF2-40B4-BE49-F238E27FC236}">
                <a16:creationId xmlns:a16="http://schemas.microsoft.com/office/drawing/2014/main" id="{965C9821-40FB-DA4E-8198-8B7A28E3D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317500"/>
            <a:ext cx="6684963" cy="624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fig_07_07">
            <a:extLst>
              <a:ext uri="{FF2B5EF4-FFF2-40B4-BE49-F238E27FC236}">
                <a16:creationId xmlns:a16="http://schemas.microsoft.com/office/drawing/2014/main" id="{EAEDF72D-6F29-4948-BE45-CD04B38C8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317500"/>
            <a:ext cx="8221663" cy="624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Text Box 3">
            <a:extLst>
              <a:ext uri="{FF2B5EF4-FFF2-40B4-BE49-F238E27FC236}">
                <a16:creationId xmlns:a16="http://schemas.microsoft.com/office/drawing/2014/main" id="{C33CB604-EFAF-D442-AF9C-2D63DDEF3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 b="1">
                <a:latin typeface="Arial" panose="020B0604020202020204" pitchFamily="34" charset="0"/>
              </a:rPr>
              <a:t>Figure 7-7</a:t>
            </a:r>
          </a:p>
        </p:txBody>
      </p:sp>
      <p:pic>
        <p:nvPicPr>
          <p:cNvPr id="41987" name="Picture 1">
            <a:extLst>
              <a:ext uri="{FF2B5EF4-FFF2-40B4-BE49-F238E27FC236}">
                <a16:creationId xmlns:a16="http://schemas.microsoft.com/office/drawing/2014/main" id="{7764E9DD-4F32-3448-AB59-05E3035786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381000"/>
            <a:ext cx="293370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Box 1">
            <a:extLst>
              <a:ext uri="{FF2B5EF4-FFF2-40B4-BE49-F238E27FC236}">
                <a16:creationId xmlns:a16="http://schemas.microsoft.com/office/drawing/2014/main" id="{017D235C-B675-D047-AB86-63AE37C96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85800"/>
            <a:ext cx="73914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Cooperativity: The Hill coefficient </a:t>
            </a:r>
          </a:p>
          <a:p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describes cooperativity of ligand binding to proteins (or other macromolecules). The Hill coefficient is around 3 for hemoglobin.</a:t>
            </a:r>
          </a:p>
          <a:p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n&gt;1  - Positively cooperativity: Once one ligand molecule is bound to the protein, the affinity for other ligands increases.</a:t>
            </a:r>
          </a:p>
          <a:p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n&lt;1  - Negatively cooperativity: Once one ligand molecule is bound to the protein, the affinity for other ligands decreases.</a:t>
            </a:r>
          </a:p>
          <a:p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n=1  - Noncooperative cooperativity: The affinity of the protein for a ligand molecule is independent on whether or not other ligands are already bound.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fig_07_05">
            <a:extLst>
              <a:ext uri="{FF2B5EF4-FFF2-40B4-BE49-F238E27FC236}">
                <a16:creationId xmlns:a16="http://schemas.microsoft.com/office/drawing/2014/main" id="{21076037-DC39-FF41-B239-55AD32C15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-1236"/>
            <a:ext cx="6096000" cy="303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TextBox 3">
            <a:extLst>
              <a:ext uri="{FF2B5EF4-FFF2-40B4-BE49-F238E27FC236}">
                <a16:creationId xmlns:a16="http://schemas.microsoft.com/office/drawing/2014/main" id="{8B56264B-7955-B341-8283-AA950DAF1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" y="2895600"/>
            <a:ext cx="914400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dirty="0"/>
              <a:t>When oxygen binds to </a:t>
            </a:r>
            <a:r>
              <a:rPr lang="en-US" altLang="en-US" sz="1800" dirty="0" err="1"/>
              <a:t>hemogolobin</a:t>
            </a:r>
            <a:r>
              <a:rPr lang="en-US" altLang="en-US" sz="1800" dirty="0"/>
              <a:t>, atoms move, subunits move.</a:t>
            </a:r>
          </a:p>
          <a:p>
            <a:r>
              <a:rPr lang="en-US" altLang="en-US" sz="1800" dirty="0"/>
              <a:t>The iron atom that binds to O</a:t>
            </a:r>
            <a:r>
              <a:rPr lang="en-US" altLang="en-US" sz="1800" baseline="-25000" dirty="0"/>
              <a:t>2</a:t>
            </a:r>
            <a:r>
              <a:rPr lang="en-US" altLang="en-US" sz="1800" dirty="0"/>
              <a:t> moves into the plane of the porphyrin (0.6 </a:t>
            </a:r>
            <a:r>
              <a:rPr lang="en-US" altLang="en-US" sz="1800" dirty="0" err="1"/>
              <a:t>Å</a:t>
            </a:r>
            <a:r>
              <a:rPr lang="en-US" altLang="en-US" sz="1800" dirty="0"/>
              <a:t>). </a:t>
            </a:r>
          </a:p>
          <a:p>
            <a:r>
              <a:rPr lang="en-US" altLang="en-US" sz="1800" dirty="0"/>
              <a:t>The proximal histidine shifts with the iron toward the porphyrin ring.</a:t>
            </a:r>
          </a:p>
          <a:p>
            <a:r>
              <a:rPr lang="en-US" altLang="en-US" sz="1800" dirty="0"/>
              <a:t>Helix F8 moves with the proximal histidine</a:t>
            </a:r>
          </a:p>
          <a:p>
            <a:r>
              <a:rPr lang="en-US" altLang="en-US" sz="1800" dirty="0"/>
              <a:t>The porphyrin ring shifts sideways toward the outside of the tetramer. </a:t>
            </a:r>
          </a:p>
          <a:p>
            <a:r>
              <a:rPr lang="en-US" altLang="en-US" sz="1800" dirty="0"/>
              <a:t>These motions are transmitted to other three monomers in the tetramer.</a:t>
            </a:r>
          </a:p>
          <a:p>
            <a:r>
              <a:rPr lang="en-US" altLang="en-US" sz="1800" dirty="0"/>
              <a:t>The orientations and interactions between the subunits change.</a:t>
            </a:r>
          </a:p>
          <a:p>
            <a:r>
              <a:rPr lang="en-US" altLang="en-US" sz="1800" dirty="0"/>
              <a:t>The conformational changes activate the empty sites for binding of oxygen. </a:t>
            </a:r>
          </a:p>
          <a:p>
            <a:r>
              <a:rPr lang="en-US" altLang="en-US" sz="1800" dirty="0"/>
              <a:t>Therefore: O</a:t>
            </a:r>
            <a:r>
              <a:rPr lang="en-US" altLang="en-US" sz="1800" baseline="-25000" dirty="0"/>
              <a:t>2</a:t>
            </a:r>
            <a:r>
              <a:rPr lang="en-US" altLang="en-US" sz="1800" dirty="0"/>
              <a:t> binding is 'cooperative</a:t>
            </a:r>
            <a:r>
              <a:rPr lang="ja-JP" altLang="en-US" sz="1800"/>
              <a:t>’</a:t>
            </a:r>
            <a:r>
              <a:rPr lang="en-US" altLang="ja-JP" sz="1800" dirty="0"/>
              <a:t>. </a:t>
            </a:r>
          </a:p>
          <a:p>
            <a:r>
              <a:rPr lang="en-US" altLang="en-US" sz="1800" dirty="0"/>
              <a:t>The first O</a:t>
            </a:r>
            <a:r>
              <a:rPr lang="en-US" altLang="en-US" sz="1800" baseline="-25000" dirty="0"/>
              <a:t>2</a:t>
            </a:r>
            <a:r>
              <a:rPr lang="en-US" altLang="en-US" sz="1800" dirty="0"/>
              <a:t> bound increases the affinities of the empty sites.</a:t>
            </a:r>
          </a:p>
          <a:p>
            <a:r>
              <a:rPr lang="en-US" altLang="en-US" sz="1800" dirty="0"/>
              <a:t>Hb releases 0.6 protons per O</a:t>
            </a:r>
            <a:r>
              <a:rPr lang="en-US" altLang="en-US" sz="1800" baseline="-25000" dirty="0"/>
              <a:t>2</a:t>
            </a:r>
            <a:r>
              <a:rPr lang="en-US" altLang="en-US" sz="1800" dirty="0"/>
              <a:t> bound (lower pH means lower O2 affinity)</a:t>
            </a:r>
          </a:p>
          <a:p>
            <a:r>
              <a:rPr lang="en-US" altLang="en-US" sz="1800" dirty="0"/>
              <a:t>The oxygen binding curve of hemoglobin is sigmoidal, or S-shaped, as opposed to the hyperbolic curve of myoglobin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2" descr="fig_07_16">
            <a:extLst>
              <a:ext uri="{FF2B5EF4-FFF2-40B4-BE49-F238E27FC236}">
                <a16:creationId xmlns:a16="http://schemas.microsoft.com/office/drawing/2014/main" id="{117CACEB-786E-1449-A905-FA5F37D22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43400"/>
            <a:ext cx="8531225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0" name="Text Box 3">
            <a:extLst>
              <a:ext uri="{FF2B5EF4-FFF2-40B4-BE49-F238E27FC236}">
                <a16:creationId xmlns:a16="http://schemas.microsoft.com/office/drawing/2014/main" id="{B5D9E3B0-03AF-BB45-AFF5-5AFC953BA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 b="1">
                <a:latin typeface="Arial" panose="020B0604020202020204" pitchFamily="34" charset="0"/>
              </a:rPr>
              <a:t>Figure 7-16</a:t>
            </a:r>
          </a:p>
        </p:txBody>
      </p:sp>
      <p:sp>
        <p:nvSpPr>
          <p:cNvPr id="73731" name="TextBox 3">
            <a:extLst>
              <a:ext uri="{FF2B5EF4-FFF2-40B4-BE49-F238E27FC236}">
                <a16:creationId xmlns:a16="http://schemas.microsoft.com/office/drawing/2014/main" id="{EB8FA506-C91D-464C-8D87-6F8B64124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86106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dirty="0"/>
              <a:t>Cooperativity</a:t>
            </a:r>
          </a:p>
          <a:p>
            <a:r>
              <a:rPr lang="en-US" altLang="en-US" sz="1800" dirty="0"/>
              <a:t>	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requires protein oligomers  (Hb is a tetramer, with 4 subunits)</a:t>
            </a:r>
          </a:p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	(or multiple binding sites on a single subunit)</a:t>
            </a:r>
          </a:p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requires multiple conformations (T, R and intermediates between T and R)</a:t>
            </a:r>
          </a:p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subunit conformation is linked to ligand affinity (ligand binds better to R state)</a:t>
            </a:r>
          </a:p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subunit conformations are linked to each other </a:t>
            </a:r>
          </a:p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	(T-state binds better to T-state</a:t>
            </a:r>
          </a:p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	R-state binds better to R-state)</a:t>
            </a:r>
          </a:p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binding of a ligand to one subunit stabilizes the R-state in other subunits</a:t>
            </a:r>
          </a:p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  </a:t>
            </a:r>
          </a:p>
          <a:p>
            <a:r>
              <a:rPr lang="en-US" altLang="en-US" sz="1800" dirty="0"/>
              <a:t>	</a:t>
            </a:r>
          </a:p>
          <a:p>
            <a:r>
              <a:rPr lang="en-US" altLang="en-US" sz="1800" dirty="0"/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12320389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 descr="fig_07_11">
            <a:extLst>
              <a:ext uri="{FF2B5EF4-FFF2-40B4-BE49-F238E27FC236}">
                <a16:creationId xmlns:a16="http://schemas.microsoft.com/office/drawing/2014/main" id="{526731B6-220B-FC45-8A6B-6E6F795A8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027" y="2140296"/>
            <a:ext cx="670560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4" name="Text Box 3">
            <a:extLst>
              <a:ext uri="{FF2B5EF4-FFF2-40B4-BE49-F238E27FC236}">
                <a16:creationId xmlns:a16="http://schemas.microsoft.com/office/drawing/2014/main" id="{56C7A8D3-D69A-2B4F-88FA-D83F0C474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 b="1">
                <a:latin typeface="Arial" panose="020B0604020202020204" pitchFamily="34" charset="0"/>
              </a:rPr>
              <a:t>Figure 7-11</a:t>
            </a:r>
          </a:p>
        </p:txBody>
      </p:sp>
      <p:sp>
        <p:nvSpPr>
          <p:cNvPr id="59395" name="TextBox 3">
            <a:extLst>
              <a:ext uri="{FF2B5EF4-FFF2-40B4-BE49-F238E27FC236}">
                <a16:creationId xmlns:a16="http://schemas.microsoft.com/office/drawing/2014/main" id="{A0677DF0-54C5-8549-8AEB-6580FF8FF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-24618"/>
            <a:ext cx="8382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Bohr effect: 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Hb releases H</a:t>
            </a:r>
            <a:r>
              <a:rPr lang="en-US" alt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upon binding of O</a:t>
            </a:r>
            <a:r>
              <a:rPr lang="en-US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Therefore lowering the pH (increasing H</a:t>
            </a:r>
            <a:r>
              <a:rPr lang="en-US" alt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) decreases the affinity (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LeChatlier’s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principle).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decreases the pH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Active muscles get more O</a:t>
            </a:r>
            <a:r>
              <a:rPr lang="en-US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 descr="fig_07_12">
            <a:extLst>
              <a:ext uri="{FF2B5EF4-FFF2-40B4-BE49-F238E27FC236}">
                <a16:creationId xmlns:a16="http://schemas.microsoft.com/office/drawing/2014/main" id="{79EE9D16-E8A1-CE4A-A1B7-55AA8F556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8531225" cy="358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Text Box 3">
            <a:extLst>
              <a:ext uri="{FF2B5EF4-FFF2-40B4-BE49-F238E27FC236}">
                <a16:creationId xmlns:a16="http://schemas.microsoft.com/office/drawing/2014/main" id="{391396BB-DBEB-D341-8770-03DE23472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 b="1">
                <a:latin typeface="Arial" panose="020B0604020202020204" pitchFamily="34" charset="0"/>
              </a:rPr>
              <a:t>Figure 7-12</a:t>
            </a:r>
          </a:p>
        </p:txBody>
      </p:sp>
      <p:sp>
        <p:nvSpPr>
          <p:cNvPr id="61443" name="TextBox 1">
            <a:extLst>
              <a:ext uri="{FF2B5EF4-FFF2-40B4-BE49-F238E27FC236}">
                <a16:creationId xmlns:a16="http://schemas.microsoft.com/office/drawing/2014/main" id="{8A2BDD3C-F839-7F4B-9813-6E74E1C75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2400"/>
            <a:ext cx="7848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altLang="en-US" sz="20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=&gt; carbonic acid =&gt; low blood pH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hemoglobin releases H</a:t>
            </a:r>
            <a:r>
              <a:rPr lang="en-US" altLang="en-US" sz="2000" baseline="3000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when O</a:t>
            </a:r>
            <a:r>
              <a:rPr lang="en-US" altLang="en-US" sz="20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binds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low pH (high [H</a:t>
            </a:r>
            <a:r>
              <a:rPr lang="en-US" altLang="en-US" sz="2000" baseline="3000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]) =&gt; O</a:t>
            </a:r>
            <a:r>
              <a:rPr lang="en-US" altLang="en-US" sz="20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release from hemoglobin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44" name="TextBox 2">
            <a:extLst>
              <a:ext uri="{FF2B5EF4-FFF2-40B4-BE49-F238E27FC236}">
                <a16:creationId xmlns:a16="http://schemas.microsoft.com/office/drawing/2014/main" id="{25CB85CE-D80C-9B49-BCFD-38D5B4EB8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905000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Confusing schematic from book</a:t>
            </a:r>
          </a:p>
        </p:txBody>
      </p:sp>
      <p:sp>
        <p:nvSpPr>
          <p:cNvPr id="61445" name="Rectangle 4">
            <a:extLst>
              <a:ext uri="{FF2B5EF4-FFF2-40B4-BE49-F238E27FC236}">
                <a16:creationId xmlns:a16="http://schemas.microsoft.com/office/drawing/2014/main" id="{C59C5A10-5378-3A41-A375-6E6524491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362200"/>
            <a:ext cx="1125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low pH </a:t>
            </a:r>
            <a:endParaRPr lang="en-US" altLang="en-US"/>
          </a:p>
        </p:txBody>
      </p:sp>
      <p:sp>
        <p:nvSpPr>
          <p:cNvPr id="61446" name="Rectangle 7">
            <a:extLst>
              <a:ext uri="{FF2B5EF4-FFF2-40B4-BE49-F238E27FC236}">
                <a16:creationId xmlns:a16="http://schemas.microsoft.com/office/drawing/2014/main" id="{6B5FB42F-5366-1D40-9822-63E4A11B1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362200"/>
            <a:ext cx="1246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high pH </a:t>
            </a:r>
            <a:endParaRPr lang="en-US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 descr="figun_07_p191">
            <a:extLst>
              <a:ext uri="{FF2B5EF4-FFF2-40B4-BE49-F238E27FC236}">
                <a16:creationId xmlns:a16="http://schemas.microsoft.com/office/drawing/2014/main" id="{7BE51D6F-6FBB-EE47-A18A-BA21E99AA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90800"/>
            <a:ext cx="5810250" cy="412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0" name="Text Box 3">
            <a:extLst>
              <a:ext uri="{FF2B5EF4-FFF2-40B4-BE49-F238E27FC236}">
                <a16:creationId xmlns:a16="http://schemas.microsoft.com/office/drawing/2014/main" id="{3FBB6CCC-D48E-DB43-8EFA-2E0507C22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 b="1">
                <a:latin typeface="Arial" panose="020B0604020202020204" pitchFamily="34" charset="0"/>
              </a:rPr>
              <a:t>Page 191</a:t>
            </a:r>
          </a:p>
        </p:txBody>
      </p:sp>
      <p:sp>
        <p:nvSpPr>
          <p:cNvPr id="63491" name="TextBox 3">
            <a:extLst>
              <a:ext uri="{FF2B5EF4-FFF2-40B4-BE49-F238E27FC236}">
                <a16:creationId xmlns:a16="http://schemas.microsoft.com/office/drawing/2014/main" id="{9EE708D3-1DF3-6E4B-8254-906257BDD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04800"/>
            <a:ext cx="8458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BPG  lowers O</a:t>
            </a:r>
            <a:r>
              <a:rPr lang="en-US" altLang="en-US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affinity of hemoglobin.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BPG binds to the T state (deoxy) not R state (oxy).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BPG is an </a:t>
            </a:r>
            <a:r>
              <a:rPr lang="en-US" altLang="en-US" i="1">
                <a:latin typeface="Arial" panose="020B0604020202020204" pitchFamily="34" charset="0"/>
                <a:cs typeface="Arial" panose="020B0604020202020204" pitchFamily="34" charset="0"/>
              </a:rPr>
              <a:t>allosteric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effector (effects function by binding to a site other than the protein's active site).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BPG is involved in high altitude acclimatization</a:t>
            </a:r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83B2CE-ECAB-98DC-8D4C-22DED1FBA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5961"/>
            <a:ext cx="6353175" cy="50704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96BFC5-CF4E-C868-D610-54A9D37404EE}"/>
              </a:ext>
            </a:extLst>
          </p:cNvPr>
          <p:cNvSpPr txBox="1"/>
          <p:nvPr/>
        </p:nvSpPr>
        <p:spPr>
          <a:xfrm>
            <a:off x="381000" y="228600"/>
            <a:ext cx="56388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Myoglobin (Mb)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410DF4-22EB-2416-CEC1-B3BF36159C64}"/>
              </a:ext>
            </a:extLst>
          </p:cNvPr>
          <p:cNvSpPr txBox="1"/>
          <p:nvPr/>
        </p:nvSpPr>
        <p:spPr>
          <a:xfrm>
            <a:off x="6400800" y="745810"/>
            <a:ext cx="24860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Mb contains one Fe atom that b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inds reversibly to O</a:t>
            </a:r>
            <a:r>
              <a:rPr lang="en-US" alt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EC7EFD-9301-BAD5-2D53-518A392E83EA}"/>
              </a:ext>
            </a:extLst>
          </p:cNvPr>
          <p:cNvSpPr txBox="1"/>
          <p:nvPr/>
        </p:nvSpPr>
        <p:spPr>
          <a:xfrm>
            <a:off x="3886200" y="4872379"/>
            <a:ext cx="4419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Mb + O</a:t>
            </a:r>
            <a:r>
              <a:rPr lang="en-US" altLang="en-US" sz="3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                     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MbO</a:t>
            </a:r>
            <a:r>
              <a:rPr lang="en-US" altLang="en-US" sz="3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endParaRPr lang="en-US" sz="3200" dirty="0"/>
          </a:p>
        </p:txBody>
      </p:sp>
      <p:pic>
        <p:nvPicPr>
          <p:cNvPr id="2052" name="Picture 4" descr="What is the meaning of a 'reverse reaction'? - Quora">
            <a:extLst>
              <a:ext uri="{FF2B5EF4-FFF2-40B4-BE49-F238E27FC236}">
                <a16:creationId xmlns:a16="http://schemas.microsoft.com/office/drawing/2014/main" id="{7EC6AA90-EBDA-9177-2944-3401F1FD5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874" y="5271388"/>
            <a:ext cx="1077851" cy="84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3654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11C97A-A22D-3FC3-2A4A-A103FA3AE7CF}"/>
              </a:ext>
            </a:extLst>
          </p:cNvPr>
          <p:cNvSpPr txBox="1"/>
          <p:nvPr/>
        </p:nvSpPr>
        <p:spPr>
          <a:xfrm>
            <a:off x="381000" y="304800"/>
            <a:ext cx="80772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Binding to Hemoglobin</a:t>
            </a:r>
            <a:r>
              <a:rPr lang="en-US" dirty="0"/>
              <a:t>: 2,3-BPG binds in the central cavity between the beta subunits of deoxygenated hemoglobin and stabilizes the T-state (tense state, deoxygenated state), making it more likely to release oxygen.</a:t>
            </a:r>
          </a:p>
          <a:p>
            <a:endParaRPr lang="en-US" dirty="0"/>
          </a:p>
          <a:p>
            <a:r>
              <a:rPr lang="en-US" b="1" dirty="0"/>
              <a:t>Oxygen Affinity Reduction</a:t>
            </a:r>
            <a:r>
              <a:rPr lang="en-US" dirty="0"/>
              <a:t>: By stabilizing the T-state, 2,3-BPG shifts the oxygen-hemoglobin dissociation curve to the right, meaning hemoglobin requires higher oxygen levels to remain saturated. This results in more oxygen being released in peripheral tissues where oxygen levels are lower.</a:t>
            </a:r>
          </a:p>
          <a:p>
            <a:endParaRPr lang="en-US" dirty="0"/>
          </a:p>
          <a:p>
            <a:r>
              <a:rPr lang="en-US" b="1" dirty="0"/>
              <a:t>Physiological Adaptation</a:t>
            </a:r>
            <a:r>
              <a:rPr lang="en-US" dirty="0"/>
              <a:t>: 2,3-BPG levels can increase under conditions like high altitude allowing for better oxygen delivery to tissues when oxygen availability is limited.</a:t>
            </a:r>
          </a:p>
        </p:txBody>
      </p:sp>
    </p:spTree>
    <p:extLst>
      <p:ext uri="{BB962C8B-B14F-4D97-AF65-F5344CB8AC3E}">
        <p14:creationId xmlns:p14="http://schemas.microsoft.com/office/powerpoint/2010/main" val="21853777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 descr="fig_07_13">
            <a:extLst>
              <a:ext uri="{FF2B5EF4-FFF2-40B4-BE49-F238E27FC236}">
                <a16:creationId xmlns:a16="http://schemas.microsoft.com/office/drawing/2014/main" id="{2459EFA1-9F9C-4A42-BB86-7422032CC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317500"/>
            <a:ext cx="4832350" cy="624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8" name="Text Box 3">
            <a:extLst>
              <a:ext uri="{FF2B5EF4-FFF2-40B4-BE49-F238E27FC236}">
                <a16:creationId xmlns:a16="http://schemas.microsoft.com/office/drawing/2014/main" id="{FD342F28-D773-D94B-BBDA-79C1FF7C2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 b="1">
                <a:latin typeface="Arial" panose="020B0604020202020204" pitchFamily="34" charset="0"/>
              </a:rPr>
              <a:t>Figure 7-13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 descr="fig_07_14">
            <a:extLst>
              <a:ext uri="{FF2B5EF4-FFF2-40B4-BE49-F238E27FC236}">
                <a16:creationId xmlns:a16="http://schemas.microsoft.com/office/drawing/2014/main" id="{4A92ACDD-40A4-674A-A1BA-AD746E288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241300"/>
            <a:ext cx="4978400" cy="638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Text Box 3">
            <a:extLst>
              <a:ext uri="{FF2B5EF4-FFF2-40B4-BE49-F238E27FC236}">
                <a16:creationId xmlns:a16="http://schemas.microsoft.com/office/drawing/2014/main" id="{F0A6E145-ADA5-2B41-94D5-51767815F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 b="1">
                <a:latin typeface="Arial" panose="020B0604020202020204" pitchFamily="34" charset="0"/>
              </a:rPr>
              <a:t>Figure 7-14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" descr="box_07_03">
            <a:extLst>
              <a:ext uri="{FF2B5EF4-FFF2-40B4-BE49-F238E27FC236}">
                <a16:creationId xmlns:a16="http://schemas.microsoft.com/office/drawing/2014/main" id="{5B7E2B00-1026-B044-A0FD-1AD61DF05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17500"/>
            <a:ext cx="5654675" cy="624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4" name="Text Box 3">
            <a:extLst>
              <a:ext uri="{FF2B5EF4-FFF2-40B4-BE49-F238E27FC236}">
                <a16:creationId xmlns:a16="http://schemas.microsoft.com/office/drawing/2014/main" id="{9775A6D4-05D1-F244-BC25-47FC913C3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 b="1">
                <a:latin typeface="Arial" panose="020B0604020202020204" pitchFamily="34" charset="0"/>
              </a:rPr>
              <a:t>Box 7-3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2" descr="tab_07_01">
            <a:extLst>
              <a:ext uri="{FF2B5EF4-FFF2-40B4-BE49-F238E27FC236}">
                <a16:creationId xmlns:a16="http://schemas.microsoft.com/office/drawing/2014/main" id="{906F1250-3668-8C46-BBC3-B79BC66E2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49326"/>
            <a:ext cx="6470650" cy="564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8" name="Text Box 3">
            <a:extLst>
              <a:ext uri="{FF2B5EF4-FFF2-40B4-BE49-F238E27FC236}">
                <a16:creationId xmlns:a16="http://schemas.microsoft.com/office/drawing/2014/main" id="{18A3A511-083F-6C4C-84E2-10CD6D26D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 b="1">
                <a:latin typeface="Arial" panose="020B0604020202020204" pitchFamily="34" charset="0"/>
              </a:rPr>
              <a:t>Table 7-1</a:t>
            </a:r>
          </a:p>
        </p:txBody>
      </p:sp>
      <p:sp>
        <p:nvSpPr>
          <p:cNvPr id="75779" name="TextBox 3">
            <a:extLst>
              <a:ext uri="{FF2B5EF4-FFF2-40B4-BE49-F238E27FC236}">
                <a16:creationId xmlns:a16="http://schemas.microsoft.com/office/drawing/2014/main" id="{702C4909-A8AE-E44D-A7B5-B3541512F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"/>
            <a:ext cx="5416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Hemoglobin mutations: nearly 950 hemoglobin variants.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2" descr="fig_07_17a">
            <a:extLst>
              <a:ext uri="{FF2B5EF4-FFF2-40B4-BE49-F238E27FC236}">
                <a16:creationId xmlns:a16="http://schemas.microsoft.com/office/drawing/2014/main" id="{2380D968-6A90-BD40-8746-217A333FD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2314575"/>
            <a:ext cx="408305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6" name="Picture 2" descr="fig_07_17b">
            <a:extLst>
              <a:ext uri="{FF2B5EF4-FFF2-40B4-BE49-F238E27FC236}">
                <a16:creationId xmlns:a16="http://schemas.microsoft.com/office/drawing/2014/main" id="{129CCCBB-4B45-1744-9C9D-9C9ADF015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2362200"/>
            <a:ext cx="5038725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TextBox 4">
            <a:extLst>
              <a:ext uri="{FF2B5EF4-FFF2-40B4-BE49-F238E27FC236}">
                <a16:creationId xmlns:a16="http://schemas.microsoft.com/office/drawing/2014/main" id="{4E7972DC-4A4E-DB40-BA03-F8391B07C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82" y="403225"/>
            <a:ext cx="91551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Sickle Cell: Glu(6) to Val in the </a:t>
            </a:r>
            <a:r>
              <a:rPr lang="en-US" altLang="en-US" dirty="0">
                <a:latin typeface="Symbol" pitchFamily="2" charset="2"/>
              </a:rPr>
              <a:t>b</a:t>
            </a:r>
            <a:r>
              <a:rPr lang="en-US" altLang="en-US" dirty="0"/>
              <a:t> chain (Hemoglobin S, Vernon Ingram)</a:t>
            </a:r>
          </a:p>
          <a:p>
            <a:r>
              <a:rPr lang="en-US" altLang="en-US" dirty="0"/>
              <a:t>The mutation changes the packing between tetramers.</a:t>
            </a:r>
          </a:p>
          <a:p>
            <a:r>
              <a:rPr lang="en-US" altLang="en-US" dirty="0"/>
              <a:t>Causes long linear aggregates of tetramers in the T state (deoxy)</a:t>
            </a:r>
          </a:p>
          <a:p>
            <a:r>
              <a:rPr lang="en-US" altLang="en-US" dirty="0"/>
              <a:t>Heterozygous Hb S protects against malaria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Box 4">
            <a:extLst>
              <a:ext uri="{FF2B5EF4-FFF2-40B4-BE49-F238E27FC236}">
                <a16:creationId xmlns:a16="http://schemas.microsoft.com/office/drawing/2014/main" id="{5B00DFEC-962D-1341-98A5-6AA8C91B2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2400"/>
            <a:ext cx="82296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Vernon Ingram (died 2006): "The father of Molecular Medicine."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Ingram showed that the change in hemoglobin in sickle cell disease is a substitution of the glutamic acid by valine in position 6 of the β-chain. This was first demonstration that an amino acid change in a protein could cause a disease. 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9874" name="Picture 1">
            <a:extLst>
              <a:ext uri="{FF2B5EF4-FFF2-40B4-BE49-F238E27FC236}">
                <a16:creationId xmlns:a16="http://schemas.microsoft.com/office/drawing/2014/main" id="{2531E18F-21CB-0048-8A1E-72B4DC0BC5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48445"/>
            <a:ext cx="241617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2" descr="fig_07_18a">
            <a:extLst>
              <a:ext uri="{FF2B5EF4-FFF2-40B4-BE49-F238E27FC236}">
                <a16:creationId xmlns:a16="http://schemas.microsoft.com/office/drawing/2014/main" id="{93052F65-348F-2C40-99FC-34B2884CE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4302125" cy="638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4" name="Text Box 3">
            <a:extLst>
              <a:ext uri="{FF2B5EF4-FFF2-40B4-BE49-F238E27FC236}">
                <a16:creationId xmlns:a16="http://schemas.microsoft.com/office/drawing/2014/main" id="{32EB86C8-A794-A34D-98DB-34B53C8F0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 b="1">
                <a:latin typeface="Arial" panose="020B0604020202020204" pitchFamily="34" charset="0"/>
              </a:rPr>
              <a:t>Figure 7-18a</a:t>
            </a:r>
          </a:p>
        </p:txBody>
      </p:sp>
      <p:pic>
        <p:nvPicPr>
          <p:cNvPr id="84995" name="Picture 2" descr="fig_07_18b">
            <a:extLst>
              <a:ext uri="{FF2B5EF4-FFF2-40B4-BE49-F238E27FC236}">
                <a16:creationId xmlns:a16="http://schemas.microsoft.com/office/drawing/2014/main" id="{698AB80B-D9CB-C743-8E72-707D9AC79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1000"/>
            <a:ext cx="4946650" cy="442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2" descr="fig_07_19">
            <a:extLst>
              <a:ext uri="{FF2B5EF4-FFF2-40B4-BE49-F238E27FC236}">
                <a16:creationId xmlns:a16="http://schemas.microsoft.com/office/drawing/2014/main" id="{32C79B2F-1F5B-1A41-B5E3-BD62C25C7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17500"/>
            <a:ext cx="6756400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6" name="TextBox 1">
            <a:extLst>
              <a:ext uri="{FF2B5EF4-FFF2-40B4-BE49-F238E27FC236}">
                <a16:creationId xmlns:a16="http://schemas.microsoft.com/office/drawing/2014/main" id="{DF407827-EDBB-804A-BF97-B65AB21A7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943600"/>
            <a:ext cx="3722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damaged sickled erythrocyte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1">
            <a:extLst>
              <a:ext uri="{FF2B5EF4-FFF2-40B4-BE49-F238E27FC236}">
                <a16:creationId xmlns:a16="http://schemas.microsoft.com/office/drawing/2014/main" id="{6594E3B4-76A9-1D4D-9FA0-73DB6CF915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0"/>
            <a:ext cx="4286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B418165-06E5-324A-4833-332C31572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44" y="3123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6BF8CA-29E6-98D0-FBC8-7CC3FCB0B86C}"/>
              </a:ext>
            </a:extLst>
          </p:cNvPr>
          <p:cNvSpPr txBox="1"/>
          <p:nvPr/>
        </p:nvSpPr>
        <p:spPr>
          <a:xfrm>
            <a:off x="4876800" y="228600"/>
            <a:ext cx="4038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Fe usually binds ir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reversibly to O</a:t>
            </a:r>
            <a:r>
              <a:rPr lang="en-US" altLang="en-US" sz="2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C5C6B9-1E63-32AC-BAD6-4EE1723255B8}"/>
              </a:ext>
            </a:extLst>
          </p:cNvPr>
          <p:cNvSpPr txBox="1"/>
          <p:nvPr/>
        </p:nvSpPr>
        <p:spPr>
          <a:xfrm>
            <a:off x="447697" y="5454911"/>
            <a:ext cx="8729635" cy="1897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Mb[Fe(II)] + O</a:t>
            </a:r>
            <a:r>
              <a:rPr lang="en-US" altLang="en-US" sz="3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                 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Mb[Fe(II)]-O</a:t>
            </a:r>
            <a:r>
              <a:rPr lang="en-US" altLang="en-US" sz="3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4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(reversible)</a:t>
            </a:r>
          </a:p>
          <a:p>
            <a:endParaRPr lang="en-US" altLang="en-US" sz="320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dirty="0"/>
          </a:p>
        </p:txBody>
      </p:sp>
      <p:pic>
        <p:nvPicPr>
          <p:cNvPr id="4" name="Picture 4" descr="What is the meaning of a 'reverse reaction'? - Quora">
            <a:extLst>
              <a:ext uri="{FF2B5EF4-FFF2-40B4-BE49-F238E27FC236}">
                <a16:creationId xmlns:a16="http://schemas.microsoft.com/office/drawing/2014/main" id="{82C83E0F-E09D-8667-6735-319D7208C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589" y="5830332"/>
            <a:ext cx="1077851" cy="84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8A27FE-4512-8954-B6E1-DC3970DB4D3D}"/>
              </a:ext>
            </a:extLst>
          </p:cNvPr>
          <p:cNvSpPr txBox="1"/>
          <p:nvPr/>
        </p:nvSpPr>
        <p:spPr>
          <a:xfrm>
            <a:off x="1349201" y="4537287"/>
            <a:ext cx="8311712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Fe(II) + O</a:t>
            </a:r>
            <a:r>
              <a:rPr lang="en-US" altLang="en-US" sz="3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                   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Fe(III)(OH)</a:t>
            </a:r>
            <a:r>
              <a:rPr lang="en-US" altLang="en-US" sz="3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      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(rust, irreversible, </a:t>
            </a:r>
          </a:p>
          <a:p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						not balanced)</a:t>
            </a:r>
          </a:p>
          <a:p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A2A3E0-7E99-3D33-0515-14010215BF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933" y="5228970"/>
            <a:ext cx="840507" cy="26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4355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2" descr="fig_07_20">
            <a:extLst>
              <a:ext uri="{FF2B5EF4-FFF2-40B4-BE49-F238E27FC236}">
                <a16:creationId xmlns:a16="http://schemas.microsoft.com/office/drawing/2014/main" id="{A37BFD3A-07BF-6049-A0F9-B9302FD84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17500"/>
            <a:ext cx="7994650" cy="624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0" name="Text Box 3">
            <a:extLst>
              <a:ext uri="{FF2B5EF4-FFF2-40B4-BE49-F238E27FC236}">
                <a16:creationId xmlns:a16="http://schemas.microsoft.com/office/drawing/2014/main" id="{0B7DF1BF-52F1-B644-9221-190D3BA79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 b="1">
                <a:latin typeface="Arial" panose="020B0604020202020204" pitchFamily="34" charset="0"/>
              </a:rPr>
              <a:t>Figure 7-20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46AEA-951A-B614-C461-5A366CB52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053AD3-E3F9-9AEC-8F01-95EA7515D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5961"/>
            <a:ext cx="6353175" cy="50704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1B4899-C3DC-6743-582C-26B64DAEC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57100"/>
            <a:ext cx="9144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Muscle cells use Mb to mediate O</a:t>
            </a:r>
            <a:r>
              <a:rPr lang="en-US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transport in the cytosol, from the cell membrane to the mitochondria. Mb acts as a localized O</a:t>
            </a:r>
            <a:r>
              <a:rPr lang="en-US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reserve. It is very abundant in marine mammals. Not found in blood.</a:t>
            </a:r>
            <a:endParaRPr lang="en-US" altLang="en-US" dirty="0"/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6362B1-4C63-2CD4-6D53-1583894521E1}"/>
              </a:ext>
            </a:extLst>
          </p:cNvPr>
          <p:cNvSpPr txBox="1"/>
          <p:nvPr/>
        </p:nvSpPr>
        <p:spPr>
          <a:xfrm>
            <a:off x="381000" y="228600"/>
            <a:ext cx="56388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Myoglobin (Mb)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2A49B0-D57A-2FCE-EA64-7E9EABBFF6D1}"/>
              </a:ext>
            </a:extLst>
          </p:cNvPr>
          <p:cNvSpPr txBox="1"/>
          <p:nvPr/>
        </p:nvSpPr>
        <p:spPr>
          <a:xfrm>
            <a:off x="6353175" y="1120676"/>
            <a:ext cx="279082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153 amino acids</a:t>
            </a:r>
          </a:p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16.7 KD (16,700 Daltons)</a:t>
            </a:r>
          </a:p>
          <a:p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Mb was the first protein to have its three-dimensional structure determined by x-ray diffraction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 dirty="0">
                <a:latin typeface="Symbol" pitchFamily="2" charset="2"/>
              </a:rPr>
              <a:t>MB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80% </a:t>
            </a:r>
            <a:r>
              <a:rPr lang="en-US" altLang="en-US" sz="2000" dirty="0">
                <a:latin typeface="Symbol" pitchFamily="2" charset="2"/>
              </a:rPr>
              <a:t>a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-helical </a:t>
            </a:r>
          </a:p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(a globin fold: 8 helices: A-H)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48417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503A4E-64A4-A1C2-C3B7-BF162EB72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2926" y="18738"/>
            <a:ext cx="1022985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2D24AE-89A9-26B9-8B46-179DD3C9BB36}"/>
              </a:ext>
            </a:extLst>
          </p:cNvPr>
          <p:cNvSpPr txBox="1"/>
          <p:nvPr/>
        </p:nvSpPr>
        <p:spPr>
          <a:xfrm>
            <a:off x="6324600" y="5334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lots of myoglobin</a:t>
            </a:r>
          </a:p>
        </p:txBody>
      </p:sp>
    </p:spTree>
    <p:extLst>
      <p:ext uri="{BB962C8B-B14F-4D97-AF65-F5344CB8AC3E}">
        <p14:creationId xmlns:p14="http://schemas.microsoft.com/office/powerpoint/2010/main" val="3605762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B46C71-5C15-4A46-BEA5-D32DE3317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270849"/>
            <a:ext cx="5029200" cy="4639842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F86EB824-20F6-4740-AF75-242DFCC54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28613"/>
            <a:ext cx="5334000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Myoglobin (Mb)</a:t>
            </a:r>
          </a:p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Contains a heme with an Fe(II) </a:t>
            </a:r>
          </a:p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(a prosthetic group)</a:t>
            </a:r>
          </a:p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Fe is 6 coordinate</a:t>
            </a:r>
          </a:p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(with 6 coordination bonds)</a:t>
            </a:r>
          </a:p>
          <a:p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4 porphyrin N atoms</a:t>
            </a:r>
          </a:p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 His N atom</a:t>
            </a:r>
          </a:p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(or water) forms the 6</a:t>
            </a:r>
            <a:r>
              <a:rPr lang="en-US" alt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th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coordination bond</a:t>
            </a:r>
          </a:p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Mb binds reversibly to O</a:t>
            </a:r>
            <a:r>
              <a:rPr lang="en-US" alt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(O</a:t>
            </a:r>
            <a:r>
              <a:rPr lang="en-US" alt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is a ligand)</a:t>
            </a:r>
          </a:p>
          <a:p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Fe(II) in Mb does not oxidize to Fe(III)</a:t>
            </a:r>
          </a:p>
          <a:p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CO, NO and H</a:t>
            </a:r>
            <a:r>
              <a:rPr lang="en-US" alt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 also bind to MYO</a:t>
            </a:r>
          </a:p>
          <a:p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584ECF-BAC2-807F-6958-8EF31CD9F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250"/>
            <a:ext cx="4991100" cy="5651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FCA397-EACC-9917-CBB5-C17510E04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100" y="1168400"/>
            <a:ext cx="38735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627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fig_07_02">
            <a:extLst>
              <a:ext uri="{FF2B5EF4-FFF2-40B4-BE49-F238E27FC236}">
                <a16:creationId xmlns:a16="http://schemas.microsoft.com/office/drawing/2014/main" id="{D43FABEF-4A00-CF44-B392-113E8ECC1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317500"/>
            <a:ext cx="5564188" cy="624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11966</TotalTime>
  <Words>1690</Words>
  <Application>Microsoft Macintosh PowerPoint</Application>
  <PresentationFormat>On-screen Show (4:3)</PresentationFormat>
  <Paragraphs>215</Paragraphs>
  <Slides>40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Courier New</vt:lpstr>
      <vt:lpstr>font00000000296cb553</vt:lpstr>
      <vt:lpstr>Symbol</vt:lpstr>
      <vt:lpstr>Times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Sumanas, Inc.</Manager>
  <Company>John Wiley &amp; Sons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Biochemistry 3/e</dc:title>
  <dc:subject/>
  <dc:creator>Voet et al.</dc:creator>
  <cp:keywords/>
  <dc:description/>
  <cp:lastModifiedBy>Williams, Loren D</cp:lastModifiedBy>
  <cp:revision>264</cp:revision>
  <dcterms:created xsi:type="dcterms:W3CDTF">2011-03-01T13:31:17Z</dcterms:created>
  <dcterms:modified xsi:type="dcterms:W3CDTF">2024-10-30T08:01:41Z</dcterms:modified>
  <cp:category/>
</cp:coreProperties>
</file>