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379" r:id="rId2"/>
    <p:sldId id="370" r:id="rId3"/>
    <p:sldId id="352" r:id="rId4"/>
    <p:sldId id="374" r:id="rId5"/>
    <p:sldId id="376" r:id="rId6"/>
    <p:sldId id="380" r:id="rId7"/>
    <p:sldId id="375" r:id="rId8"/>
    <p:sldId id="381" r:id="rId9"/>
    <p:sldId id="346" r:id="rId10"/>
    <p:sldId id="338" r:id="rId11"/>
    <p:sldId id="386" r:id="rId12"/>
    <p:sldId id="388" r:id="rId13"/>
    <p:sldId id="387" r:id="rId14"/>
    <p:sldId id="268" r:id="rId15"/>
    <p:sldId id="351" r:id="rId16"/>
    <p:sldId id="384" r:id="rId17"/>
    <p:sldId id="280" r:id="rId18"/>
    <p:sldId id="282" r:id="rId19"/>
    <p:sldId id="328" r:id="rId20"/>
    <p:sldId id="284" r:id="rId21"/>
    <p:sldId id="285" r:id="rId22"/>
    <p:sldId id="288" r:id="rId23"/>
    <p:sldId id="289" r:id="rId24"/>
    <p:sldId id="383" r:id="rId25"/>
    <p:sldId id="329" r:id="rId26"/>
    <p:sldId id="290" r:id="rId27"/>
    <p:sldId id="331" r:id="rId28"/>
    <p:sldId id="291" r:id="rId29"/>
    <p:sldId id="332" r:id="rId30"/>
    <p:sldId id="354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17"/>
  </p:normalViewPr>
  <p:slideViewPr>
    <p:cSldViewPr>
      <p:cViewPr>
        <p:scale>
          <a:sx n="84" d="100"/>
          <a:sy n="84" d="100"/>
        </p:scale>
        <p:origin x="712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28363E10-E00A-B4AC-9FC3-DA752470E4C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A668C29E-D546-51F0-CEAD-F58A4609FEA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2139B9A-BB9F-0250-DAC3-94AB7DC6019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3" name="Rectangle 5">
            <a:extLst>
              <a:ext uri="{FF2B5EF4-FFF2-40B4-BE49-F238E27FC236}">
                <a16:creationId xmlns:a16="http://schemas.microsoft.com/office/drawing/2014/main" id="{EFF15AF6-5368-0522-130B-92C7441578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4454" name="Rectangle 6">
            <a:extLst>
              <a:ext uri="{FF2B5EF4-FFF2-40B4-BE49-F238E27FC236}">
                <a16:creationId xmlns:a16="http://schemas.microsoft.com/office/drawing/2014/main" id="{1F167DA8-2F52-80D7-636B-306B8C84690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>
            <a:extLst>
              <a:ext uri="{FF2B5EF4-FFF2-40B4-BE49-F238E27FC236}">
                <a16:creationId xmlns:a16="http://schemas.microsoft.com/office/drawing/2014/main" id="{B80869AC-3393-0268-22E3-FA21E5B2FD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pitchFamily="2" charset="0"/>
              </a:defRPr>
            </a:lvl1pPr>
          </a:lstStyle>
          <a:p>
            <a:pPr>
              <a:defRPr/>
            </a:pPr>
            <a:fld id="{DCAADC1D-4C2E-4642-9B96-90D4315A9E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2298A7DB-FAE9-7C05-87D2-823AADC3FB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38A65144-0244-6D46-ADFC-04BD01619AD9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ABE22E13-0109-7B79-040E-85D43AEC0D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34985D1-87AD-08B4-BCDC-508AE81355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9595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03459512-26F7-F428-B717-1E304A25CF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31B7866A-C82E-BD4B-A568-DE17122EB9F3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71778F4A-538F-0D9B-98BF-C2EFA85CC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EB02B90F-BE4D-9BEF-954A-1B32D8D4EE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0D80B289-FF6D-2468-E7FB-A3F06AB97B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1533FB76-A2C0-2B44-8C5E-C717B8638578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92D9505A-5526-CB20-77CB-D6CCE6016C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8649D52D-5552-E576-B90F-B9C2BF35EF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BEE4A48B-0D9B-570D-819B-F3F5E0EC2C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71595A03-FCD8-9249-8FD3-2C1FD7A6B8FA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9283341D-CF9C-9F50-E0BD-A3CB7B9D99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D6BF28D3-2FD1-D807-D316-EAB0167D4B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847FA438-893A-51B3-6BD9-4CC2EF66B7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61413D60-AA77-F74F-ABDD-294B8BCE9F19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D39BF2DA-0B9E-0A63-DE12-A5045C8D17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E7E1D5DC-5643-B092-025A-70819E44FA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06C22C48-D4B4-4F73-0BD2-BD57231C35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3FBA43BE-1859-9746-A81C-16C6213EEA5D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8C703A95-97E7-3261-37B7-D19F3987FB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D86327B2-4519-6FFC-7735-4E9B627661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BE5F70C5-8D19-6A27-174B-F4F9C0E460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7C8374F-11BE-5D4F-834D-C7B0C2EBC040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A84E711B-7C59-AD67-41B7-D76B344896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B5E774B1-9CBD-1C02-BC7E-266B98405F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FE3CF2FA-0025-2526-237C-4B654DF0E6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C5E749C-87C7-ED40-B01C-1585EAD7EACF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B0E437B2-E7DF-B4FA-E112-A94991FF6D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A8169BF-7ECD-F45F-B665-EB121CC7E7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7111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C4A73998-7E01-A68C-8263-2F73236F3C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E12E95F-DC18-F646-A26E-FEB9B67248ED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41FEDF42-7435-6822-F280-8DA4C7771E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EA9769D6-207A-8F88-7EA6-29AB5132A2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3A81A3C2-83E2-9116-084A-FFF618E1AF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4F46F173-6651-514C-BA50-8ECA65F63A3C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ACFC0DE1-BE18-7A15-953B-8320A3D152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B3F653CA-6F74-5F55-DE94-3191CAF199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68FC60F1-600D-A357-93B8-7008BE2275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65E9B455-AE24-AB4E-ADAF-D88012CC90B4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51FB431A-CC75-610D-EDB6-2A1E765069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F2A58E08-85DC-44FF-0622-9D3FAFA43E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D68E0BCA-F96C-202C-82F1-2EC74BEBF1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4BEA9015-1EB1-2043-93CF-E0321A32B269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E0556AC6-BFB5-41C2-3A6E-F2AA4EB666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0E94AE38-F73B-5490-9CD6-6EB311A000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DDBB949A-92B4-4D8D-4BF7-36010505BD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7F121954-E0BD-7A45-AEB2-1ADFCD16C571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5C18316C-8AAA-B4D6-1A2B-3E29D068E3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E89DA3B0-4703-92CD-38CC-BBA15A540F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87FB1DEF-39A7-83E2-9894-747A27553E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56174E58-A4B2-3347-9464-800DF04B5BF0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143D77B9-93BE-5787-7A13-2FD42961B7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1520D11-3D94-86D4-05CE-88B94056AD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DCB2CF56-3D95-FAB1-F0F5-09C39960D6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7C9DAC8E-439E-E14B-8636-CEC7D0782444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BD792F01-E995-EA66-C29C-E53D3408B0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7D49E126-68C2-178F-8C71-64BCFE049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C093C0-D1F9-6799-1858-B711EB0938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B51E10-786A-D21C-ACA1-97EED19E80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4860DD-7F60-6266-30C5-54C20B8EC2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A8BDF-D2FA-CB49-82FA-EDF25C218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98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8DA54D-8312-5C9C-BBAC-7FF8ADE1CA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B8294A-B176-DDAD-60BF-D4DED1092F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9CE022-A6A0-3DC6-3F03-FCAFE25D26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00952-45FD-0549-8C76-ADF2009262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834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59D8C8-D3DF-4305-7C32-5AC66BFAF7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F3DEBA-54A1-4583-393D-01A0E736EC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1F7460-AA3D-AD57-E057-08862649D9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75AE2-6568-5A4B-A370-24C605F26D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68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3B4A2A-4C62-93B9-C83E-0668C3B89C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AF1078-A33D-F3BA-8255-6E584C4476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8BFB06-5E32-FEE7-08ED-F355E5FEDD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BBD9A-32DF-B049-A90D-03F17C3F3E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57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5129C1-6409-BE38-3135-CC93B122AA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7289F9-8F0F-8B8A-092E-57D2FE7A80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F2161A-FCEA-5481-CF20-486CABA8DF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B062F-DEB0-A643-98DC-DC5589A8C6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51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5B4795-BA52-273B-A747-CC519B71D2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2BF511-AAC9-B3A3-603E-3EC458C9BB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69BE0F-E089-DD09-1903-9B2C4B2A44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F6823-A886-414D-B04D-24121A82F1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465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0A559EF-627F-26FB-5141-8296987131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62218D6-5EED-ABD9-8D7A-6762D2EA71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BD9B78A-21DE-9D97-1325-8D5FC85B16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BAD47-80AD-9746-971A-48AB3FEFC3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6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C292C6-B3B2-AFAA-3FB1-BC38DD5BF2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87130F-373F-1533-BFDB-6A021C5CB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8EF573B-1B07-14AA-F066-D51C6B86FF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6C4FE-8398-A94A-8767-09D2257051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305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3340402-B6CA-9638-DAD8-51707EBB95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3FC3D4-5641-3103-C378-33E015F1F0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7724474-6DB6-6F9E-4BC3-D45B9EE191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FF2B1-4324-A743-BD9B-ACD52F7F9D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93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8E2F71-CB59-B4E3-B79D-8CED0598DF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BF02DE-E13A-0F29-C86D-630B48F49D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F0A6AB-0B29-8A6D-13D5-24C0BF450D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A84EB-ED86-0C44-8707-6F29506D7D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56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052E9D-22B4-A608-709F-D3A27C7B3D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F6EB9B-A015-66D7-5D5F-F5A3F487CC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7341CB-E8CB-32EA-92F2-F697BECD9C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81B3F-1D1A-5E42-9C63-2E07895379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61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B5C0971-85B3-DC94-19FE-D52D3AF08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E5031E2-46F3-1821-AEF1-85AC2213EA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1D65EEF-98B3-9E8F-E468-AC1DA783DB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58EACC0-C0D7-A4C1-FC16-43F018D391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C9C11B0-FF2F-31CF-1437-70E76CEBC1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" pitchFamily="2" charset="0"/>
              </a:defRPr>
            </a:lvl1pPr>
          </a:lstStyle>
          <a:p>
            <a:pPr>
              <a:defRPr/>
            </a:pPr>
            <a:fld id="{8AF1A501-3496-E94A-B11E-09228C9FF4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nzyme.expasy.org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4E1E19-3844-3367-6A2E-8028126DD23E}"/>
              </a:ext>
            </a:extLst>
          </p:cNvPr>
          <p:cNvSpPr txBox="1"/>
          <p:nvPr/>
        </p:nvSpPr>
        <p:spPr>
          <a:xfrm>
            <a:off x="304800" y="685800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Today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Review basic concepts in kinetics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rates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rate constants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relationship between activation free energies and reaction 			free energies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effect of enzymes on all of this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Learn about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classes of enzymes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general principles of enzymes – how do they work?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	(i.e., elements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of enzymatic catalysis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35669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tab_11_01">
            <a:extLst>
              <a:ext uri="{FF2B5EF4-FFF2-40B4-BE49-F238E27FC236}">
                <a16:creationId xmlns:a16="http://schemas.microsoft.com/office/drawing/2014/main" id="{F2F757EB-1122-00B2-4D89-63E16A189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8535988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 Box 3">
            <a:extLst>
              <a:ext uri="{FF2B5EF4-FFF2-40B4-BE49-F238E27FC236}">
                <a16:creationId xmlns:a16="http://schemas.microsoft.com/office/drawing/2014/main" id="{DB4B0B39-9B1E-FC54-4250-CCD8CB500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Arial" panose="020B0604020202020204" pitchFamily="34" charset="0"/>
              </a:rPr>
              <a:t>Table 11-1</a:t>
            </a:r>
          </a:p>
        </p:txBody>
      </p:sp>
      <p:sp>
        <p:nvSpPr>
          <p:cNvPr id="14339" name="TextBox 1">
            <a:extLst>
              <a:ext uri="{FF2B5EF4-FFF2-40B4-BE49-F238E27FC236}">
                <a16:creationId xmlns:a16="http://schemas.microsoft.com/office/drawing/2014/main" id="{AB5A689C-FB9E-6662-1439-29C4E28F8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044794"/>
            <a:ext cx="851348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make reactions go at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high reaction rates,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that can be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controled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by cooperativity, and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allosterism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with high specificity (no side reactions),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under mild conditions (37 deg, low conc).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32B5C3-6257-EEDE-1D2D-46009ACA88F5}"/>
              </a:ext>
            </a:extLst>
          </p:cNvPr>
          <p:cNvSpPr txBox="1"/>
          <p:nvPr/>
        </p:nvSpPr>
        <p:spPr>
          <a:xfrm>
            <a:off x="990600" y="152400"/>
            <a:ext cx="201426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ENZYMES</a:t>
            </a:r>
            <a:endParaRPr lang="en-US" sz="36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339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492BAB-9E81-1207-18AC-06B1EFD01661}"/>
              </a:ext>
            </a:extLst>
          </p:cNvPr>
          <p:cNvSpPr txBox="1"/>
          <p:nvPr/>
        </p:nvSpPr>
        <p:spPr>
          <a:xfrm>
            <a:off x="725370" y="381000"/>
            <a:ext cx="769326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There are 7 General Classes of Enzymes</a:t>
            </a:r>
            <a:endParaRPr lang="en-US" sz="36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3F3E3E-214C-237D-8BFA-6ABDC97C7B7A}"/>
              </a:ext>
            </a:extLst>
          </p:cNvPr>
          <p:cNvSpPr txBox="1"/>
          <p:nvPr/>
        </p:nvSpPr>
        <p:spPr>
          <a:xfrm>
            <a:off x="1905000" y="2057400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Here</a:t>
            </a:r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or here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enzyme.expasy.org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816966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B1B05-55DB-1F40-F56A-A0AA6E0A8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797032-4FB4-DEEE-4624-4BCC8A59AF0F}"/>
              </a:ext>
            </a:extLst>
          </p:cNvPr>
          <p:cNvSpPr txBox="1"/>
          <p:nvPr/>
        </p:nvSpPr>
        <p:spPr>
          <a:xfrm>
            <a:off x="533400" y="1219200"/>
            <a:ext cx="830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1  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Oxidoreductases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(oxidases, 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oxygenases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peroxidases) catalyze the transfer of electrons from one molecule (the oxidant, the hydrogen or the electron donor) to another molecule (the reductant, the hydrogen or electron acceptor).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2  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Transferases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catalyze the transfer of a functional group from one molecule to another. Examples are acyl transferases that catalyze the transfer of acyl groups and peptidyl transferase that transfers an amino acid.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3  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Hydrolases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catalyze the cleavage of a covalent bond using water. 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Exampes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hydrolases are 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esterases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that cleave ester bonds, and proteases that cleave amide bonds.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4  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Lyases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catalyze the cleavage of a covalent bond by mechanisms other than hydrolysis or oxidation, often forming a double bond or adding a new ring structure. An example is the lyase that acts on ATP resulting in the formation of cAMP and 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PPi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F45F09-5208-8CF5-96EC-8F6B341A14C0}"/>
              </a:ext>
            </a:extLst>
          </p:cNvPr>
          <p:cNvSpPr txBox="1"/>
          <p:nvPr/>
        </p:nvSpPr>
        <p:spPr>
          <a:xfrm>
            <a:off x="725370" y="381000"/>
            <a:ext cx="769326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There are 7 General Classes of Enzymes</a:t>
            </a:r>
            <a:endParaRPr lang="en-US" sz="36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114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841EB-FCD3-80E7-950C-779272AA3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BC0595-DDD2-280E-6946-9D31C38A07AA}"/>
              </a:ext>
            </a:extLst>
          </p:cNvPr>
          <p:cNvSpPr txBox="1"/>
          <p:nvPr/>
        </p:nvSpPr>
        <p:spPr>
          <a:xfrm>
            <a:off x="533400" y="1219200"/>
            <a:ext cx="8305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5  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Isomerases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catalyze structural rearrangement. An example is alanine racemase, which catalyzes the conversion of L-alanine to D-alanine.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6  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Ligases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catalyze the chemical linkage of two large molecules. An example is DNA ligase, which catalyzes the chemical joining of two fragments of DNA.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7. 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Translocases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move another molecule or ion, sometimes across a cell membrane. Examples are processive polymerases, and systems that import proteins into organelles</a:t>
            </a:r>
          </a:p>
          <a:p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86CE0A-0C6C-5BFC-AF24-FA67B2FD6409}"/>
              </a:ext>
            </a:extLst>
          </p:cNvPr>
          <p:cNvSpPr txBox="1"/>
          <p:nvPr/>
        </p:nvSpPr>
        <p:spPr>
          <a:xfrm>
            <a:off x="725370" y="381000"/>
            <a:ext cx="769326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There are 7 General Classes of Enzymes</a:t>
            </a:r>
            <a:endParaRPr lang="en-US" sz="36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92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fig_11_01">
            <a:extLst>
              <a:ext uri="{FF2B5EF4-FFF2-40B4-BE49-F238E27FC236}">
                <a16:creationId xmlns:a16="http://schemas.microsoft.com/office/drawing/2014/main" id="{3726A15B-DD28-042B-9172-26A7812D6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515" y="838200"/>
            <a:ext cx="359029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ext Box 3">
            <a:extLst>
              <a:ext uri="{FF2B5EF4-FFF2-40B4-BE49-F238E27FC236}">
                <a16:creationId xmlns:a16="http://schemas.microsoft.com/office/drawing/2014/main" id="{F9715CB4-04FC-2097-A673-60851CBB2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Arial" panose="020B0604020202020204" pitchFamily="34" charset="0"/>
              </a:rPr>
              <a:t>Figure 11-1</a:t>
            </a:r>
          </a:p>
        </p:txBody>
      </p:sp>
      <p:sp>
        <p:nvSpPr>
          <p:cNvPr id="18435" name="TextBox 1">
            <a:extLst>
              <a:ext uri="{FF2B5EF4-FFF2-40B4-BE49-F238E27FC236}">
                <a16:creationId xmlns:a16="http://schemas.microsoft.com/office/drawing/2014/main" id="{0EDA7C25-A372-B2F8-8238-89E10245C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" y="1447800"/>
            <a:ext cx="570701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Enzymes bind to specific substrates,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with stereospecificity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but bind preferentially to transition states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some enzymes are non-specific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can cleave ester or  peptide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via complementarity non-covalent interactions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but often form covalent intermediates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sometimes ‘lock and key’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the enzyme does not move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sometimes ‘induced fit’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the enzyme wraps around the substrate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or the transition state.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546581-3D51-4AC9-8C41-AB130D0D51A2}"/>
              </a:ext>
            </a:extLst>
          </p:cNvPr>
          <p:cNvSpPr txBox="1"/>
          <p:nvPr/>
        </p:nvSpPr>
        <p:spPr>
          <a:xfrm>
            <a:off x="270612" y="411639"/>
            <a:ext cx="47354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How do enzymes work?</a:t>
            </a:r>
            <a:endParaRPr lang="en-US" sz="36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56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>
            <a:extLst>
              <a:ext uri="{FF2B5EF4-FFF2-40B4-BE49-F238E27FC236}">
                <a16:creationId xmlns:a16="http://schemas.microsoft.com/office/drawing/2014/main" id="{DF90AC90-6DAB-64B1-6D35-DDE4A2085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66800"/>
            <a:ext cx="822960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Catalytic mechanisms incorporate one or more of these elements.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 enzyme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can be both an acid and a base,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can covalently link an intermediate,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can use metal ions for structure and/or chemistry,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can stabilize transition states with proximity and 	orientation,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can bind preferentially to transition states, and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usually a protein but can be RNA.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A0DDED-71EB-6379-31A3-512DBBFC92B1}"/>
              </a:ext>
            </a:extLst>
          </p:cNvPr>
          <p:cNvSpPr txBox="1"/>
          <p:nvPr/>
        </p:nvSpPr>
        <p:spPr>
          <a:xfrm>
            <a:off x="725370" y="381000"/>
            <a:ext cx="579819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Elements of Enzyme Catalysis</a:t>
            </a:r>
            <a:endParaRPr lang="en-US" sz="36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698E729-9C37-6248-84ED-EC202BE65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3" y="2259767"/>
            <a:ext cx="407246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D1EE212-8FB7-1294-B06B-75D988E83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2107367"/>
            <a:ext cx="473286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A17FC1-70B1-4167-6CAC-A184C43189A9}"/>
              </a:ext>
            </a:extLst>
          </p:cNvPr>
          <p:cNvSpPr txBox="1"/>
          <p:nvPr/>
        </p:nvSpPr>
        <p:spPr>
          <a:xfrm>
            <a:off x="725370" y="381000"/>
            <a:ext cx="482997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Non-Enzymatic Catalysis</a:t>
            </a:r>
            <a:endParaRPr lang="en-US" sz="36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78AEB16A-08A4-C710-80F8-71575146B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632" y="1260317"/>
            <a:ext cx="822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Acid catalyzed hydrolysis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Base catalyzed hydrolysis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Enzymes can use both acids and bases in the same reaction.</a:t>
            </a:r>
          </a:p>
        </p:txBody>
      </p:sp>
    </p:spTree>
    <p:extLst>
      <p:ext uri="{BB962C8B-B14F-4D97-AF65-F5344CB8AC3E}">
        <p14:creationId xmlns:p14="http://schemas.microsoft.com/office/powerpoint/2010/main" val="2604546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fig_11_09">
            <a:extLst>
              <a:ext uri="{FF2B5EF4-FFF2-40B4-BE49-F238E27FC236}">
                <a16:creationId xmlns:a16="http://schemas.microsoft.com/office/drawing/2014/main" id="{07316118-6CC9-845A-CDD0-893E03B57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04950"/>
            <a:ext cx="6967538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ext Box 3">
            <a:extLst>
              <a:ext uri="{FF2B5EF4-FFF2-40B4-BE49-F238E27FC236}">
                <a16:creationId xmlns:a16="http://schemas.microsoft.com/office/drawing/2014/main" id="{E05676B7-686E-9418-1BF2-369FE6D38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Arial" panose="020B0604020202020204" pitchFamily="34" charset="0"/>
              </a:rPr>
              <a:t>Figure 11-9</a:t>
            </a:r>
          </a:p>
        </p:txBody>
      </p:sp>
      <p:sp>
        <p:nvSpPr>
          <p:cNvPr id="43012" name="TextBox 1">
            <a:extLst>
              <a:ext uri="{FF2B5EF4-FFF2-40B4-BE49-F238E27FC236}">
                <a16:creationId xmlns:a16="http://schemas.microsoft.com/office/drawing/2014/main" id="{F4ABE824-8F96-0122-D95C-EAB3D61CD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838200"/>
            <a:ext cx="640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an acid and a base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88D121-504A-49C2-C8B2-5C9941693B04}"/>
              </a:ext>
            </a:extLst>
          </p:cNvPr>
          <p:cNvSpPr txBox="1"/>
          <p:nvPr/>
        </p:nvSpPr>
        <p:spPr>
          <a:xfrm>
            <a:off x="1329128" y="187107"/>
            <a:ext cx="699800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And Example of Enzymatic Catalysis</a:t>
            </a:r>
            <a:endParaRPr lang="en-US" sz="36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fig_11_10_01">
            <a:extLst>
              <a:ext uri="{FF2B5EF4-FFF2-40B4-BE49-F238E27FC236}">
                <a16:creationId xmlns:a16="http://schemas.microsoft.com/office/drawing/2014/main" id="{E73B0E84-692A-E34D-3705-67657CDA4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03300"/>
            <a:ext cx="8531225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Text Box 3">
            <a:extLst>
              <a:ext uri="{FF2B5EF4-FFF2-40B4-BE49-F238E27FC236}">
                <a16:creationId xmlns:a16="http://schemas.microsoft.com/office/drawing/2014/main" id="{FAFCE492-FBBE-78D8-BA37-3D333CE9B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Arial" panose="020B0604020202020204" pitchFamily="34" charset="0"/>
              </a:rPr>
              <a:t>Figure 11-10 part 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figun_11_p334">
            <a:extLst>
              <a:ext uri="{FF2B5EF4-FFF2-40B4-BE49-F238E27FC236}">
                <a16:creationId xmlns:a16="http://schemas.microsoft.com/office/drawing/2014/main" id="{B419E63D-E723-708B-5277-0297B9CF8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057400"/>
            <a:ext cx="8531225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Text Box 3">
            <a:extLst>
              <a:ext uri="{FF2B5EF4-FFF2-40B4-BE49-F238E27FC236}">
                <a16:creationId xmlns:a16="http://schemas.microsoft.com/office/drawing/2014/main" id="{38E22E16-0BA1-B657-51BB-EA0D49091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Arial" panose="020B0604020202020204" pitchFamily="34" charset="0"/>
              </a:rPr>
              <a:t>Page 334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12D0D7-A16D-18F8-CEDA-6DB8727D833D}"/>
              </a:ext>
            </a:extLst>
          </p:cNvPr>
          <p:cNvSpPr txBox="1"/>
          <p:nvPr/>
        </p:nvSpPr>
        <p:spPr>
          <a:xfrm>
            <a:off x="1447800" y="228600"/>
            <a:ext cx="368937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/>
                <a:ea typeface="ＭＳ Ｐゴシック" charset="0"/>
                <a:cs typeface="Apple Chancery"/>
              </a:rPr>
              <a:t>Covalent Intermediates</a:t>
            </a:r>
          </a:p>
        </p:txBody>
      </p:sp>
      <p:sp>
        <p:nvSpPr>
          <p:cNvPr id="51204" name="TextBox 1">
            <a:extLst>
              <a:ext uri="{FF2B5EF4-FFF2-40B4-BE49-F238E27FC236}">
                <a16:creationId xmlns:a16="http://schemas.microsoft.com/office/drawing/2014/main" id="{A3D4842C-1FC2-81BE-0498-283688ABC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048000"/>
            <a:ext cx="1222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nucleophile</a:t>
            </a:r>
          </a:p>
        </p:txBody>
      </p:sp>
      <p:sp>
        <p:nvSpPr>
          <p:cNvPr id="51205" name="TextBox 1">
            <a:extLst>
              <a:ext uri="{FF2B5EF4-FFF2-40B4-BE49-F238E27FC236}">
                <a16:creationId xmlns:a16="http://schemas.microsoft.com/office/drawing/2014/main" id="{0598F45C-4FAA-F067-D5B2-787E70D17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57400"/>
            <a:ext cx="992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enzyme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>
            <a:extLst>
              <a:ext uri="{FF2B5EF4-FFF2-40B4-BE49-F238E27FC236}">
                <a16:creationId xmlns:a16="http://schemas.microsoft.com/office/drawing/2014/main" id="{F057427F-BB62-B177-1459-99BA08952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795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fig_11_11">
            <a:extLst>
              <a:ext uri="{FF2B5EF4-FFF2-40B4-BE49-F238E27FC236}">
                <a16:creationId xmlns:a16="http://schemas.microsoft.com/office/drawing/2014/main" id="{18B1B574-3BF1-D4CA-0C35-643A79433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531225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Text Box 3">
            <a:extLst>
              <a:ext uri="{FF2B5EF4-FFF2-40B4-BE49-F238E27FC236}">
                <a16:creationId xmlns:a16="http://schemas.microsoft.com/office/drawing/2014/main" id="{658B46A1-6DAA-C68F-4A80-AB78B3476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Arial" panose="020B0604020202020204" pitchFamily="34" charset="0"/>
              </a:rPr>
              <a:t>Figure 11-11</a:t>
            </a:r>
          </a:p>
        </p:txBody>
      </p:sp>
      <p:sp>
        <p:nvSpPr>
          <p:cNvPr id="53251" name="TextBox 3">
            <a:extLst>
              <a:ext uri="{FF2B5EF4-FFF2-40B4-BE49-F238E27FC236}">
                <a16:creationId xmlns:a16="http://schemas.microsoft.com/office/drawing/2014/main" id="{4504D135-1973-F3CA-0335-B8C2AE6FC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828800"/>
            <a:ext cx="3008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uncatalyzed reaction</a:t>
            </a:r>
          </a:p>
        </p:txBody>
      </p:sp>
      <p:sp>
        <p:nvSpPr>
          <p:cNvPr id="53252" name="TextBox 6">
            <a:extLst>
              <a:ext uri="{FF2B5EF4-FFF2-40B4-BE49-F238E27FC236}">
                <a16:creationId xmlns:a16="http://schemas.microsoft.com/office/drawing/2014/main" id="{9EE1690D-D231-D590-948B-0FD99AE4C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715000"/>
            <a:ext cx="2665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catalyzed reaction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F2BDE3-DC73-57DF-5EFD-DE081E96FB94}"/>
              </a:ext>
            </a:extLst>
          </p:cNvPr>
          <p:cNvSpPr txBox="1"/>
          <p:nvPr/>
        </p:nvSpPr>
        <p:spPr>
          <a:xfrm>
            <a:off x="1447800" y="228600"/>
            <a:ext cx="368937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/>
                <a:ea typeface="ＭＳ Ｐゴシック" charset="0"/>
                <a:cs typeface="Apple Chancery"/>
              </a:rPr>
              <a:t>Covalent Intermediates</a:t>
            </a:r>
          </a:p>
        </p:txBody>
      </p:sp>
      <p:sp>
        <p:nvSpPr>
          <p:cNvPr id="53254" name="TextBox 3">
            <a:extLst>
              <a:ext uri="{FF2B5EF4-FFF2-40B4-BE49-F238E27FC236}">
                <a16:creationId xmlns:a16="http://schemas.microsoft.com/office/drawing/2014/main" id="{BCDC7DF8-0FAA-6C6A-8FD0-DBE573BA9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895600"/>
            <a:ext cx="3538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(nucleophile on enzyme)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fig_11_12">
            <a:extLst>
              <a:ext uri="{FF2B5EF4-FFF2-40B4-BE49-F238E27FC236}">
                <a16:creationId xmlns:a16="http://schemas.microsoft.com/office/drawing/2014/main" id="{7F4E6ACA-654B-7353-EF39-678424EBE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49400"/>
            <a:ext cx="8531225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Text Box 3">
            <a:extLst>
              <a:ext uri="{FF2B5EF4-FFF2-40B4-BE49-F238E27FC236}">
                <a16:creationId xmlns:a16="http://schemas.microsoft.com/office/drawing/2014/main" id="{01CFD2E4-DA72-A6F9-8E43-73B850D84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Arial" panose="020B0604020202020204" pitchFamily="34" charset="0"/>
              </a:rPr>
              <a:t>Figure 11-12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8D4B53-C2BE-3C9D-C1E8-6411710513B5}"/>
              </a:ext>
            </a:extLst>
          </p:cNvPr>
          <p:cNvSpPr txBox="1"/>
          <p:nvPr/>
        </p:nvSpPr>
        <p:spPr>
          <a:xfrm>
            <a:off x="1447800" y="228600"/>
            <a:ext cx="368937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/>
                <a:ea typeface="ＭＳ Ｐゴシック" charset="0"/>
                <a:cs typeface="Apple Chancery"/>
              </a:rPr>
              <a:t>Covalent Intermediates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BEB522-FD5D-BD05-B58B-7E359C8957A5}"/>
              </a:ext>
            </a:extLst>
          </p:cNvPr>
          <p:cNvSpPr txBox="1"/>
          <p:nvPr/>
        </p:nvSpPr>
        <p:spPr>
          <a:xfrm>
            <a:off x="762000" y="5492253"/>
            <a:ext cx="6822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Also: acyl-enzyme intermediates (ester intermediates)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fig_11_13a">
            <a:extLst>
              <a:ext uri="{FF2B5EF4-FFF2-40B4-BE49-F238E27FC236}">
                <a16:creationId xmlns:a16="http://schemas.microsoft.com/office/drawing/2014/main" id="{A97BFD3C-20D6-8ECC-A916-A06AAD81D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0"/>
            <a:ext cx="4621212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Text Box 3">
            <a:extLst>
              <a:ext uri="{FF2B5EF4-FFF2-40B4-BE49-F238E27FC236}">
                <a16:creationId xmlns:a16="http://schemas.microsoft.com/office/drawing/2014/main" id="{A2E620DB-3A02-D2A7-37C9-099407A6C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Arial" panose="020B0604020202020204" pitchFamily="34" charset="0"/>
              </a:rPr>
              <a:t>Figure 11-13a</a:t>
            </a:r>
          </a:p>
        </p:txBody>
      </p:sp>
      <p:sp>
        <p:nvSpPr>
          <p:cNvPr id="57347" name="TextBox 1">
            <a:extLst>
              <a:ext uri="{FF2B5EF4-FFF2-40B4-BE49-F238E27FC236}">
                <a16:creationId xmlns:a16="http://schemas.microsoft.com/office/drawing/2014/main" id="{9319B8EC-36D9-08E8-E766-2E339489D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1219200"/>
            <a:ext cx="2955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Carbonic Anhydrase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791AF5-5DCD-970D-C92A-26193E8C37E7}"/>
              </a:ext>
            </a:extLst>
          </p:cNvPr>
          <p:cNvSpPr txBox="1"/>
          <p:nvPr/>
        </p:nvSpPr>
        <p:spPr>
          <a:xfrm>
            <a:off x="15875" y="1752600"/>
            <a:ext cx="4394200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Arial"/>
                <a:ea typeface="ＭＳ Ｐゴシック" charset="0"/>
                <a:cs typeface="Arial"/>
              </a:rPr>
              <a:t>The carbonic anhydrase, </a:t>
            </a:r>
          </a:p>
          <a:p>
            <a:pPr marL="285750" indent="-285750">
              <a:buFont typeface="Courier New"/>
              <a:buChar char="o"/>
              <a:defRPr/>
            </a:pPr>
            <a:r>
              <a:rPr lang="en-US" sz="1800" dirty="0">
                <a:latin typeface="Arial"/>
                <a:ea typeface="ＭＳ Ｐゴシック" charset="0"/>
                <a:cs typeface="Arial"/>
              </a:rPr>
              <a:t>a </a:t>
            </a: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metalloenzyme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 (contains a Zn</a:t>
            </a:r>
            <a:r>
              <a:rPr lang="en-US" sz="1800" baseline="30000" dirty="0">
                <a:latin typeface="Arial"/>
                <a:ea typeface="ＭＳ Ｐゴシック" charset="0"/>
                <a:cs typeface="Arial"/>
              </a:rPr>
              <a:t>2+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) </a:t>
            </a:r>
          </a:p>
          <a:p>
            <a:pPr marL="285750" indent="-285750">
              <a:buFont typeface="Courier New"/>
              <a:buChar char="o"/>
              <a:defRPr/>
            </a:pPr>
            <a:r>
              <a:rPr lang="en-US" sz="1800" dirty="0">
                <a:latin typeface="Arial"/>
                <a:ea typeface="ＭＳ Ｐゴシック" charset="0"/>
                <a:cs typeface="Arial"/>
              </a:rPr>
              <a:t>catalyzes the conversion of bicarbonate and a proton to carbon dioxide and water</a:t>
            </a:r>
          </a:p>
          <a:p>
            <a:pPr marL="285750" indent="-285750">
              <a:buFont typeface="Courier New"/>
              <a:buChar char="o"/>
              <a:defRPr/>
            </a:pPr>
            <a:r>
              <a:rPr lang="en-US" sz="1800" dirty="0">
                <a:latin typeface="Arial"/>
                <a:ea typeface="ＭＳ Ｐゴシック" charset="0"/>
                <a:cs typeface="Arial"/>
              </a:rPr>
              <a:t>also catalyzes the the reverse: conversion of carbon dioxide and water to bicarbonate and a proton</a:t>
            </a:r>
          </a:p>
          <a:p>
            <a:pPr marL="285750" indent="-285750">
              <a:buFont typeface="Courier New"/>
              <a:buChar char="o"/>
              <a:defRPr/>
            </a:pPr>
            <a:r>
              <a:rPr lang="en-US" sz="1800" dirty="0">
                <a:latin typeface="Arial"/>
                <a:ea typeface="ＭＳ Ｐゴシック" charset="0"/>
                <a:cs typeface="Arial"/>
              </a:rPr>
              <a:t>is a very efficient enzyme</a:t>
            </a:r>
          </a:p>
          <a:p>
            <a:pPr marL="285750" indent="-285750">
              <a:buFont typeface="Courier New"/>
              <a:buChar char="o"/>
              <a:defRPr/>
            </a:pPr>
            <a:r>
              <a:rPr lang="en-US" sz="1800" dirty="0">
                <a:latin typeface="Arial"/>
                <a:ea typeface="ＭＳ Ｐゴシック" charset="0"/>
                <a:cs typeface="Arial"/>
              </a:rPr>
              <a:t>causes carbonated drinks to rapidly degas in your mouth</a:t>
            </a:r>
            <a:br>
              <a:rPr lang="en-US" sz="1800" dirty="0">
                <a:latin typeface="Arial"/>
                <a:ea typeface="ＭＳ Ｐゴシック" charset="0"/>
                <a:cs typeface="Arial"/>
              </a:rPr>
            </a:br>
            <a:r>
              <a:rPr lang="en-US" sz="1800" dirty="0">
                <a:latin typeface="Arial"/>
                <a:ea typeface="ＭＳ Ｐゴシック" charset="0"/>
                <a:cs typeface="Arial"/>
              </a:rPr>
              <a:t>the Zn</a:t>
            </a:r>
            <a:r>
              <a:rPr lang="en-US" sz="1800" baseline="30000" dirty="0">
                <a:latin typeface="Arial"/>
                <a:ea typeface="ＭＳ Ｐゴシック" charset="0"/>
                <a:cs typeface="Arial"/>
              </a:rPr>
              <a:t>2+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 is square planer</a:t>
            </a:r>
            <a:br>
              <a:rPr lang="en-US" sz="1800" dirty="0">
                <a:latin typeface="Arial"/>
                <a:ea typeface="ＭＳ Ｐゴシック" charset="0"/>
                <a:cs typeface="Arial"/>
              </a:rPr>
            </a:br>
            <a:r>
              <a:rPr lang="en-US" sz="1800" dirty="0">
                <a:latin typeface="Arial"/>
                <a:ea typeface="ＭＳ Ｐゴシック" charset="0"/>
                <a:cs typeface="Arial"/>
              </a:rPr>
              <a:t>	is coordinated by three His</a:t>
            </a:r>
          </a:p>
          <a:p>
            <a:pPr>
              <a:defRPr/>
            </a:pPr>
            <a:r>
              <a:rPr lang="en-US" sz="1800" dirty="0">
                <a:latin typeface="Arial"/>
                <a:ea typeface="ＭＳ Ｐゴシック" charset="0"/>
                <a:cs typeface="Arial"/>
              </a:rPr>
              <a:t>	plus one water molecule</a:t>
            </a:r>
          </a:p>
          <a:p>
            <a:pPr>
              <a:defRPr/>
            </a:pPr>
            <a:r>
              <a:rPr lang="en-US" sz="1800" dirty="0">
                <a:latin typeface="Arial"/>
                <a:ea typeface="ＭＳ Ｐゴシック" charset="0"/>
                <a:cs typeface="Arial"/>
              </a:rPr>
              <a:t>	the water molecule is polarized 	by the Zn and is highly acidic</a:t>
            </a:r>
          </a:p>
          <a:p>
            <a:pPr>
              <a:defRPr/>
            </a:pPr>
            <a:endParaRPr lang="en-US" sz="1800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EA446E-7CAC-C5CB-6BDA-BD14FEC4050D}"/>
              </a:ext>
            </a:extLst>
          </p:cNvPr>
          <p:cNvSpPr/>
          <p:nvPr/>
        </p:nvSpPr>
        <p:spPr>
          <a:xfrm>
            <a:off x="990600" y="228600"/>
            <a:ext cx="3789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/>
                <a:ea typeface="ＭＳ Ｐゴシック" charset="0"/>
                <a:cs typeface="Apple Chancery"/>
              </a:rPr>
              <a:t>Metal ions in catalysis: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fig_11_13b">
            <a:extLst>
              <a:ext uri="{FF2B5EF4-FFF2-40B4-BE49-F238E27FC236}">
                <a16:creationId xmlns:a16="http://schemas.microsoft.com/office/drawing/2014/main" id="{3A5E6BB9-687F-852E-5411-7A97C6BA5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17500"/>
            <a:ext cx="6478588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Text Box 3">
            <a:extLst>
              <a:ext uri="{FF2B5EF4-FFF2-40B4-BE49-F238E27FC236}">
                <a16:creationId xmlns:a16="http://schemas.microsoft.com/office/drawing/2014/main" id="{F78DD278-9364-92DE-D02A-5B14C9CD8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Arial" panose="020B0604020202020204" pitchFamily="34" charset="0"/>
              </a:rPr>
              <a:t>Figure 11-13b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1B1A05-8915-0F43-C2C1-7C300BBB1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6551"/>
            <a:ext cx="8382000" cy="680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09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figun_11_p336a">
            <a:extLst>
              <a:ext uri="{FF2B5EF4-FFF2-40B4-BE49-F238E27FC236}">
                <a16:creationId xmlns:a16="http://schemas.microsoft.com/office/drawing/2014/main" id="{7D2A1ECD-92BE-0D74-E83B-A6F1A31DD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235825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Text Box 3">
            <a:extLst>
              <a:ext uri="{FF2B5EF4-FFF2-40B4-BE49-F238E27FC236}">
                <a16:creationId xmlns:a16="http://schemas.microsoft.com/office/drawing/2014/main" id="{499AD6B8-FA86-B48C-40E2-083327A37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Arial" panose="020B0604020202020204" pitchFamily="34" charset="0"/>
              </a:rPr>
              <a:t>Page 336</a:t>
            </a:r>
          </a:p>
        </p:txBody>
      </p:sp>
      <p:sp>
        <p:nvSpPr>
          <p:cNvPr id="81923" name="TextBox 1">
            <a:extLst>
              <a:ext uri="{FF2B5EF4-FFF2-40B4-BE49-F238E27FC236}">
                <a16:creationId xmlns:a16="http://schemas.microsoft.com/office/drawing/2014/main" id="{ADC852F7-EEE3-F061-1742-AE1EFB92B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28600"/>
            <a:ext cx="7181744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/>
                <a:cs typeface="Apple Chancery"/>
              </a:rPr>
              <a:t>Proximity and Orientation: Entropy Trapping</a:t>
            </a:r>
          </a:p>
        </p:txBody>
      </p:sp>
      <p:pic>
        <p:nvPicPr>
          <p:cNvPr id="61444" name="Picture 2" descr="figun_11_p336b">
            <a:extLst>
              <a:ext uri="{FF2B5EF4-FFF2-40B4-BE49-F238E27FC236}">
                <a16:creationId xmlns:a16="http://schemas.microsoft.com/office/drawing/2014/main" id="{566FFFB1-EF0F-24FD-BE60-FD53EAC65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24400"/>
            <a:ext cx="7618413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Box 1">
            <a:extLst>
              <a:ext uri="{FF2B5EF4-FFF2-40B4-BE49-F238E27FC236}">
                <a16:creationId xmlns:a16="http://schemas.microsoft.com/office/drawing/2014/main" id="{2F101C7C-0E51-7EC0-D7A1-0F648FF13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648200"/>
            <a:ext cx="915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Faster</a:t>
            </a:r>
          </a:p>
        </p:txBody>
      </p:sp>
      <p:sp>
        <p:nvSpPr>
          <p:cNvPr id="61446" name="TextBox 1">
            <a:extLst>
              <a:ext uri="{FF2B5EF4-FFF2-40B4-BE49-F238E27FC236}">
                <a16:creationId xmlns:a16="http://schemas.microsoft.com/office/drawing/2014/main" id="{5D281B8B-F034-BA09-CD20-5AE5F5797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914400"/>
            <a:ext cx="5162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(i) Proximity increases reaction rates</a:t>
            </a:r>
          </a:p>
        </p:txBody>
      </p:sp>
      <p:sp>
        <p:nvSpPr>
          <p:cNvPr id="61447" name="TextBox 7">
            <a:extLst>
              <a:ext uri="{FF2B5EF4-FFF2-40B4-BE49-F238E27FC236}">
                <a16:creationId xmlns:a16="http://schemas.microsoft.com/office/drawing/2014/main" id="{A2AD194C-FBD4-AE9B-8C3C-59F273D92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676400"/>
            <a:ext cx="96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Slower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fig_11_14">
            <a:extLst>
              <a:ext uri="{FF2B5EF4-FFF2-40B4-BE49-F238E27FC236}">
                <a16:creationId xmlns:a16="http://schemas.microsoft.com/office/drawing/2014/main" id="{BEE3A10F-1128-CC2D-F494-47C8505DC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2825"/>
            <a:ext cx="7312025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Text Box 3">
            <a:extLst>
              <a:ext uri="{FF2B5EF4-FFF2-40B4-BE49-F238E27FC236}">
                <a16:creationId xmlns:a16="http://schemas.microsoft.com/office/drawing/2014/main" id="{81135ECE-F8AB-9DDC-BE4F-CAA84A2D4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Arial" panose="020B0604020202020204" pitchFamily="34" charset="0"/>
              </a:rPr>
              <a:t>Figure 11-14</a:t>
            </a:r>
          </a:p>
        </p:txBody>
      </p:sp>
      <p:sp>
        <p:nvSpPr>
          <p:cNvPr id="63491" name="TextBox 1">
            <a:extLst>
              <a:ext uri="{FF2B5EF4-FFF2-40B4-BE49-F238E27FC236}">
                <a16:creationId xmlns:a16="http://schemas.microsoft.com/office/drawing/2014/main" id="{EBD9CCBA-189B-5F4B-5973-C4FD759ED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"/>
            <a:ext cx="8077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(ii) Orientation increases reaction rates: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(i.e., correct + fixed orientation increases reaction rates.)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For example an S</a:t>
            </a:r>
            <a:r>
              <a:rPr lang="en-US" alt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2 reaction reaction is fastest if the attacking nucleophile approaches the electrophilic C along the line of the leaving group bond, from the opposite side of the C.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 descr="figun_11_p338">
            <a:extLst>
              <a:ext uri="{FF2B5EF4-FFF2-40B4-BE49-F238E27FC236}">
                <a16:creationId xmlns:a16="http://schemas.microsoft.com/office/drawing/2014/main" id="{9ACB30AB-8013-0D2C-8F68-E10D537AA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7692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Text Box 3">
            <a:extLst>
              <a:ext uri="{FF2B5EF4-FFF2-40B4-BE49-F238E27FC236}">
                <a16:creationId xmlns:a16="http://schemas.microsoft.com/office/drawing/2014/main" id="{BFE44581-825F-BDCD-7E63-0C9536473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Arial" panose="020B0604020202020204" pitchFamily="34" charset="0"/>
              </a:rPr>
              <a:t>Page 338</a:t>
            </a:r>
          </a:p>
        </p:txBody>
      </p:sp>
      <p:sp>
        <p:nvSpPr>
          <p:cNvPr id="65539" name="TextBox 1">
            <a:extLst>
              <a:ext uri="{FF2B5EF4-FFF2-40B4-BE49-F238E27FC236}">
                <a16:creationId xmlns:a16="http://schemas.microsoft.com/office/drawing/2014/main" id="{EB122A47-A6C3-14DC-B44A-09C8697A0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648200"/>
            <a:ext cx="8839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The transition state can be stabilized by mechanically distorting the substrate to a non-ground state conformation that is close to the transition state conformation.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This example shows how a non-enzymatic transition state can be stabilized (Big R-group lowers </a:t>
            </a:r>
            <a:r>
              <a:rPr lang="en-US" altLang="en-US" sz="2400">
                <a:latin typeface="Symbol" pitchFamily="2" charset="2"/>
                <a:cs typeface="Arial" panose="020B0604020202020204" pitchFamily="34" charset="0"/>
              </a:rPr>
              <a:t>D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71BF8D-C1FE-DB70-E06E-48E3216C82D0}"/>
              </a:ext>
            </a:extLst>
          </p:cNvPr>
          <p:cNvSpPr/>
          <p:nvPr/>
        </p:nvSpPr>
        <p:spPr>
          <a:xfrm>
            <a:off x="1447800" y="304800"/>
            <a:ext cx="6347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/>
                <a:ea typeface="ＭＳ Ｐゴシック" charset="0"/>
                <a:cs typeface="Apple Chancery"/>
              </a:rPr>
              <a:t>Preferential Binding to Transition States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fig_11_15">
            <a:extLst>
              <a:ext uri="{FF2B5EF4-FFF2-40B4-BE49-F238E27FC236}">
                <a16:creationId xmlns:a16="http://schemas.microsoft.com/office/drawing/2014/main" id="{FAC9B75E-6870-0B9D-821D-BEDA50CE7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5056188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Text Box 3">
            <a:extLst>
              <a:ext uri="{FF2B5EF4-FFF2-40B4-BE49-F238E27FC236}">
                <a16:creationId xmlns:a16="http://schemas.microsoft.com/office/drawing/2014/main" id="{47FFCF66-7B19-3833-10CA-C2E248FD5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Arial" panose="020B0604020202020204" pitchFamily="34" charset="0"/>
              </a:rPr>
              <a:t>Figure 11-15</a:t>
            </a:r>
          </a:p>
        </p:txBody>
      </p:sp>
      <p:sp>
        <p:nvSpPr>
          <p:cNvPr id="67587" name="TextBox 1">
            <a:extLst>
              <a:ext uri="{FF2B5EF4-FFF2-40B4-BE49-F238E27FC236}">
                <a16:creationId xmlns:a16="http://schemas.microsoft.com/office/drawing/2014/main" id="{543224A2-19FA-ACA5-6237-0A299D7A3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371600"/>
            <a:ext cx="441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E + S ⇌ ES ⇌ EP ⇌ E + 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10FA1B-E7B0-1B8C-A760-44F10D745CA3}"/>
              </a:ext>
            </a:extLst>
          </p:cNvPr>
          <p:cNvSpPr/>
          <p:nvPr/>
        </p:nvSpPr>
        <p:spPr>
          <a:xfrm>
            <a:off x="228600" y="228600"/>
            <a:ext cx="4522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/>
                <a:ea typeface="ＭＳ Ｐゴシック" charset="0"/>
                <a:cs typeface="Apple Chancery"/>
              </a:rPr>
              <a:t>Binding to Transition States</a:t>
            </a:r>
          </a:p>
        </p:txBody>
      </p:sp>
      <p:sp>
        <p:nvSpPr>
          <p:cNvPr id="67589" name="TextBox 2">
            <a:extLst>
              <a:ext uri="{FF2B5EF4-FFF2-40B4-BE49-F238E27FC236}">
                <a16:creationId xmlns:a16="http://schemas.microsoft.com/office/drawing/2014/main" id="{3C4DEE99-405A-9122-CC8C-F91C74ABC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57200"/>
            <a:ext cx="39624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In fact, all the elements of catalysis discussed in this section (acid base, metals, proximity and orientation) will lower </a:t>
            </a:r>
            <a:r>
              <a:rPr lang="en-US" altLang="ja-JP" sz="2000">
                <a:latin typeface="Symbol" pitchFamily="2" charset="2"/>
              </a:rPr>
              <a:t>D</a:t>
            </a:r>
            <a:r>
              <a:rPr lang="en-US" altLang="ja-JP" sz="2000"/>
              <a:t>G</a:t>
            </a:r>
            <a:r>
              <a:rPr lang="en-US" altLang="ja-JP" sz="2000" baseline="30000"/>
              <a:t>‡</a:t>
            </a:r>
            <a:r>
              <a:rPr lang="en-US" altLang="ja-JP" sz="2000"/>
              <a:t> and will contribute to a graph shape like this. The small double headed arrow is the binding free energy of the substrate to the enzyme. I think that to be specifically related to binding to the transition state, this graph should have H (enthalpy) on the vertical axis and should explain that the binding energy can be converted to mechanical distortion of the substrate toward the transition state.</a:t>
            </a:r>
            <a:endParaRPr lang="en-US" altLang="en-US" sz="2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figun_11_p339a">
            <a:extLst>
              <a:ext uri="{FF2B5EF4-FFF2-40B4-BE49-F238E27FC236}">
                <a16:creationId xmlns:a16="http://schemas.microsoft.com/office/drawing/2014/main" id="{44F91901-AF8B-E630-F3CD-CC6C33FD1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71538"/>
            <a:ext cx="79978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C391B7-21C2-ABA6-D5F4-7B3C388E796D}"/>
              </a:ext>
            </a:extLst>
          </p:cNvPr>
          <p:cNvSpPr/>
          <p:nvPr/>
        </p:nvSpPr>
        <p:spPr>
          <a:xfrm>
            <a:off x="2590800" y="152400"/>
            <a:ext cx="4116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/>
                <a:ea typeface="ＭＳ Ｐゴシック" charset="0"/>
                <a:cs typeface="Apple Chancery"/>
              </a:rPr>
              <a:t>Transition State Analogs</a:t>
            </a:r>
          </a:p>
        </p:txBody>
      </p:sp>
      <p:sp>
        <p:nvSpPr>
          <p:cNvPr id="69635" name="TextBox 1">
            <a:extLst>
              <a:ext uri="{FF2B5EF4-FFF2-40B4-BE49-F238E27FC236}">
                <a16:creationId xmlns:a16="http://schemas.microsoft.com/office/drawing/2014/main" id="{42AE6FBE-7748-5946-986C-ACB32AC77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33400"/>
            <a:ext cx="4921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/>
              <a:t>‡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reaction_coordiinate_single_keya.png">
            <a:extLst>
              <a:ext uri="{FF2B5EF4-FFF2-40B4-BE49-F238E27FC236}">
                <a16:creationId xmlns:a16="http://schemas.microsoft.com/office/drawing/2014/main" id="{F2D114C5-4EAE-2830-E4DC-F6BC22DC9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1"/>
            <a:ext cx="6477000" cy="691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5E178B-929C-B489-FE1B-EE252A0EF120}"/>
              </a:ext>
            </a:extLst>
          </p:cNvPr>
          <p:cNvSpPr txBox="1"/>
          <p:nvPr/>
        </p:nvSpPr>
        <p:spPr>
          <a:xfrm>
            <a:off x="6477000" y="1066800"/>
            <a:ext cx="243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 Reaction Coordinate 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For these slides: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assume one mole of reactants goes to one mole of products under standard conditions.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i.e., G = G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figun_11_p339a">
            <a:extLst>
              <a:ext uri="{FF2B5EF4-FFF2-40B4-BE49-F238E27FC236}">
                <a16:creationId xmlns:a16="http://schemas.microsoft.com/office/drawing/2014/main" id="{C7A32B32-0949-A283-2834-0FB8FED94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71538"/>
            <a:ext cx="79978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2" name="Picture 2" descr="figun_11_p339b">
            <a:extLst>
              <a:ext uri="{FF2B5EF4-FFF2-40B4-BE49-F238E27FC236}">
                <a16:creationId xmlns:a16="http://schemas.microsoft.com/office/drawing/2014/main" id="{D84F0976-50E3-7DDD-03C1-F06D7FA87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56050"/>
            <a:ext cx="799782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65F194E-F644-1242-7747-1AA7E50C5591}"/>
              </a:ext>
            </a:extLst>
          </p:cNvPr>
          <p:cNvSpPr/>
          <p:nvPr/>
        </p:nvSpPr>
        <p:spPr>
          <a:xfrm>
            <a:off x="2590800" y="152400"/>
            <a:ext cx="4116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/>
                <a:ea typeface="ＭＳ Ｐゴシック" charset="0"/>
                <a:cs typeface="Apple Chancery"/>
              </a:rPr>
              <a:t>Transition State Analogs</a:t>
            </a:r>
          </a:p>
        </p:txBody>
      </p:sp>
      <p:sp>
        <p:nvSpPr>
          <p:cNvPr id="71684" name="TextBox 1">
            <a:extLst>
              <a:ext uri="{FF2B5EF4-FFF2-40B4-BE49-F238E27FC236}">
                <a16:creationId xmlns:a16="http://schemas.microsoft.com/office/drawing/2014/main" id="{EBCAB6D9-F0FA-D9C6-BC42-75B128030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33400"/>
            <a:ext cx="4921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/>
              <a:t>‡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40D72-9C8F-2C68-047B-63CBDA9ED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>
            <a:extLst>
              <a:ext uri="{FF2B5EF4-FFF2-40B4-BE49-F238E27FC236}">
                <a16:creationId xmlns:a16="http://schemas.microsoft.com/office/drawing/2014/main" id="{FBDA7832-0907-8B4B-871D-306F402F6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5253220"/>
            <a:ext cx="88900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E58A67-A96C-D423-24DF-E64F62B92446}"/>
              </a:ext>
            </a:extLst>
          </p:cNvPr>
          <p:cNvSpPr txBox="1"/>
          <p:nvPr/>
        </p:nvSpPr>
        <p:spPr>
          <a:xfrm>
            <a:off x="381000" y="457200"/>
            <a:ext cx="575253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What is a transition state?</a:t>
            </a:r>
          </a:p>
        </p:txBody>
      </p:sp>
      <p:sp>
        <p:nvSpPr>
          <p:cNvPr id="26627" name="Rectangle 9">
            <a:extLst>
              <a:ext uri="{FF2B5EF4-FFF2-40B4-BE49-F238E27FC236}">
                <a16:creationId xmlns:a16="http://schemas.microsoft.com/office/drawing/2014/main" id="{2FEC558D-2FF5-9AD9-C355-B543BFFE3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371600"/>
            <a:ext cx="7315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The highest energy species (most unstable species) along the reaction coordinate.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3D2291-DC83-FB77-AF64-5C90B8732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304" y="2312633"/>
            <a:ext cx="4541391" cy="270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94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reaction_coordiinate_single_keya.png">
            <a:extLst>
              <a:ext uri="{FF2B5EF4-FFF2-40B4-BE49-F238E27FC236}">
                <a16:creationId xmlns:a16="http://schemas.microsoft.com/office/drawing/2014/main" id="{F2D114C5-4EAE-2830-E4DC-F6BC22DC9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4876800" cy="52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75FD22-BA25-7C42-9D3B-40BE111A07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13051" y="418281"/>
            <a:ext cx="4030949" cy="421681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B44D417-6D67-F750-664D-136C2136C5D8}"/>
              </a:ext>
            </a:extLst>
          </p:cNvPr>
          <p:cNvSpPr/>
          <p:nvPr/>
        </p:nvSpPr>
        <p:spPr bwMode="auto">
          <a:xfrm>
            <a:off x="2743200" y="1066800"/>
            <a:ext cx="381000" cy="381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D8F693C-293E-D3D8-8856-D8CBEEDDCA2D}"/>
              </a:ext>
            </a:extLst>
          </p:cNvPr>
          <p:cNvSpPr/>
          <p:nvPr/>
        </p:nvSpPr>
        <p:spPr bwMode="auto">
          <a:xfrm>
            <a:off x="4038600" y="2286000"/>
            <a:ext cx="381000" cy="381000"/>
          </a:xfrm>
          <a:prstGeom prst="ellips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569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reaction_coordiinate_single_keya.png">
            <a:extLst>
              <a:ext uri="{FF2B5EF4-FFF2-40B4-BE49-F238E27FC236}">
                <a16:creationId xmlns:a16="http://schemas.microsoft.com/office/drawing/2014/main" id="{F2D114C5-4EAE-2830-E4DC-F6BC22DC9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4876800" cy="52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75FD22-BA25-7C42-9D3B-40BE111A07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13051" y="418281"/>
            <a:ext cx="4030949" cy="421681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B44D417-6D67-F750-664D-136C2136C5D8}"/>
              </a:ext>
            </a:extLst>
          </p:cNvPr>
          <p:cNvSpPr/>
          <p:nvPr/>
        </p:nvSpPr>
        <p:spPr bwMode="auto">
          <a:xfrm>
            <a:off x="2743200" y="1066800"/>
            <a:ext cx="381000" cy="381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D8F693C-293E-D3D8-8856-D8CBEEDDCA2D}"/>
              </a:ext>
            </a:extLst>
          </p:cNvPr>
          <p:cNvSpPr/>
          <p:nvPr/>
        </p:nvSpPr>
        <p:spPr bwMode="auto">
          <a:xfrm>
            <a:off x="4038600" y="2286000"/>
            <a:ext cx="381000" cy="381000"/>
          </a:xfrm>
          <a:prstGeom prst="ellips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6EBF6B-DC04-C9A7-9017-7CD7E3095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262019"/>
            <a:ext cx="6248400" cy="1003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B588F6-91E7-DB84-5C44-C3631B77CF74}"/>
              </a:ext>
            </a:extLst>
          </p:cNvPr>
          <p:cNvSpPr txBox="1"/>
          <p:nvPr/>
        </p:nvSpPr>
        <p:spPr>
          <a:xfrm>
            <a:off x="228600" y="629248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For these slides:</a:t>
            </a:r>
          </a:p>
          <a:p>
            <a:r>
              <a:rPr lang="en-US" sz="1200" dirty="0"/>
              <a:t>Assume 1 mole of reactants goes to one mole of products under standard conditions, i.e., G = G</a:t>
            </a:r>
            <a:r>
              <a:rPr lang="en-US" sz="1200" baseline="30000" dirty="0"/>
              <a:t>o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0AA3F84-E0A1-2DFB-5CAD-1965B520EF74}"/>
              </a:ext>
            </a:extLst>
          </p:cNvPr>
          <p:cNvSpPr/>
          <p:nvPr/>
        </p:nvSpPr>
        <p:spPr bwMode="auto">
          <a:xfrm>
            <a:off x="1143000" y="2743200"/>
            <a:ext cx="457200" cy="457200"/>
          </a:xfrm>
          <a:prstGeom prst="ellips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95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reaction_coordiinate_single_keya.png">
            <a:extLst>
              <a:ext uri="{FF2B5EF4-FFF2-40B4-BE49-F238E27FC236}">
                <a16:creationId xmlns:a16="http://schemas.microsoft.com/office/drawing/2014/main" id="{F2D114C5-4EAE-2830-E4DC-F6BC22DC9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3"/>
            <a:ext cx="5269076" cy="562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Box 2">
            <a:extLst>
              <a:ext uri="{FF2B5EF4-FFF2-40B4-BE49-F238E27FC236}">
                <a16:creationId xmlns:a16="http://schemas.microsoft.com/office/drawing/2014/main" id="{85343B73-93E0-C4C7-53B7-913AB888B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524000"/>
            <a:ext cx="33329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does an enzyme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to this graph?</a:t>
            </a:r>
          </a:p>
        </p:txBody>
      </p:sp>
    </p:spTree>
    <p:extLst>
      <p:ext uri="{BB962C8B-B14F-4D97-AF65-F5344CB8AC3E}">
        <p14:creationId xmlns:p14="http://schemas.microsoft.com/office/powerpoint/2010/main" val="807138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reaction_coordiinate_cat_single_keya.png">
            <a:extLst>
              <a:ext uri="{FF2B5EF4-FFF2-40B4-BE49-F238E27FC236}">
                <a16:creationId xmlns:a16="http://schemas.microsoft.com/office/drawing/2014/main" id="{D00E91E7-F9B6-DC2D-3475-D1D5573E9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486399" cy="585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AE6328-5942-A585-A696-DAEC6DE8B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76900"/>
            <a:ext cx="6388100" cy="1181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04AA6F-5F06-38B3-6C4B-62EB0873D56A}"/>
              </a:ext>
            </a:extLst>
          </p:cNvPr>
          <p:cNvSpPr txBox="1"/>
          <p:nvPr/>
        </p:nvSpPr>
        <p:spPr>
          <a:xfrm>
            <a:off x="5486400" y="152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For these slides:</a:t>
            </a:r>
          </a:p>
          <a:p>
            <a:r>
              <a:rPr lang="en-US" sz="1200" dirty="0"/>
              <a:t>Assume 1 mole of reactants goes to one mole of products under standard conditions, i.e., G = G</a:t>
            </a:r>
            <a:r>
              <a:rPr lang="en-US" sz="1200" baseline="30000" dirty="0"/>
              <a:t>o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A721282F-CC7E-B4BE-ED46-EB0BFABE0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524000"/>
            <a:ext cx="3352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enzyme stabilizes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transition state…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but not products or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Reactants.</a:t>
            </a:r>
          </a:p>
        </p:txBody>
      </p:sp>
    </p:spTree>
    <p:extLst>
      <p:ext uri="{BB962C8B-B14F-4D97-AF65-F5344CB8AC3E}">
        <p14:creationId xmlns:p14="http://schemas.microsoft.com/office/powerpoint/2010/main" val="1021105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>
            <a:extLst>
              <a:ext uri="{FF2B5EF4-FFF2-40B4-BE49-F238E27FC236}">
                <a16:creationId xmlns:a16="http://schemas.microsoft.com/office/drawing/2014/main" id="{3124033E-1A1D-C32C-3F53-9AA033F52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4" y="0"/>
            <a:ext cx="6129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15584682-92F9-51B6-50BA-463C5D8D5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524000"/>
            <a:ext cx="2895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enzyme uses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multiple transition states (at peaks of the reaction coordinate),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separated by intermediates (at dimples in the reaction coordinate).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4873</TotalTime>
  <Words>1109</Words>
  <Application>Microsoft Macintosh PowerPoint</Application>
  <PresentationFormat>On-screen Show (4:3)</PresentationFormat>
  <Paragraphs>166</Paragraphs>
  <Slides>30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ＭＳ Ｐゴシック</vt:lpstr>
      <vt:lpstr>Apple Chancery</vt:lpstr>
      <vt:lpstr>Arial</vt:lpstr>
      <vt:lpstr>Calibri</vt:lpstr>
      <vt:lpstr>Calibri Light</vt:lpstr>
      <vt:lpstr>Courier New</vt:lpstr>
      <vt:lpstr>Symbol</vt:lpstr>
      <vt:lpstr>Times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Sumanas, Inc.</Manager>
  <Company>John Wiley &amp; Sons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Biochemistry 3/e</dc:title>
  <dc:subject/>
  <dc:creator>Voet et al.</dc:creator>
  <cp:keywords/>
  <dc:description/>
  <cp:lastModifiedBy>Williams, Loren D</cp:lastModifiedBy>
  <cp:revision>276</cp:revision>
  <dcterms:created xsi:type="dcterms:W3CDTF">2011-04-06T23:38:27Z</dcterms:created>
  <dcterms:modified xsi:type="dcterms:W3CDTF">2024-10-30T08:13:58Z</dcterms:modified>
  <cp:category/>
</cp:coreProperties>
</file>