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75" r:id="rId2"/>
    <p:sldId id="476" r:id="rId3"/>
    <p:sldId id="962" r:id="rId4"/>
    <p:sldId id="969" r:id="rId5"/>
    <p:sldId id="970" r:id="rId6"/>
    <p:sldId id="968" r:id="rId7"/>
    <p:sldId id="964" r:id="rId8"/>
    <p:sldId id="480" r:id="rId9"/>
    <p:sldId id="961" r:id="rId10"/>
    <p:sldId id="469" r:id="rId11"/>
    <p:sldId id="484" r:id="rId12"/>
    <p:sldId id="485" r:id="rId13"/>
    <p:sldId id="461" r:id="rId14"/>
    <p:sldId id="971" r:id="rId15"/>
    <p:sldId id="483" r:id="rId16"/>
    <p:sldId id="486" r:id="rId17"/>
    <p:sldId id="963" r:id="rId18"/>
    <p:sldId id="967" r:id="rId19"/>
    <p:sldId id="470" r:id="rId20"/>
    <p:sldId id="471" r:id="rId21"/>
    <p:sldId id="473" r:id="rId22"/>
    <p:sldId id="477" r:id="rId23"/>
    <p:sldId id="472" r:id="rId24"/>
    <p:sldId id="468" r:id="rId25"/>
    <p:sldId id="487" r:id="rId26"/>
    <p:sldId id="960" r:id="rId27"/>
    <p:sldId id="295" r:id="rId28"/>
    <p:sldId id="958" r:id="rId29"/>
    <p:sldId id="959" r:id="rId30"/>
    <p:sldId id="488" r:id="rId3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870"/>
  </p:normalViewPr>
  <p:slideViewPr>
    <p:cSldViewPr>
      <p:cViewPr>
        <p:scale>
          <a:sx n="127" d="100"/>
          <a:sy n="127" d="100"/>
        </p:scale>
        <p:origin x="672" y="-6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8" d="100"/>
        <a:sy n="108" d="100"/>
      </p:scale>
      <p:origin x="0" y="31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A5C1119-B455-5047-9D13-8EC052A8A5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EBE8938-1391-3F43-B2DF-1FD1DDE7BED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73354E38-7940-8844-9350-C74AE11FC38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E328B1D2-EDB2-AF4B-9F9D-87A09EE40A4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F18050-14B1-D044-AC19-F86CC26729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5324E7BA-72D4-114F-B152-F39B4EF4A8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E02864A2-BEF5-AB42-BA9E-45014DDA408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F2A5652-4804-7A48-89BE-B4CE793892C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15D0B923-A8CF-5443-8402-7CAC4EA9F3B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4694" name="Rectangle 6">
            <a:extLst>
              <a:ext uri="{FF2B5EF4-FFF2-40B4-BE49-F238E27FC236}">
                <a16:creationId xmlns:a16="http://schemas.microsoft.com/office/drawing/2014/main" id="{8BC038A9-11D5-7442-A546-65CAC3879D3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5" name="Rectangle 7">
            <a:extLst>
              <a:ext uri="{FF2B5EF4-FFF2-40B4-BE49-F238E27FC236}">
                <a16:creationId xmlns:a16="http://schemas.microsoft.com/office/drawing/2014/main" id="{B505BF89-5820-F14A-990A-CB2AC9FFB7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C14EA1-0AB4-274A-A8C6-7FFC26FFD3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4EA1-0AB4-274A-A8C6-7FFC26FFD38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198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EF4313CD-2D7D-274B-B995-64F64F4D49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2D1F770-AAD7-754A-BA2E-71BD9AF35EE0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C1239741-6EC8-6848-B742-646C565439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D4311537-B491-0F49-85F3-ED4C2DB23D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063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Translation outrageously complex, produces coded protein by very simple 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C2DED-DB07-F24B-A9C3-5EA4397B691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79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23A5EF-6439-1A4D-9E81-49E58AA90B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964754-5C67-5642-B08E-E1FDEE62D0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9D1A4F-D4D7-5443-B545-7AFD1AD752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7835E-9C34-1342-85FE-A192AF19F7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98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B524F9-EFAB-CE44-9037-AE70326018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5F3C07-EABC-904E-ABCC-38174E891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ACDF11-4BB4-0845-9966-26439C0D4E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F7206-0C50-2441-BBEE-52C01EC29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49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A4116F-E206-0548-B30B-DC808B6FBF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E2B757-D347-2448-A917-E4E652FD9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409E0F-9C07-4D40-9F20-EACC159739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AB5D-DAAF-CE4E-8FB3-9C568937CE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45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A7A3A1-ABAA-374B-97E9-03C0EEC644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238F01-4A4F-B04A-A283-BEF37D9D8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D94054-F605-FC41-A986-E519A74428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67F48-9C6E-0946-BE02-29296A1915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74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7F4929-ADE0-344E-9EE1-244C1A3BC8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7C3843-AC54-9946-BB9F-335E3FF58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DA5AD7-0D76-AE4A-BD4B-5E61B19E81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B2942-F70B-D143-9A1F-531A6E2BA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28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1D66EC-4F14-5543-A3B5-4D5531054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CC5C1F-CF24-9843-A830-C9CB0961BB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DDB469-655A-0148-AEBC-A665A2EA0A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9B5C3-386A-524D-8F0C-DFA915DCC4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809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A3C019-C711-AD4D-B268-50EC53AD6F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43C97B-D88B-484E-B585-91A0206F38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A0531BB-BD89-284E-9290-6700E9DA7E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8CAA7-6AA3-B444-B577-C5CA15F06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26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F90825-C569-2940-B7A8-5C0048690D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2912C43-DC7D-C543-BE84-72B9E44E9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08CFBB-4A85-6B40-BF1D-56695E2335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CD191-1AB9-6E4C-9732-7E6E53303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13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7EBC67B-DC75-E94D-91FC-2A58E1F3BC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4B9B712-8C5B-9F45-B045-15C41D8C9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286DC5-B520-A043-911C-20C36DF308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28994-5474-3448-BEF4-ED82BBFEE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36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67C38-66A2-0B41-977B-7A34A8BAE5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978E6-9034-E84E-B6F7-790EFB4FA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2792B-5135-6F4E-833F-301F4AC928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24855-DF24-E740-B3B2-F46CD9D5D7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825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0388E3-28AE-724A-8973-399350F01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2B93BB-F8F4-5143-A629-A30724F871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466F62-827D-A040-97B6-5A5D539343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C0E85-F21C-9440-9F2E-CDFE0B5C0D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21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CC01C0F-B83F-2846-BE2B-6F907A1CE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D0C6D3-AE48-6543-97AF-0A50DF687D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B902B7E-FB77-914A-9B34-BD4269A0EF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7796013-5736-5447-89F7-FB8F027C5B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E029D73-ACD1-F944-BED4-227CD9223A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B13097-7E9C-A64F-958B-8AF3C3C7F8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apollo.chemistry.gatech.edu/RibosomeGallery/eukarya_archaea_bacteria%20together/E_coli_S_cerevisiea_H_sapiens_onion.png" TargetMode="External"/><Relationship Id="rId3" Type="http://schemas.openxmlformats.org/officeDocument/2006/relationships/hyperlink" Target="http://apollo.chemistry.gatech.edu/RibosomeGallery/index.html" TargetMode="External"/><Relationship Id="rId7" Type="http://schemas.openxmlformats.org/officeDocument/2006/relationships/image" Target="../media/image25.jpeg"/><Relationship Id="rId2" Type="http://schemas.openxmlformats.org/officeDocument/2006/relationships/hyperlink" Target="https://ww2.chemistry.gatech.edu/~lw26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pollo.chemistry.gatech.edu/RibosomeGallery/eukarya_archaea_bacteria%20together/E_coli_P_furiosus_S_cerevisiae_common_core.png" TargetMode="External"/><Relationship Id="rId11" Type="http://schemas.openxmlformats.org/officeDocument/2006/relationships/image" Target="../media/image27.png"/><Relationship Id="rId5" Type="http://schemas.openxmlformats.org/officeDocument/2006/relationships/image" Target="../media/image24.jpeg"/><Relationship Id="rId10" Type="http://schemas.openxmlformats.org/officeDocument/2006/relationships/hyperlink" Target="http://apollo.chemistry.gatech.edu/RibosomeGallery/eukarya_archaea_bacteria%20together/E_coli_P_furiosus_S_cerevisiae_onions.png" TargetMode="External"/><Relationship Id="rId4" Type="http://schemas.openxmlformats.org/officeDocument/2006/relationships/hyperlink" Target="http://apollo.chemistry.gatech.edu/RibosomeGallery/eukarya_archaea_bacteria%20together/T_thermophilus_S_cerevisiae_H_sapiens.png" TargetMode="External"/><Relationship Id="rId9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87E1-749F-F969-8383-6DE85B4102B8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RNA</a:t>
            </a:r>
          </a:p>
        </p:txBody>
      </p:sp>
    </p:spTree>
    <p:extLst>
      <p:ext uri="{BB962C8B-B14F-4D97-AF65-F5344CB8AC3E}">
        <p14:creationId xmlns:p14="http://schemas.microsoft.com/office/powerpoint/2010/main" val="1516670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9651E0C-4522-1046-9C73-7A939A354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850"/>
            <a:ext cx="9144000" cy="602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C06CFA-DF90-4FA9-E0C0-84182CB76D51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/>
              <a:t>Ribosomal RNA</a:t>
            </a:r>
          </a:p>
          <a:p>
            <a:r>
              <a:rPr lang="en-US" sz="2000" kern="0" dirty="0"/>
              <a:t>(rRNA)</a:t>
            </a:r>
          </a:p>
        </p:txBody>
      </p:sp>
    </p:spTree>
    <p:extLst>
      <p:ext uri="{BB962C8B-B14F-4D97-AF65-F5344CB8AC3E}">
        <p14:creationId xmlns:p14="http://schemas.microsoft.com/office/powerpoint/2010/main" val="3858576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56BB80-8C17-9288-429F-8AA48C670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266700"/>
            <a:ext cx="7632700" cy="632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458D5-D0B0-475B-9B40-FCC40D42A775}"/>
              </a:ext>
            </a:extLst>
          </p:cNvPr>
          <p:cNvSpPr txBox="1"/>
          <p:nvPr/>
        </p:nvSpPr>
        <p:spPr>
          <a:xfrm>
            <a:off x="3505200" y="5867400"/>
            <a:ext cx="1020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anticodon</a:t>
            </a:r>
          </a:p>
        </p:txBody>
      </p:sp>
    </p:spTree>
    <p:extLst>
      <p:ext uri="{BB962C8B-B14F-4D97-AF65-F5344CB8AC3E}">
        <p14:creationId xmlns:p14="http://schemas.microsoft.com/office/powerpoint/2010/main" val="2832099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DED42E-02D7-24C2-9B3F-CF6DCD8D5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85800"/>
            <a:ext cx="4718549" cy="51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F10ED0-58BA-03B7-7798-6C169A05F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949" y="857384"/>
            <a:ext cx="4438620" cy="531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06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DED42E-02D7-24C2-9B3F-CF6DCD8D5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85800"/>
            <a:ext cx="4718549" cy="51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BFF564-BBEA-CD9F-1C8C-5C60945ED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469" y="838200"/>
            <a:ext cx="4406218" cy="5562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8DFDB8-D851-5A78-EB3A-0C4B271CA836}"/>
              </a:ext>
            </a:extLst>
          </p:cNvPr>
          <p:cNvSpPr txBox="1"/>
          <p:nvPr/>
        </p:nvSpPr>
        <p:spPr>
          <a:xfrm>
            <a:off x="2895600" y="3124200"/>
            <a:ext cx="20906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Primary structure: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sequence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Secondary structure: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local helices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Tertiary structure: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long range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67F78965-B927-0DAE-4F06-AC0735CDFDF8}"/>
              </a:ext>
            </a:extLst>
          </p:cNvPr>
          <p:cNvSpPr/>
          <p:nvPr/>
        </p:nvSpPr>
        <p:spPr>
          <a:xfrm rot="300297" flipV="1">
            <a:off x="4877774" y="3850590"/>
            <a:ext cx="2291743" cy="1224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17F6384C-F81C-1F69-8941-BF2F75A3F387}"/>
              </a:ext>
            </a:extLst>
          </p:cNvPr>
          <p:cNvSpPr/>
          <p:nvPr/>
        </p:nvSpPr>
        <p:spPr>
          <a:xfrm rot="1909056" flipV="1">
            <a:off x="4243151" y="4607005"/>
            <a:ext cx="818357" cy="97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D5D2564-436B-D964-1866-05027B2A545E}"/>
              </a:ext>
            </a:extLst>
          </p:cNvPr>
          <p:cNvSpPr/>
          <p:nvPr/>
        </p:nvSpPr>
        <p:spPr>
          <a:xfrm rot="1194084" flipV="1">
            <a:off x="4263049" y="4558839"/>
            <a:ext cx="1086949" cy="97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5A9FA-E098-3ACA-81BC-4EC57C9B8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06258-CDD0-AEEB-9115-2B6E23B98C64}"/>
              </a:ext>
            </a:extLst>
          </p:cNvPr>
          <p:cNvSpPr txBox="1">
            <a:spLocks/>
          </p:cNvSpPr>
          <p:nvPr/>
        </p:nvSpPr>
        <p:spPr>
          <a:xfrm>
            <a:off x="685800" y="22098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/>
              <a:t>tRNA: RNA likes 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C2577A-0AE2-F3B5-63D2-FF537C2EB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-156755"/>
            <a:ext cx="8991600" cy="69363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269980-4717-E92A-F3B7-7349FDC5DA94}"/>
              </a:ext>
            </a:extLst>
          </p:cNvPr>
          <p:cNvSpPr txBox="1"/>
          <p:nvPr/>
        </p:nvSpPr>
        <p:spPr>
          <a:xfrm>
            <a:off x="8197478" y="914400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tRNA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8351CA-B820-F68E-80CE-3775C14E2691}"/>
              </a:ext>
            </a:extLst>
          </p:cNvPr>
          <p:cNvSpPr txBox="1"/>
          <p:nvPr/>
        </p:nvSpPr>
        <p:spPr>
          <a:xfrm>
            <a:off x="304800" y="623203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tRNA</a:t>
            </a:r>
          </a:p>
        </p:txBody>
      </p:sp>
    </p:spTree>
    <p:extLst>
      <p:ext uri="{BB962C8B-B14F-4D97-AF65-F5344CB8AC3E}">
        <p14:creationId xmlns:p14="http://schemas.microsoft.com/office/powerpoint/2010/main" val="443053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A6D6A-490A-1892-78B6-CBA6730C1839}"/>
              </a:ext>
            </a:extLst>
          </p:cNvPr>
          <p:cNvSpPr txBox="1">
            <a:spLocks/>
          </p:cNvSpPr>
          <p:nvPr/>
        </p:nvSpPr>
        <p:spPr>
          <a:xfrm>
            <a:off x="685800" y="22098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/>
              <a:t>tRNA: RNA likes 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B08EF1-6BB5-F107-5F90-29382A10E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-156755"/>
            <a:ext cx="8991600" cy="6936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BF0654-4510-6FB9-0E7A-0FDD39E3C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2757">
            <a:off x="2957424" y="3614024"/>
            <a:ext cx="2507679" cy="3582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C71BAA-DBF4-D201-09FC-82C06DE68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773" y="1828800"/>
            <a:ext cx="1739068" cy="16914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DC95B8-D3B9-5A9C-0ADD-A6B45B060BB7}"/>
              </a:ext>
            </a:extLst>
          </p:cNvPr>
          <p:cNvSpPr txBox="1"/>
          <p:nvPr/>
        </p:nvSpPr>
        <p:spPr>
          <a:xfrm>
            <a:off x="4953000" y="3913745"/>
            <a:ext cx="1608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idea A-form helix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3FF2DD-0BCD-CE76-F23E-FC3AD58BC706}"/>
              </a:ext>
            </a:extLst>
          </p:cNvPr>
          <p:cNvSpPr txBox="1"/>
          <p:nvPr/>
        </p:nvSpPr>
        <p:spPr>
          <a:xfrm>
            <a:off x="8197478" y="914400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tRNA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15FDD4-F68F-E2C6-C6F5-24E7245F9186}"/>
              </a:ext>
            </a:extLst>
          </p:cNvPr>
          <p:cNvSpPr txBox="1"/>
          <p:nvPr/>
        </p:nvSpPr>
        <p:spPr>
          <a:xfrm>
            <a:off x="304800" y="623203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tRNA</a:t>
            </a:r>
          </a:p>
        </p:txBody>
      </p:sp>
    </p:spTree>
    <p:extLst>
      <p:ext uri="{BB962C8B-B14F-4D97-AF65-F5344CB8AC3E}">
        <p14:creationId xmlns:p14="http://schemas.microsoft.com/office/powerpoint/2010/main" val="1607406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37FE6F-FCF2-6B08-9796-F9E7E9A5D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85800"/>
            <a:ext cx="4718549" cy="51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4885B8-FC27-6E90-C108-5C9FF24EA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846517"/>
            <a:ext cx="4055703" cy="3164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F39C51-E33D-FC8E-963F-A356AC640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89633"/>
            <a:ext cx="3848409" cy="2338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3DB15D-E590-1220-CBE4-3DE2BB847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621" y="4138810"/>
            <a:ext cx="3122758" cy="2254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8711B3-1701-1E06-4933-A23BAC16E9EB}"/>
              </a:ext>
            </a:extLst>
          </p:cNvPr>
          <p:cNvSpPr txBox="1"/>
          <p:nvPr/>
        </p:nvSpPr>
        <p:spPr>
          <a:xfrm>
            <a:off x="3915760" y="3136729"/>
            <a:ext cx="2074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Base Triples in tRNA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F2442-6B10-9A01-A4B5-C599AFA9CA94}"/>
              </a:ext>
            </a:extLst>
          </p:cNvPr>
          <p:cNvSpPr txBox="1"/>
          <p:nvPr/>
        </p:nvSpPr>
        <p:spPr>
          <a:xfrm>
            <a:off x="6477000" y="417542"/>
            <a:ext cx="1240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GU Wobble</a:t>
            </a:r>
          </a:p>
        </p:txBody>
      </p:sp>
    </p:spTree>
    <p:extLst>
      <p:ext uri="{BB962C8B-B14F-4D97-AF65-F5344CB8AC3E}">
        <p14:creationId xmlns:p14="http://schemas.microsoft.com/office/powerpoint/2010/main" val="2948877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F827BA-CACF-6C44-B12B-C458A56D1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84" y="946979"/>
            <a:ext cx="5410200" cy="575862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B210527-7382-DF4E-8E67-094173070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2546916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GNRA tetraloop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BB85F8-C497-C2C8-307A-3253178A9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416" y="678933"/>
            <a:ext cx="3428056" cy="2218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96EA61-8066-D96A-6FFD-EE7039E9AF46}"/>
              </a:ext>
            </a:extLst>
          </p:cNvPr>
          <p:cNvSpPr txBox="1"/>
          <p:nvPr/>
        </p:nvSpPr>
        <p:spPr>
          <a:xfrm>
            <a:off x="6629400" y="22098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EBDFC-CC9D-3DD2-1217-C2F65C0F0552}"/>
              </a:ext>
            </a:extLst>
          </p:cNvPr>
          <p:cNvSpPr txBox="1"/>
          <p:nvPr/>
        </p:nvSpPr>
        <p:spPr>
          <a:xfrm>
            <a:off x="2514600" y="319816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614021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B0B623-2840-0F84-453F-C3D2FAA7B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914400"/>
            <a:ext cx="8001000" cy="517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9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F827BA-CACF-6C44-B12B-C458A56D1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84" y="946979"/>
            <a:ext cx="5410200" cy="575862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B210527-7382-DF4E-8E67-094173070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2546916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GNRA tetraloop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BB85F8-C497-C2C8-307A-3253178A9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416" y="678933"/>
            <a:ext cx="3428056" cy="221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73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7E2C54-C3FA-BAA1-FB20-059C7F262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7331"/>
            <a:ext cx="3962400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759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A865E0-95F8-DD4D-884E-97CEE0D43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134"/>
            <a:ext cx="9144000" cy="600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57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89B5A-6C69-8A4A-A0D4-CABD8C8E1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0" y="19050"/>
            <a:ext cx="6235700" cy="6819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A42733-AB9D-924D-B18F-DF5531EBB17B}"/>
              </a:ext>
            </a:extLst>
          </p:cNvPr>
          <p:cNvSpPr txBox="1"/>
          <p:nvPr/>
        </p:nvSpPr>
        <p:spPr>
          <a:xfrm>
            <a:off x="5486400" y="381000"/>
            <a:ext cx="3498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Helix 26a of the Ribosome</a:t>
            </a:r>
          </a:p>
        </p:txBody>
      </p:sp>
    </p:spTree>
    <p:extLst>
      <p:ext uri="{BB962C8B-B14F-4D97-AF65-F5344CB8AC3E}">
        <p14:creationId xmlns:p14="http://schemas.microsoft.com/office/powerpoint/2010/main" val="2556206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992A85-EA33-88CC-2566-A5087FEF9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393700"/>
            <a:ext cx="55118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74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E03F49-C508-5E4B-B81C-4790DFE19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759" y="0"/>
            <a:ext cx="3828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55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F8596488-ACA3-534A-BC47-642F997A3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778197"/>
            <a:ext cx="80717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coli  		           P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furiosus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		     S. cerevisiae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7" name="AutoShape 2" descr="Home">
            <a:hlinkClick r:id="rId2"/>
            <a:extLst>
              <a:ext uri="{FF2B5EF4-FFF2-40B4-BE49-F238E27FC236}">
                <a16:creationId xmlns:a16="http://schemas.microsoft.com/office/drawing/2014/main" id="{C9577227-6DA2-E04C-8F0E-16DC2813DA97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27000" y="-4914901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3" descr="Up one level">
            <a:hlinkClick r:id="rId3"/>
            <a:extLst>
              <a:ext uri="{FF2B5EF4-FFF2-40B4-BE49-F238E27FC236}">
                <a16:creationId xmlns:a16="http://schemas.microsoft.com/office/drawing/2014/main" id="{77E2CF48-4AC1-8747-B4A1-FD57F27A617F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650875" y="-4914901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 thermophilus S cerevisiae H sapiens">
            <a:hlinkClick r:id="rId4"/>
            <a:extLst>
              <a:ext uri="{FF2B5EF4-FFF2-40B4-BE49-F238E27FC236}">
                <a16:creationId xmlns:a16="http://schemas.microsoft.com/office/drawing/2014/main" id="{EC35FC7C-8326-454E-8BC2-D6B30487A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7000" y="-2644775"/>
            <a:ext cx="264262" cy="26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 coli P furiosus S cerevisiae common core">
            <a:hlinkClick r:id="rId6"/>
            <a:extLst>
              <a:ext uri="{FF2B5EF4-FFF2-40B4-BE49-F238E27FC236}">
                <a16:creationId xmlns:a16="http://schemas.microsoft.com/office/drawing/2014/main" id="{2021B2F3-F131-594D-8305-7334F6004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7000" y="-174625"/>
            <a:ext cx="264262" cy="26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 coli S cerevisiea H sapiens onion">
            <a:hlinkClick r:id="rId8"/>
            <a:extLst>
              <a:ext uri="{FF2B5EF4-FFF2-40B4-BE49-F238E27FC236}">
                <a16:creationId xmlns:a16="http://schemas.microsoft.com/office/drawing/2014/main" id="{40D85506-64D8-7648-BD00-0413D66D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7000" y="4762500"/>
            <a:ext cx="264262" cy="26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9" descr="Download image">
            <a:hlinkClick r:id="rId10"/>
            <a:extLst>
              <a:ext uri="{FF2B5EF4-FFF2-40B4-BE49-F238E27FC236}">
                <a16:creationId xmlns:a16="http://schemas.microsoft.com/office/drawing/2014/main" id="{FFDB836A-D662-974F-BCCE-0ED49C760253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27000" y="-10836276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24ACE161-0A9F-EF43-A46C-D2F2AF77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1262" y="571067"/>
            <a:ext cx="8554619" cy="304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119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42D8B-5638-43A7-1CCC-7C741486F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Ribozymes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ED812-5F36-C76B-B623-0F3E95465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The vast majority of catalysis in biology is conducted by proteins (enzymes).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But some catalysis is performed by RNA (ribozymes which are actually RNPs)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400" dirty="0"/>
              <a:t>two kinds of reactions:</a:t>
            </a:r>
          </a:p>
          <a:p>
            <a:pPr marL="400050" lvl="1" indent="0">
              <a:buNone/>
            </a:pPr>
            <a:r>
              <a:rPr lang="en-US" sz="2400" dirty="0"/>
              <a:t>Peptidyl transfer in the ribosome </a:t>
            </a:r>
          </a:p>
          <a:p>
            <a:pPr marL="400050" lvl="1" indent="0">
              <a:buNone/>
            </a:pPr>
            <a:r>
              <a:rPr lang="en-US" sz="2400" dirty="0"/>
              <a:t>RNA cutting and pasting in the </a:t>
            </a:r>
            <a:r>
              <a:rPr lang="en-US" sz="2400" dirty="0" err="1"/>
              <a:t>splicosome</a:t>
            </a:r>
            <a:r>
              <a:rPr lang="en-US" sz="2400" dirty="0"/>
              <a:t>, </a:t>
            </a:r>
            <a:r>
              <a:rPr lang="en-US" sz="2400" dirty="0" err="1"/>
              <a:t>RNAse</a:t>
            </a:r>
            <a:r>
              <a:rPr lang="en-US" sz="2400" dirty="0"/>
              <a:t> P, </a:t>
            </a:r>
            <a:r>
              <a:rPr lang="en-US" sz="2400" dirty="0" err="1"/>
              <a:t>etc</a:t>
            </a:r>
            <a:endParaRPr lang="en-US" sz="24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1384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48E7E-1BBA-05CE-B118-96075511B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ribosome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22602-59B2-3BE0-1059-B8CF2ACA1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68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Box 5">
            <a:extLst>
              <a:ext uri="{FF2B5EF4-FFF2-40B4-BE49-F238E27FC236}">
                <a16:creationId xmlns:a16="http://schemas.microsoft.com/office/drawing/2014/main" id="{495C09A6-FDED-8A45-877A-A1429E97E5B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81000" y="609600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The Ribosome: The peptidyl transfer reaction</a:t>
            </a:r>
          </a:p>
        </p:txBody>
      </p:sp>
      <p:pic>
        <p:nvPicPr>
          <p:cNvPr id="86018" name="Picture 2" descr="fig_27_21">
            <a:extLst>
              <a:ext uri="{FF2B5EF4-FFF2-40B4-BE49-F238E27FC236}">
                <a16:creationId xmlns:a16="http://schemas.microsoft.com/office/drawing/2014/main" id="{B453E5DC-8924-0344-9BDC-18B062830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06" y="1371600"/>
            <a:ext cx="6046788" cy="502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681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5F2118-2EBB-ED44-BA2F-E2D460167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443" y="71459"/>
            <a:ext cx="8307663" cy="67865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10AF61-B87B-CE4B-A8A5-CE61B77C0321}"/>
              </a:ext>
            </a:extLst>
          </p:cNvPr>
          <p:cNvSpPr/>
          <p:nvPr/>
        </p:nvSpPr>
        <p:spPr>
          <a:xfrm>
            <a:off x="-2563792" y="-262319"/>
            <a:ext cx="4699321" cy="74540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305527-D880-C74D-9AF8-54AB94BDEF8D}"/>
              </a:ext>
            </a:extLst>
          </p:cNvPr>
          <p:cNvSpPr/>
          <p:nvPr/>
        </p:nvSpPr>
        <p:spPr>
          <a:xfrm>
            <a:off x="6490569" y="-322186"/>
            <a:ext cx="4699321" cy="74540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877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114C-30E0-9686-07AC-4AD9F287B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Splicing</a:t>
            </a:r>
          </a:p>
        </p:txBody>
      </p:sp>
    </p:spTree>
    <p:extLst>
      <p:ext uri="{BB962C8B-B14F-4D97-AF65-F5344CB8AC3E}">
        <p14:creationId xmlns:p14="http://schemas.microsoft.com/office/powerpoint/2010/main" val="179515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7E2C54-C3FA-BAA1-FB20-059C7F262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7331"/>
            <a:ext cx="3962400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BE1F9D-F1B6-19C0-2DF3-264289B1CA7C}"/>
              </a:ext>
            </a:extLst>
          </p:cNvPr>
          <p:cNvSpPr txBox="1"/>
          <p:nvPr/>
        </p:nvSpPr>
        <p:spPr>
          <a:xfrm>
            <a:off x="4838940" y="237331"/>
            <a:ext cx="396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hydroxyl group on the 2’ position of RNA can act as a HB donor. It is a HB donor in a sea of HB acceptors.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2’ OH acts like sticky tape.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FF1469-857C-BCBB-59C3-3BF3ADF8C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113" y="3405266"/>
            <a:ext cx="1920054" cy="304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46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351E56-EE65-9557-D2B5-0C6404825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928" y="386862"/>
            <a:ext cx="5421615" cy="5920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DAE61-7EC8-E0EB-8695-7FBD26A82ACC}"/>
              </a:ext>
            </a:extLst>
          </p:cNvPr>
          <p:cNvSpPr txBox="1"/>
          <p:nvPr/>
        </p:nvSpPr>
        <p:spPr>
          <a:xfrm>
            <a:off x="5306518" y="381000"/>
            <a:ext cx="37338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Exons of eukaryotic genes are interleaved by introns that are removed (spliced) from pre-mRNAs to form mature mRNAs.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human has around 22,000 protein-coding genes. A gene has 8 introns on average.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length of intron is around 1000 nucleotides on average.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062981-2EB6-0611-0E2A-AA1893BC5223}"/>
              </a:ext>
            </a:extLst>
          </p:cNvPr>
          <p:cNvSpPr txBox="1"/>
          <p:nvPr/>
        </p:nvSpPr>
        <p:spPr>
          <a:xfrm>
            <a:off x="457200" y="1276290"/>
            <a:ext cx="682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152019-E40B-3F69-DC6F-C6AF751B445D}"/>
              </a:ext>
            </a:extLst>
          </p:cNvPr>
          <p:cNvSpPr txBox="1"/>
          <p:nvPr/>
        </p:nvSpPr>
        <p:spPr>
          <a:xfrm>
            <a:off x="3508954" y="1276290"/>
            <a:ext cx="682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EF8F72-C588-AAF5-66C9-4CA953D02161}"/>
              </a:ext>
            </a:extLst>
          </p:cNvPr>
          <p:cNvSpPr txBox="1"/>
          <p:nvPr/>
        </p:nvSpPr>
        <p:spPr>
          <a:xfrm>
            <a:off x="457200" y="6471138"/>
            <a:ext cx="8583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Image from RNA Splicing by the Spliceosome, Annual Review of Biochemistry (2020)</a:t>
            </a:r>
          </a:p>
        </p:txBody>
      </p:sp>
    </p:spTree>
    <p:extLst>
      <p:ext uri="{BB962C8B-B14F-4D97-AF65-F5344CB8AC3E}">
        <p14:creationId xmlns:p14="http://schemas.microsoft.com/office/powerpoint/2010/main" val="3521705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25AF53-CE14-B9AC-0591-4FF934197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47" y="1676399"/>
            <a:ext cx="4010853" cy="2595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B8062E-05F0-157D-A04D-60C158A3A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449690"/>
            <a:ext cx="1920054" cy="304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27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992A85-EA33-88CC-2566-A5087FEF9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432" y="393700"/>
            <a:ext cx="5511800" cy="6070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3B6569-B4AB-16A6-0573-89F174F90301}"/>
              </a:ext>
            </a:extLst>
          </p:cNvPr>
          <p:cNvSpPr txBox="1"/>
          <p:nvPr/>
        </p:nvSpPr>
        <p:spPr>
          <a:xfrm>
            <a:off x="352321" y="2967335"/>
            <a:ext cx="52860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“RNA has gun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amied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at its own head”</a:t>
            </a:r>
          </a:p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Professor Nick Hud</a:t>
            </a:r>
          </a:p>
        </p:txBody>
      </p:sp>
    </p:spTree>
    <p:extLst>
      <p:ext uri="{BB962C8B-B14F-4D97-AF65-F5344CB8AC3E}">
        <p14:creationId xmlns:p14="http://schemas.microsoft.com/office/powerpoint/2010/main" val="1074445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B87B3-DF04-EBE9-DE23-FAFA9432A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Double-Stranded RNA</a:t>
            </a:r>
            <a:br>
              <a:rPr lang="en-US" dirty="0"/>
            </a:br>
            <a:r>
              <a:rPr lang="en-US" dirty="0"/>
              <a:t>A-form helix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E71F6-91B4-9A13-9AA8-A8D2E42A7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4114800" cy="5878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2C5491-F399-8EB3-58EB-38AFE1BB4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62200"/>
            <a:ext cx="334026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14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3B4CCA4-F0ED-C1F1-EF19-176835A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14" y="228600"/>
            <a:ext cx="3906227" cy="1143000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DNA (almost always B-form)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F4A923-E7B0-B2BF-5CBE-F1421394AB31}"/>
              </a:ext>
            </a:extLst>
          </p:cNvPr>
          <p:cNvSpPr txBox="1">
            <a:spLocks/>
          </p:cNvSpPr>
          <p:nvPr/>
        </p:nvSpPr>
        <p:spPr bwMode="auto">
          <a:xfrm>
            <a:off x="2891448" y="52049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RNA</a:t>
            </a:r>
            <a:b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(A-form + other structures)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00CB5E-6D4E-77DE-01E5-18C608F8C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62298"/>
            <a:ext cx="4114800" cy="5878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4204A2-53B9-9197-0FC6-72C99F2A8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64" y="1162297"/>
            <a:ext cx="3764170" cy="47498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0807B21-4381-0AEA-873D-48C46A0908F8}"/>
              </a:ext>
            </a:extLst>
          </p:cNvPr>
          <p:cNvCxnSpPr>
            <a:cxnSpLocks/>
          </p:cNvCxnSpPr>
          <p:nvPr/>
        </p:nvCxnSpPr>
        <p:spPr>
          <a:xfrm>
            <a:off x="457200" y="1295400"/>
            <a:ext cx="0" cy="46166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94AA4C-784B-0196-7321-E8CD1D23F1DC}"/>
              </a:ext>
            </a:extLst>
          </p:cNvPr>
          <p:cNvSpPr txBox="1"/>
          <p:nvPr/>
        </p:nvSpPr>
        <p:spPr>
          <a:xfrm>
            <a:off x="439593" y="5270212"/>
            <a:ext cx="1453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base pairs/turn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556CEB-A071-1BF3-966C-FCD65F31A2B9}"/>
              </a:ext>
            </a:extLst>
          </p:cNvPr>
          <p:cNvCxnSpPr>
            <a:cxnSpLocks/>
          </p:cNvCxnSpPr>
          <p:nvPr/>
        </p:nvCxnSpPr>
        <p:spPr>
          <a:xfrm>
            <a:off x="4758941" y="1285105"/>
            <a:ext cx="1" cy="38475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2186520-234C-AA68-2796-B5F5AC419D12}"/>
              </a:ext>
            </a:extLst>
          </p:cNvPr>
          <p:cNvSpPr txBox="1"/>
          <p:nvPr/>
        </p:nvSpPr>
        <p:spPr>
          <a:xfrm>
            <a:off x="3748765" y="5248638"/>
            <a:ext cx="161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base pairs/turn</a:t>
            </a:r>
          </a:p>
        </p:txBody>
      </p:sp>
    </p:spTree>
    <p:extLst>
      <p:ext uri="{BB962C8B-B14F-4D97-AF65-F5344CB8AC3E}">
        <p14:creationId xmlns:p14="http://schemas.microsoft.com/office/powerpoint/2010/main" val="3099667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58806F-B03F-D71F-436E-82CB3544D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23" y="1109272"/>
            <a:ext cx="2937718" cy="579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87D0F4-B3C1-D5D7-9955-3C7CBBC76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267" y="588433"/>
            <a:ext cx="5108886" cy="59180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9261905-FC8E-1B98-C2B8-AA3FC98FBB12}"/>
              </a:ext>
            </a:extLst>
          </p:cNvPr>
          <p:cNvSpPr txBox="1">
            <a:spLocks/>
          </p:cNvSpPr>
          <p:nvPr/>
        </p:nvSpPr>
        <p:spPr bwMode="auto">
          <a:xfrm>
            <a:off x="3771900" y="-152400"/>
            <a:ext cx="449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/>
              <a:t>RNA Assembles into globular structures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3D014A-1D2B-5AFB-4244-131988F54BDC}"/>
              </a:ext>
            </a:extLst>
          </p:cNvPr>
          <p:cNvSpPr txBox="1">
            <a:spLocks/>
          </p:cNvSpPr>
          <p:nvPr/>
        </p:nvSpPr>
        <p:spPr bwMode="auto">
          <a:xfrm>
            <a:off x="-1752600" y="381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/>
              <a:t>DNA tends not to assemble </a:t>
            </a:r>
          </a:p>
          <a:p>
            <a:r>
              <a:rPr lang="en-US" sz="2000" kern="0" dirty="0"/>
              <a:t>(except for base-base interactions)</a:t>
            </a:r>
          </a:p>
          <a:p>
            <a:r>
              <a:rPr lang="en-US" sz="2000" kern="0" dirty="0"/>
              <a:t>The backbone is self-repulsive  </a:t>
            </a:r>
          </a:p>
          <a:p>
            <a:r>
              <a:rPr lang="en-US" sz="2000" kern="0" dirty="0"/>
              <a:t>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15163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58806F-B03F-D71F-436E-82CB3544D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38200"/>
            <a:ext cx="2937718" cy="579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38E020-A248-556B-701C-75D7682D1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267" y="588433"/>
            <a:ext cx="5108886" cy="591805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8B2816D-F783-F581-945E-E2E67B283404}"/>
              </a:ext>
            </a:extLst>
          </p:cNvPr>
          <p:cNvSpPr txBox="1">
            <a:spLocks/>
          </p:cNvSpPr>
          <p:nvPr/>
        </p:nvSpPr>
        <p:spPr bwMode="auto">
          <a:xfrm>
            <a:off x="-304800" y="-21024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/>
              <a:t>DNA                                                    RNA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CF6F8-004B-971B-AB7B-457F79DD6C0B}"/>
              </a:ext>
            </a:extLst>
          </p:cNvPr>
          <p:cNvSpPr txBox="1"/>
          <p:nvPr/>
        </p:nvSpPr>
        <p:spPr>
          <a:xfrm>
            <a:off x="6683410" y="465524"/>
            <a:ext cx="243207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Primary structure: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is the sequence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Secondary structure: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local helices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Tertiary structure: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long range interactions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D6CE7E0-FAF2-5F25-0075-777EA3F0D94F}"/>
              </a:ext>
            </a:extLst>
          </p:cNvPr>
          <p:cNvSpPr/>
          <p:nvPr/>
        </p:nvSpPr>
        <p:spPr>
          <a:xfrm rot="11165597" flipV="1">
            <a:off x="5436832" y="1343609"/>
            <a:ext cx="1269746" cy="1224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3CAB0B6-AA6A-8B0A-B930-4B6B0C77D756}"/>
              </a:ext>
            </a:extLst>
          </p:cNvPr>
          <p:cNvSpPr/>
          <p:nvPr/>
        </p:nvSpPr>
        <p:spPr>
          <a:xfrm rot="5042464" flipV="1">
            <a:off x="6995959" y="2681455"/>
            <a:ext cx="480849" cy="97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81C3B3D1-F884-146B-9B12-4D44722C54DA}"/>
              </a:ext>
            </a:extLst>
          </p:cNvPr>
          <p:cNvSpPr/>
          <p:nvPr/>
        </p:nvSpPr>
        <p:spPr>
          <a:xfrm rot="9997776" flipV="1">
            <a:off x="6437468" y="2376660"/>
            <a:ext cx="480849" cy="97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2639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19940</TotalTime>
  <Words>338</Words>
  <Application>Microsoft Macintosh PowerPoint</Application>
  <PresentationFormat>On-screen Show (4:3)</PresentationFormat>
  <Paragraphs>75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Times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Double-Stranded RNA A-form helix</vt:lpstr>
      <vt:lpstr>DNA (almost always B-form)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Ribozymes</vt:lpstr>
      <vt:lpstr>The ribosome</vt:lpstr>
      <vt:lpstr>PowerPoint Presentation</vt:lpstr>
      <vt:lpstr>PowerPoint Presentation</vt:lpstr>
      <vt:lpstr>Splicing</vt:lpstr>
      <vt:lpstr>PowerPoint Presentation</vt:lpstr>
    </vt:vector>
  </TitlesOfParts>
  <Company>Georgia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V. Hud</dc:creator>
  <cp:lastModifiedBy>Williams, Loren D</cp:lastModifiedBy>
  <cp:revision>295</cp:revision>
  <cp:lastPrinted>2011-10-05T13:54:09Z</cp:lastPrinted>
  <dcterms:created xsi:type="dcterms:W3CDTF">2011-09-19T13:06:50Z</dcterms:created>
  <dcterms:modified xsi:type="dcterms:W3CDTF">2024-11-12T07:14:23Z</dcterms:modified>
</cp:coreProperties>
</file>