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70" r:id="rId7"/>
    <p:sldId id="272" r:id="rId8"/>
    <p:sldId id="271" r:id="rId9"/>
    <p:sldId id="273" r:id="rId10"/>
    <p:sldId id="261" r:id="rId11"/>
    <p:sldId id="262" r:id="rId12"/>
    <p:sldId id="263" r:id="rId13"/>
    <p:sldId id="264" r:id="rId14"/>
    <p:sldId id="266" r:id="rId15"/>
    <p:sldId id="265" r:id="rId16"/>
    <p:sldId id="267" r:id="rId17"/>
    <p:sldId id="268" r:id="rId18"/>
    <p:sldId id="269" r:id="rId19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49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1178222"/>
            <a:ext cx="9179799" cy="2506427"/>
          </a:xfrm>
        </p:spPr>
        <p:txBody>
          <a:bodyPr anchor="b"/>
          <a:lstStyle>
            <a:lvl1pPr algn="ctr">
              <a:defRPr sz="629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971" y="3781306"/>
            <a:ext cx="8099822" cy="1738167"/>
          </a:xfrm>
        </p:spPr>
        <p:txBody>
          <a:bodyPr/>
          <a:lstStyle>
            <a:lvl1pPr marL="0" indent="0" algn="ctr">
              <a:buNone/>
              <a:defRPr sz="2520"/>
            </a:lvl1pPr>
            <a:lvl2pPr marL="479969" indent="0" algn="ctr">
              <a:buNone/>
              <a:defRPr sz="2100"/>
            </a:lvl2pPr>
            <a:lvl3pPr marL="959937" indent="0" algn="ctr">
              <a:buNone/>
              <a:defRPr sz="1890"/>
            </a:lvl3pPr>
            <a:lvl4pPr marL="1439906" indent="0" algn="ctr">
              <a:buNone/>
              <a:defRPr sz="1680"/>
            </a:lvl4pPr>
            <a:lvl5pPr marL="1919874" indent="0" algn="ctr">
              <a:buNone/>
              <a:defRPr sz="1680"/>
            </a:lvl5pPr>
            <a:lvl6pPr marL="2399843" indent="0" algn="ctr">
              <a:buNone/>
              <a:defRPr sz="1680"/>
            </a:lvl6pPr>
            <a:lvl7pPr marL="2879811" indent="0" algn="ctr">
              <a:buNone/>
              <a:defRPr sz="1680"/>
            </a:lvl7pPr>
            <a:lvl8pPr marL="3359780" indent="0" algn="ctr">
              <a:buNone/>
              <a:defRPr sz="1680"/>
            </a:lvl8pPr>
            <a:lvl9pPr marL="3839748" indent="0" algn="ctr">
              <a:buNone/>
              <a:defRPr sz="168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94C41-EC57-4A1D-85DD-6B24880B219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ABED0-C325-46AE-88D7-D1A338019D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655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94C41-EC57-4A1D-85DD-6B24880B219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ABED0-C325-46AE-88D7-D1A338019D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166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1" y="383297"/>
            <a:ext cx="2328699" cy="610108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383297"/>
            <a:ext cx="6851100" cy="610108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94C41-EC57-4A1D-85DD-6B24880B219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ABED0-C325-46AE-88D7-D1A338019D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504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94C41-EC57-4A1D-85DD-6B24880B219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ABED0-C325-46AE-88D7-D1A338019D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849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1794831"/>
            <a:ext cx="9314796" cy="2994714"/>
          </a:xfrm>
        </p:spPr>
        <p:txBody>
          <a:bodyPr anchor="b"/>
          <a:lstStyle>
            <a:lvl1pPr>
              <a:defRPr sz="629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4817876"/>
            <a:ext cx="9314796" cy="15748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/>
                </a:solidFill>
              </a:defRPr>
            </a:lvl1pPr>
            <a:lvl2pPr marL="47996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5993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39906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19874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399843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79811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597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39748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94C41-EC57-4A1D-85DD-6B24880B219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ABED0-C325-46AE-88D7-D1A338019D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567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1916484"/>
            <a:ext cx="4589899" cy="456789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1916484"/>
            <a:ext cx="4589899" cy="456789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94C41-EC57-4A1D-85DD-6B24880B219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ABED0-C325-46AE-88D7-D1A338019D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254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383299"/>
            <a:ext cx="9314796" cy="1391534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2" y="1764832"/>
            <a:ext cx="4568805" cy="864917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2" y="2629749"/>
            <a:ext cx="4568805" cy="386796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1" y="1764832"/>
            <a:ext cx="4591306" cy="864917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1" y="2629749"/>
            <a:ext cx="4591306" cy="386796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94C41-EC57-4A1D-85DD-6B24880B219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ABED0-C325-46AE-88D7-D1A338019D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077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94C41-EC57-4A1D-85DD-6B24880B219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ABED0-C325-46AE-88D7-D1A338019D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012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94C41-EC57-4A1D-85DD-6B24880B219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ABED0-C325-46AE-88D7-D1A338019D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46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479954"/>
            <a:ext cx="3483205" cy="1679840"/>
          </a:xfrm>
        </p:spPr>
        <p:txBody>
          <a:bodyPr anchor="b"/>
          <a:lstStyle>
            <a:lvl1pPr>
              <a:defRPr sz="335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1036570"/>
            <a:ext cx="5467380" cy="5116178"/>
          </a:xfrm>
        </p:spPr>
        <p:txBody>
          <a:bodyPr/>
          <a:lstStyle>
            <a:lvl1pPr>
              <a:defRPr sz="3359"/>
            </a:lvl1pPr>
            <a:lvl2pPr>
              <a:defRPr sz="2939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2159794"/>
            <a:ext cx="3483205" cy="4001285"/>
          </a:xfrm>
        </p:spPr>
        <p:txBody>
          <a:bodyPr/>
          <a:lstStyle>
            <a:lvl1pPr marL="0" indent="0">
              <a:buNone/>
              <a:defRPr sz="1680"/>
            </a:lvl1pPr>
            <a:lvl2pPr marL="479969" indent="0">
              <a:buNone/>
              <a:defRPr sz="1470"/>
            </a:lvl2pPr>
            <a:lvl3pPr marL="959937" indent="0">
              <a:buNone/>
              <a:defRPr sz="1260"/>
            </a:lvl3pPr>
            <a:lvl4pPr marL="1439906" indent="0">
              <a:buNone/>
              <a:defRPr sz="1050"/>
            </a:lvl4pPr>
            <a:lvl5pPr marL="1919874" indent="0">
              <a:buNone/>
              <a:defRPr sz="1050"/>
            </a:lvl5pPr>
            <a:lvl6pPr marL="2399843" indent="0">
              <a:buNone/>
              <a:defRPr sz="1050"/>
            </a:lvl6pPr>
            <a:lvl7pPr marL="2879811" indent="0">
              <a:buNone/>
              <a:defRPr sz="1050"/>
            </a:lvl7pPr>
            <a:lvl8pPr marL="3359780" indent="0">
              <a:buNone/>
              <a:defRPr sz="1050"/>
            </a:lvl8pPr>
            <a:lvl9pPr marL="3839748" indent="0">
              <a:buNone/>
              <a:defRPr sz="10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94C41-EC57-4A1D-85DD-6B24880B219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ABED0-C325-46AE-88D7-D1A338019D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704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479954"/>
            <a:ext cx="3483205" cy="1679840"/>
          </a:xfrm>
        </p:spPr>
        <p:txBody>
          <a:bodyPr anchor="b"/>
          <a:lstStyle>
            <a:lvl1pPr>
              <a:defRPr sz="335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1036570"/>
            <a:ext cx="5467380" cy="5116178"/>
          </a:xfrm>
        </p:spPr>
        <p:txBody>
          <a:bodyPr anchor="t"/>
          <a:lstStyle>
            <a:lvl1pPr marL="0" indent="0">
              <a:buNone/>
              <a:defRPr sz="3359"/>
            </a:lvl1pPr>
            <a:lvl2pPr marL="479969" indent="0">
              <a:buNone/>
              <a:defRPr sz="2939"/>
            </a:lvl2pPr>
            <a:lvl3pPr marL="959937" indent="0">
              <a:buNone/>
              <a:defRPr sz="2520"/>
            </a:lvl3pPr>
            <a:lvl4pPr marL="1439906" indent="0">
              <a:buNone/>
              <a:defRPr sz="2100"/>
            </a:lvl4pPr>
            <a:lvl5pPr marL="1919874" indent="0">
              <a:buNone/>
              <a:defRPr sz="2100"/>
            </a:lvl5pPr>
            <a:lvl6pPr marL="2399843" indent="0">
              <a:buNone/>
              <a:defRPr sz="2100"/>
            </a:lvl6pPr>
            <a:lvl7pPr marL="2879811" indent="0">
              <a:buNone/>
              <a:defRPr sz="2100"/>
            </a:lvl7pPr>
            <a:lvl8pPr marL="3359780" indent="0">
              <a:buNone/>
              <a:defRPr sz="2100"/>
            </a:lvl8pPr>
            <a:lvl9pPr marL="3839748" indent="0">
              <a:buNone/>
              <a:defRPr sz="21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2159794"/>
            <a:ext cx="3483205" cy="4001285"/>
          </a:xfrm>
        </p:spPr>
        <p:txBody>
          <a:bodyPr/>
          <a:lstStyle>
            <a:lvl1pPr marL="0" indent="0">
              <a:buNone/>
              <a:defRPr sz="1680"/>
            </a:lvl1pPr>
            <a:lvl2pPr marL="479969" indent="0">
              <a:buNone/>
              <a:defRPr sz="1470"/>
            </a:lvl2pPr>
            <a:lvl3pPr marL="959937" indent="0">
              <a:buNone/>
              <a:defRPr sz="1260"/>
            </a:lvl3pPr>
            <a:lvl4pPr marL="1439906" indent="0">
              <a:buNone/>
              <a:defRPr sz="1050"/>
            </a:lvl4pPr>
            <a:lvl5pPr marL="1919874" indent="0">
              <a:buNone/>
              <a:defRPr sz="1050"/>
            </a:lvl5pPr>
            <a:lvl6pPr marL="2399843" indent="0">
              <a:buNone/>
              <a:defRPr sz="1050"/>
            </a:lvl6pPr>
            <a:lvl7pPr marL="2879811" indent="0">
              <a:buNone/>
              <a:defRPr sz="1050"/>
            </a:lvl7pPr>
            <a:lvl8pPr marL="3359780" indent="0">
              <a:buNone/>
              <a:defRPr sz="1050"/>
            </a:lvl8pPr>
            <a:lvl9pPr marL="3839748" indent="0">
              <a:buNone/>
              <a:defRPr sz="10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94C41-EC57-4A1D-85DD-6B24880B219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ABED0-C325-46AE-88D7-D1A338019D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179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383299"/>
            <a:ext cx="9314796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1916484"/>
            <a:ext cx="9314796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094C41-EC57-4A1D-85DD-6B24880B219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ABED0-C325-46AE-88D7-D1A338019D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053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0797061" cy="719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CDE7252-533B-B89E-3A74-B51FD92948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076"/>
          <a:stretch/>
        </p:blipFill>
        <p:spPr>
          <a:xfrm>
            <a:off x="2234323" y="10"/>
            <a:ext cx="8565439" cy="719930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259980" cy="7199312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04C255C-0811-D7E5-23F6-2CD1EBFA89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8196" y="401800"/>
            <a:ext cx="3519653" cy="3875775"/>
          </a:xfrm>
          <a:noFill/>
        </p:spPr>
        <p:txBody>
          <a:bodyPr>
            <a:normAutofit/>
          </a:bodyPr>
          <a:lstStyle/>
          <a:p>
            <a:pPr algn="l"/>
            <a:r>
              <a:rPr lang="en-US" sz="3900" dirty="0" err="1"/>
              <a:t>Pyrazinamidase</a:t>
            </a:r>
            <a:endParaRPr lang="en-US" sz="3900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1B87292-BFB8-12A9-39F7-D4A25751FA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8195" y="4509429"/>
            <a:ext cx="4039795" cy="1559241"/>
          </a:xfrm>
          <a:noFill/>
        </p:spPr>
        <p:txBody>
          <a:bodyPr>
            <a:normAutofit/>
          </a:bodyPr>
          <a:lstStyle/>
          <a:p>
            <a:pPr algn="l"/>
            <a:r>
              <a:rPr lang="en-US" i="1" dirty="0"/>
              <a:t>Mycobacterium tuberculosis</a:t>
            </a:r>
          </a:p>
        </p:txBody>
      </p:sp>
    </p:spTree>
    <p:extLst>
      <p:ext uri="{BB962C8B-B14F-4D97-AF65-F5344CB8AC3E}">
        <p14:creationId xmlns:p14="http://schemas.microsoft.com/office/powerpoint/2010/main" val="9992968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51AECD4A-D8D1-D50D-BB51-E06C65E865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389" y="1617916"/>
            <a:ext cx="9964985" cy="3351859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2E5678F0-C026-0C97-D754-60483B7D9A0A}"/>
              </a:ext>
            </a:extLst>
          </p:cNvPr>
          <p:cNvSpPr txBox="1"/>
          <p:nvPr/>
        </p:nvSpPr>
        <p:spPr>
          <a:xfrm>
            <a:off x="287041" y="821886"/>
            <a:ext cx="1224374" cy="4196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27" b="1" dirty="0"/>
              <a:t>UNIPROT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A3568AF-CADE-1069-4976-307A082B462D}"/>
              </a:ext>
            </a:extLst>
          </p:cNvPr>
          <p:cNvSpPr txBox="1"/>
          <p:nvPr/>
        </p:nvSpPr>
        <p:spPr>
          <a:xfrm>
            <a:off x="1120877" y="5565058"/>
            <a:ext cx="6990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Which is the Identification number for </a:t>
            </a:r>
            <a:r>
              <a:rPr lang="en-US" dirty="0" err="1"/>
              <a:t>pyrazinamidase</a:t>
            </a:r>
            <a:r>
              <a:rPr lang="en-US" dirty="0"/>
              <a:t> in UNIPROT?</a:t>
            </a:r>
          </a:p>
        </p:txBody>
      </p:sp>
    </p:spTree>
    <p:extLst>
      <p:ext uri="{BB962C8B-B14F-4D97-AF65-F5344CB8AC3E}">
        <p14:creationId xmlns:p14="http://schemas.microsoft.com/office/powerpoint/2010/main" val="33882698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346788B6-5066-6672-9D08-5CDA4EB422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370" y="3116582"/>
            <a:ext cx="7387969" cy="3945292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0591C809-F62C-368A-1A59-927E5CB3C98E}"/>
              </a:ext>
            </a:extLst>
          </p:cNvPr>
          <p:cNvSpPr txBox="1"/>
          <p:nvPr/>
        </p:nvSpPr>
        <p:spPr>
          <a:xfrm>
            <a:off x="186812" y="4082730"/>
            <a:ext cx="24265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/>
              <a:t>AlphaFold</a:t>
            </a:r>
            <a:r>
              <a:rPr lang="en-US" sz="2000" b="1" dirty="0"/>
              <a:t> Database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10B1613-76FD-E826-0792-FD72B0662F7A}"/>
              </a:ext>
            </a:extLst>
          </p:cNvPr>
          <p:cNvSpPr txBox="1"/>
          <p:nvPr/>
        </p:nvSpPr>
        <p:spPr>
          <a:xfrm>
            <a:off x="265471" y="4994787"/>
            <a:ext cx="27018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What is the difference between </a:t>
            </a:r>
            <a:r>
              <a:rPr lang="en-US" dirty="0" err="1"/>
              <a:t>AlphaFold</a:t>
            </a:r>
            <a:r>
              <a:rPr lang="en-US" dirty="0"/>
              <a:t> database and PDB database?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25D32DC-9F0C-CC5C-D672-BA76C01B97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12" y="218306"/>
            <a:ext cx="10799763" cy="3352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123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0315BD2-9076-E946-2014-7E7A6B60DA36}"/>
              </a:ext>
            </a:extLst>
          </p:cNvPr>
          <p:cNvSpPr txBox="1"/>
          <p:nvPr/>
        </p:nvSpPr>
        <p:spPr>
          <a:xfrm>
            <a:off x="147484" y="383458"/>
            <a:ext cx="2841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Protein Data Bank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2129EC2-1552-1D36-22FD-43190F1B7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935" y="1049211"/>
            <a:ext cx="9895195" cy="5100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965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CFC989E-59F1-D0A5-8DD0-AA276C9E75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413" y="1383922"/>
            <a:ext cx="8862935" cy="4431468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D8351F27-5E0B-8903-1A39-390E6A808E7F}"/>
              </a:ext>
            </a:extLst>
          </p:cNvPr>
          <p:cNvSpPr txBox="1"/>
          <p:nvPr/>
        </p:nvSpPr>
        <p:spPr>
          <a:xfrm>
            <a:off x="550606" y="521110"/>
            <a:ext cx="29374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PFAM is now </a:t>
            </a:r>
            <a:r>
              <a:rPr lang="en-US" sz="2400" b="1" dirty="0" err="1"/>
              <a:t>InterPro</a:t>
            </a:r>
            <a:endParaRPr lang="en-US" sz="2400" b="1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14265D7-F7D9-135C-0EC0-D0C7C7AB1BA4}"/>
              </a:ext>
            </a:extLst>
          </p:cNvPr>
          <p:cNvSpPr txBox="1"/>
          <p:nvPr/>
        </p:nvSpPr>
        <p:spPr>
          <a:xfrm>
            <a:off x="1160206" y="6282813"/>
            <a:ext cx="5545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Paste here the FASTA file from </a:t>
            </a:r>
            <a:r>
              <a:rPr lang="en-US" dirty="0" err="1"/>
              <a:t>pyrazinamidase</a:t>
            </a:r>
            <a:r>
              <a:rPr lang="en-US" dirty="0"/>
              <a:t> sequence</a:t>
            </a:r>
          </a:p>
        </p:txBody>
      </p:sp>
    </p:spTree>
    <p:extLst>
      <p:ext uri="{BB962C8B-B14F-4D97-AF65-F5344CB8AC3E}">
        <p14:creationId xmlns:p14="http://schemas.microsoft.com/office/powerpoint/2010/main" val="327619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396DA7F-1AC0-5C63-774E-6713588946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949" y="1407384"/>
            <a:ext cx="8801863" cy="3932261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B995FA8D-7467-EC73-BA6E-D974C17EF566}"/>
              </a:ext>
            </a:extLst>
          </p:cNvPr>
          <p:cNvSpPr txBox="1"/>
          <p:nvPr/>
        </p:nvSpPr>
        <p:spPr>
          <a:xfrm>
            <a:off x="554477" y="466928"/>
            <a:ext cx="8383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MPI BIOINFORMATIC TOOLS:  CLUSTAL for sequence alignment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A48D9C2-C8CC-2D78-A694-E59E161DC418}"/>
              </a:ext>
            </a:extLst>
          </p:cNvPr>
          <p:cNvSpPr txBox="1"/>
          <p:nvPr/>
        </p:nvSpPr>
        <p:spPr>
          <a:xfrm>
            <a:off x="1140542" y="5850194"/>
            <a:ext cx="6204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Paste here the sequence of </a:t>
            </a:r>
            <a:r>
              <a:rPr lang="en-US" dirty="0" err="1"/>
              <a:t>pyrazinamidase</a:t>
            </a:r>
            <a:r>
              <a:rPr lang="en-US" dirty="0"/>
              <a:t> from FASTA file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CC6CA4E-5681-BB63-D21D-703A5C7A3156}"/>
              </a:ext>
            </a:extLst>
          </p:cNvPr>
          <p:cNvSpPr txBox="1"/>
          <p:nvPr/>
        </p:nvSpPr>
        <p:spPr>
          <a:xfrm>
            <a:off x="1140542" y="6360743"/>
            <a:ext cx="7187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Paste here the sequence of </a:t>
            </a:r>
            <a:r>
              <a:rPr lang="en-US" dirty="0" err="1"/>
              <a:t>pyrazinamidase</a:t>
            </a:r>
            <a:r>
              <a:rPr lang="en-US" dirty="0"/>
              <a:t> a patient </a:t>
            </a:r>
          </a:p>
        </p:txBody>
      </p:sp>
    </p:spTree>
    <p:extLst>
      <p:ext uri="{BB962C8B-B14F-4D97-AF65-F5344CB8AC3E}">
        <p14:creationId xmlns:p14="http://schemas.microsoft.com/office/powerpoint/2010/main" val="6329432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D9F4135-4001-0851-5052-ED54A752C5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357" y="2172928"/>
            <a:ext cx="7934440" cy="3829313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F0D38325-0B5B-9384-0282-4424B2758410}"/>
              </a:ext>
            </a:extLst>
          </p:cNvPr>
          <p:cNvSpPr txBox="1"/>
          <p:nvPr/>
        </p:nvSpPr>
        <p:spPr>
          <a:xfrm>
            <a:off x="1052052" y="1002890"/>
            <a:ext cx="90944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 </a:t>
            </a:r>
            <a:r>
              <a:rPr lang="en-US" dirty="0" err="1"/>
              <a:t>Fasta</a:t>
            </a:r>
            <a:r>
              <a:rPr lang="en-US" dirty="0"/>
              <a:t> file from patient TBN304 contains the DNA sequence of </a:t>
            </a:r>
            <a:r>
              <a:rPr lang="en-US" i="1" dirty="0" err="1"/>
              <a:t>pncA</a:t>
            </a:r>
            <a:r>
              <a:rPr lang="en-US" i="1" dirty="0"/>
              <a:t> </a:t>
            </a:r>
            <a:r>
              <a:rPr lang="en-US" dirty="0"/>
              <a:t>gene of M. tuberculosis</a:t>
            </a:r>
          </a:p>
          <a:p>
            <a:r>
              <a:rPr lang="en-US" dirty="0"/>
              <a:t>Translate the DNA sequence to Protein sequence using </a:t>
            </a:r>
            <a:r>
              <a:rPr lang="en-US" dirty="0" err="1"/>
              <a:t>Expasy</a:t>
            </a:r>
            <a:r>
              <a:rPr lang="en-US" dirty="0"/>
              <a:t> Translate tool</a:t>
            </a:r>
          </a:p>
        </p:txBody>
      </p:sp>
    </p:spTree>
    <p:extLst>
      <p:ext uri="{BB962C8B-B14F-4D97-AF65-F5344CB8AC3E}">
        <p14:creationId xmlns:p14="http://schemas.microsoft.com/office/powerpoint/2010/main" val="26983093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1C1C882-9622-BD83-34F2-342A419BC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746" y="1671484"/>
            <a:ext cx="8977101" cy="4962155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EE25E987-F519-0BE3-355C-7FBC6D2CB465}"/>
              </a:ext>
            </a:extLst>
          </p:cNvPr>
          <p:cNvSpPr txBox="1"/>
          <p:nvPr/>
        </p:nvSpPr>
        <p:spPr>
          <a:xfrm>
            <a:off x="875071" y="580103"/>
            <a:ext cx="510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Paste here both sequences and submit</a:t>
            </a:r>
          </a:p>
        </p:txBody>
      </p:sp>
    </p:spTree>
    <p:extLst>
      <p:ext uri="{BB962C8B-B14F-4D97-AF65-F5344CB8AC3E}">
        <p14:creationId xmlns:p14="http://schemas.microsoft.com/office/powerpoint/2010/main" val="42542442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337BE3B9-A69C-B527-812E-3FE7785AE1E4}"/>
              </a:ext>
            </a:extLst>
          </p:cNvPr>
          <p:cNvSpPr txBox="1"/>
          <p:nvPr/>
        </p:nvSpPr>
        <p:spPr>
          <a:xfrm>
            <a:off x="1750142" y="1081548"/>
            <a:ext cx="65974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Do you observe differences between the Wild type sequence of </a:t>
            </a:r>
            <a:r>
              <a:rPr lang="en-US" dirty="0" err="1"/>
              <a:t>pyrazinamidase</a:t>
            </a:r>
            <a:r>
              <a:rPr lang="en-US" dirty="0"/>
              <a:t> and the sequence from the patient TBN304?</a:t>
            </a:r>
          </a:p>
        </p:txBody>
      </p:sp>
    </p:spTree>
    <p:extLst>
      <p:ext uri="{BB962C8B-B14F-4D97-AF65-F5344CB8AC3E}">
        <p14:creationId xmlns:p14="http://schemas.microsoft.com/office/powerpoint/2010/main" val="26434842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D03D4D3-C060-C2B2-7F19-5541FF2A14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b="1126"/>
          <a:stretch/>
        </p:blipFill>
        <p:spPr>
          <a:xfrm>
            <a:off x="4321025" y="487766"/>
            <a:ext cx="5913632" cy="6223779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C6EBA619-C088-5B3A-FA98-2F99F6646C61}"/>
              </a:ext>
            </a:extLst>
          </p:cNvPr>
          <p:cNvSpPr txBox="1"/>
          <p:nvPr/>
        </p:nvSpPr>
        <p:spPr>
          <a:xfrm>
            <a:off x="983226" y="1081548"/>
            <a:ext cx="32544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What part of the M. tuberculosis enzyme is affected in patient TBN304?</a:t>
            </a:r>
          </a:p>
        </p:txBody>
      </p:sp>
    </p:spTree>
    <p:extLst>
      <p:ext uri="{BB962C8B-B14F-4D97-AF65-F5344CB8AC3E}">
        <p14:creationId xmlns:p14="http://schemas.microsoft.com/office/powerpoint/2010/main" val="2224897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ifampicin crystalline | r3501-1g | SIGMA-ALDRICH | SLS">
            <a:extLst>
              <a:ext uri="{FF2B5EF4-FFF2-40B4-BE49-F238E27FC236}">
                <a16:creationId xmlns:a16="http://schemas.microsoft.com/office/drawing/2014/main" id="{E1D935D3-5CDA-4E74-8EF5-482A98857A8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055" y="1161272"/>
            <a:ext cx="3334471" cy="216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3A66140E-DC48-1D84-7046-057942ACC1DB}"/>
              </a:ext>
            </a:extLst>
          </p:cNvPr>
          <p:cNvSpPr txBox="1"/>
          <p:nvPr/>
        </p:nvSpPr>
        <p:spPr>
          <a:xfrm>
            <a:off x="269993" y="1060025"/>
            <a:ext cx="1358408" cy="337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94" dirty="0"/>
              <a:t>Rifampicin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9BF4A720-2AC5-0835-AAC5-9B0B41C061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055" y="4034918"/>
            <a:ext cx="3334471" cy="2222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B4BA68CA-C584-EB24-7213-6ACD05365D82}"/>
              </a:ext>
            </a:extLst>
          </p:cNvPr>
          <p:cNvSpPr txBox="1"/>
          <p:nvPr/>
        </p:nvSpPr>
        <p:spPr>
          <a:xfrm>
            <a:off x="742484" y="4426513"/>
            <a:ext cx="909223" cy="337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94" dirty="0"/>
              <a:t>Isoniazid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742AF592-1CAB-A4AE-E50F-F5AC577624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5181" y="1223604"/>
            <a:ext cx="3575258" cy="1896237"/>
          </a:xfrm>
          <a:prstGeom prst="rect">
            <a:avLst/>
          </a:prstGeom>
        </p:spPr>
      </p:pic>
      <p:pic>
        <p:nvPicPr>
          <p:cNvPr id="2058" name="Picture 10" descr="Pirazinamida - Wikipedia, la enciclopedia libre">
            <a:extLst>
              <a:ext uri="{FF2B5EF4-FFF2-40B4-BE49-F238E27FC236}">
                <a16:creationId xmlns:a16="http://schemas.microsoft.com/office/drawing/2014/main" id="{8988A997-E187-7EA4-F67C-4256080F30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395" y="4150240"/>
            <a:ext cx="2597450" cy="189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68EE80E7-E74D-FC5A-DCF8-9EF79D4261E4}"/>
              </a:ext>
            </a:extLst>
          </p:cNvPr>
          <p:cNvSpPr txBox="1"/>
          <p:nvPr/>
        </p:nvSpPr>
        <p:spPr>
          <a:xfrm>
            <a:off x="5322740" y="4150241"/>
            <a:ext cx="1446397" cy="337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94" dirty="0"/>
              <a:t>Pyrazinamide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306A0FC-CC20-087B-21D2-7686B72BF34D}"/>
              </a:ext>
            </a:extLst>
          </p:cNvPr>
          <p:cNvSpPr txBox="1"/>
          <p:nvPr/>
        </p:nvSpPr>
        <p:spPr>
          <a:xfrm>
            <a:off x="5256619" y="1223603"/>
            <a:ext cx="1272830" cy="337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94" dirty="0"/>
              <a:t>Ethambutol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19434E63-462E-3B8F-2394-B81AAAEB018C}"/>
              </a:ext>
            </a:extLst>
          </p:cNvPr>
          <p:cNvSpPr/>
          <p:nvPr/>
        </p:nvSpPr>
        <p:spPr>
          <a:xfrm>
            <a:off x="4916129" y="3599656"/>
            <a:ext cx="4906297" cy="30469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F99BFC08-5085-20DB-9E42-8E091D72D48E}"/>
              </a:ext>
            </a:extLst>
          </p:cNvPr>
          <p:cNvSpPr txBox="1"/>
          <p:nvPr/>
        </p:nvSpPr>
        <p:spPr>
          <a:xfrm>
            <a:off x="269992" y="412955"/>
            <a:ext cx="5983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Principal drugs against </a:t>
            </a:r>
            <a:r>
              <a:rPr lang="en-US" i="1" dirty="0" err="1"/>
              <a:t>Mycobaterium</a:t>
            </a:r>
            <a:r>
              <a:rPr lang="en-US" i="1" dirty="0"/>
              <a:t> tuberculosis</a:t>
            </a:r>
          </a:p>
        </p:txBody>
      </p:sp>
    </p:spTree>
    <p:extLst>
      <p:ext uri="{BB962C8B-B14F-4D97-AF65-F5344CB8AC3E}">
        <p14:creationId xmlns:p14="http://schemas.microsoft.com/office/powerpoint/2010/main" val="3808670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26B899A-9724-3614-81FF-DED0C69F8C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215" y="1327893"/>
            <a:ext cx="7979016" cy="2146639"/>
          </a:xfrm>
          <a:prstGeom prst="rect">
            <a:avLst/>
          </a:prstGeom>
        </p:spPr>
      </p:pic>
      <p:sp>
        <p:nvSpPr>
          <p:cNvPr id="6" name="Círculo parcial 5">
            <a:extLst>
              <a:ext uri="{FF2B5EF4-FFF2-40B4-BE49-F238E27FC236}">
                <a16:creationId xmlns:a16="http://schemas.microsoft.com/office/drawing/2014/main" id="{868CDCD3-DA21-F8AF-D782-BE524A56A464}"/>
              </a:ext>
            </a:extLst>
          </p:cNvPr>
          <p:cNvSpPr/>
          <p:nvPr/>
        </p:nvSpPr>
        <p:spPr>
          <a:xfrm>
            <a:off x="2110880" y="3201667"/>
            <a:ext cx="1037790" cy="1046227"/>
          </a:xfrm>
          <a:prstGeom prst="pi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4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4CBE101-2B2B-3428-9201-69BC4C49E8FB}"/>
              </a:ext>
            </a:extLst>
          </p:cNvPr>
          <p:cNvSpPr txBox="1"/>
          <p:nvPr/>
        </p:nvSpPr>
        <p:spPr>
          <a:xfrm>
            <a:off x="2017150" y="4331120"/>
            <a:ext cx="1244700" cy="5829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94" dirty="0"/>
              <a:t>Hydrolysis of</a:t>
            </a:r>
          </a:p>
          <a:p>
            <a:pPr algn="ctr"/>
            <a:r>
              <a:rPr lang="en-US" sz="1594" dirty="0"/>
              <a:t>PZA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8A7E111-B8C5-2FA1-683C-91DC13CF7AD7}"/>
              </a:ext>
            </a:extLst>
          </p:cNvPr>
          <p:cNvSpPr txBox="1"/>
          <p:nvPr/>
        </p:nvSpPr>
        <p:spPr>
          <a:xfrm>
            <a:off x="686005" y="3575669"/>
            <a:ext cx="1656297" cy="337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94" dirty="0" err="1"/>
              <a:t>Pyrazinamidase</a:t>
            </a:r>
            <a:endParaRPr lang="en-US" sz="1594" dirty="0"/>
          </a:p>
        </p:txBody>
      </p:sp>
      <p:sp>
        <p:nvSpPr>
          <p:cNvPr id="9" name="Cerrar llave 8">
            <a:extLst>
              <a:ext uri="{FF2B5EF4-FFF2-40B4-BE49-F238E27FC236}">
                <a16:creationId xmlns:a16="http://schemas.microsoft.com/office/drawing/2014/main" id="{CD2F3957-55D1-4E9D-75C2-89AA50D075FC}"/>
              </a:ext>
            </a:extLst>
          </p:cNvPr>
          <p:cNvSpPr/>
          <p:nvPr/>
        </p:nvSpPr>
        <p:spPr>
          <a:xfrm rot="5400000">
            <a:off x="6793933" y="2819754"/>
            <a:ext cx="504173" cy="183899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594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EC011C3-E1D0-409E-45E1-F3431E311B01}"/>
              </a:ext>
            </a:extLst>
          </p:cNvPr>
          <p:cNvSpPr txBox="1"/>
          <p:nvPr/>
        </p:nvSpPr>
        <p:spPr>
          <a:xfrm>
            <a:off x="5636814" y="4003963"/>
            <a:ext cx="3768897" cy="337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94" dirty="0"/>
              <a:t>Ammonium ion +  </a:t>
            </a:r>
            <a:r>
              <a:rPr lang="en-US" sz="1594" b="1" dirty="0" err="1"/>
              <a:t>Pyrazonoic</a:t>
            </a:r>
            <a:r>
              <a:rPr lang="en-US" sz="1594" b="1" dirty="0"/>
              <a:t> Acid (POA)</a:t>
            </a:r>
          </a:p>
        </p:txBody>
      </p:sp>
      <p:sp>
        <p:nvSpPr>
          <p:cNvPr id="11" name="Flecha: hacia abajo 10">
            <a:extLst>
              <a:ext uri="{FF2B5EF4-FFF2-40B4-BE49-F238E27FC236}">
                <a16:creationId xmlns:a16="http://schemas.microsoft.com/office/drawing/2014/main" id="{AE9A461A-787C-AC89-0A45-4D6D743641D4}"/>
              </a:ext>
            </a:extLst>
          </p:cNvPr>
          <p:cNvSpPr/>
          <p:nvPr/>
        </p:nvSpPr>
        <p:spPr>
          <a:xfrm>
            <a:off x="7965515" y="4343747"/>
            <a:ext cx="223159" cy="438514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4"/>
          </a:p>
        </p:txBody>
      </p:sp>
      <p:pic>
        <p:nvPicPr>
          <p:cNvPr id="3074" name="Picture 2" descr="Mycobacterium tuberculosis | Microbiology Society">
            <a:extLst>
              <a:ext uri="{FF2B5EF4-FFF2-40B4-BE49-F238E27FC236}">
                <a16:creationId xmlns:a16="http://schemas.microsoft.com/office/drawing/2014/main" id="{86260887-6D05-8F90-C3AB-2FA7463FEA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75" t="65926" b="11047"/>
          <a:stretch/>
        </p:blipFill>
        <p:spPr bwMode="auto">
          <a:xfrm>
            <a:off x="7389023" y="5033208"/>
            <a:ext cx="1454662" cy="838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Gráfico 16" descr="Contorno de cara cansada con relleno sólido">
            <a:extLst>
              <a:ext uri="{FF2B5EF4-FFF2-40B4-BE49-F238E27FC236}">
                <a16:creationId xmlns:a16="http://schemas.microsoft.com/office/drawing/2014/main" id="{F6C0AA75-C6F1-A311-6461-6CC9AEC1C8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29744" y="4978564"/>
            <a:ext cx="894700" cy="894700"/>
          </a:xfrm>
          <a:prstGeom prst="rect">
            <a:avLst/>
          </a:prstGeom>
        </p:spPr>
      </p:pic>
      <p:sp>
        <p:nvSpPr>
          <p:cNvPr id="18" name="Flecha: hacia abajo 17">
            <a:extLst>
              <a:ext uri="{FF2B5EF4-FFF2-40B4-BE49-F238E27FC236}">
                <a16:creationId xmlns:a16="http://schemas.microsoft.com/office/drawing/2014/main" id="{9372DEC0-ACD3-9E81-E05C-E4D8A6DFBE37}"/>
              </a:ext>
            </a:extLst>
          </p:cNvPr>
          <p:cNvSpPr/>
          <p:nvPr/>
        </p:nvSpPr>
        <p:spPr>
          <a:xfrm>
            <a:off x="2616393" y="4925316"/>
            <a:ext cx="126807" cy="50059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9CA007D-AAC4-B8F8-3B18-98A39C085BD4}"/>
              </a:ext>
            </a:extLst>
          </p:cNvPr>
          <p:cNvSpPr txBox="1"/>
          <p:nvPr/>
        </p:nvSpPr>
        <p:spPr>
          <a:xfrm>
            <a:off x="2187508" y="5630523"/>
            <a:ext cx="1858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/>
              <a:t>pncA</a:t>
            </a:r>
            <a:r>
              <a:rPr lang="en-US" dirty="0"/>
              <a:t> gene</a:t>
            </a:r>
          </a:p>
        </p:txBody>
      </p:sp>
    </p:spTree>
    <p:extLst>
      <p:ext uri="{BB962C8B-B14F-4D97-AF65-F5344CB8AC3E}">
        <p14:creationId xmlns:p14="http://schemas.microsoft.com/office/powerpoint/2010/main" val="4043667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91299E-8BDF-045E-17AC-004AA49C2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973" y="823128"/>
            <a:ext cx="8765906" cy="915632"/>
          </a:xfrm>
        </p:spPr>
        <p:txBody>
          <a:bodyPr>
            <a:normAutofit/>
          </a:bodyPr>
          <a:lstStyle/>
          <a:p>
            <a:r>
              <a:rPr lang="en-US" sz="3543">
                <a:solidFill>
                  <a:srgbClr val="FFFFFF"/>
                </a:solidFill>
              </a:rPr>
              <a:t>Studing Pyrazinamidase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D181505-99B3-94FB-B097-AC4498C5DA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4973" y="2615700"/>
            <a:ext cx="8613618" cy="1415018"/>
          </a:xfrm>
        </p:spPr>
        <p:txBody>
          <a:bodyPr anchor="ctr">
            <a:normAutofit/>
          </a:bodyPr>
          <a:lstStyle/>
          <a:p>
            <a:r>
              <a:rPr lang="en-US" sz="1772" dirty="0"/>
              <a:t>What happen if </a:t>
            </a:r>
            <a:r>
              <a:rPr lang="en-US" sz="1772" dirty="0" err="1"/>
              <a:t>pyrazinamidase</a:t>
            </a:r>
            <a:r>
              <a:rPr lang="en-US" sz="1772" dirty="0"/>
              <a:t> does not work properly?</a:t>
            </a:r>
          </a:p>
        </p:txBody>
      </p:sp>
    </p:spTree>
    <p:extLst>
      <p:ext uri="{BB962C8B-B14F-4D97-AF65-F5344CB8AC3E}">
        <p14:creationId xmlns:p14="http://schemas.microsoft.com/office/powerpoint/2010/main" val="1104055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E1D0A95-424E-D68A-53D3-A0EC01351248}"/>
              </a:ext>
            </a:extLst>
          </p:cNvPr>
          <p:cNvSpPr txBox="1"/>
          <p:nvPr/>
        </p:nvSpPr>
        <p:spPr>
          <a:xfrm>
            <a:off x="295306" y="689644"/>
            <a:ext cx="732893" cy="4196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27" b="1" dirty="0"/>
              <a:t>NCBI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E0DEA77B-0A2F-86AC-488D-43B5D009F4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759" y="828883"/>
            <a:ext cx="8561462" cy="4291009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CE29FF85-4101-575C-FBEB-F576AF803F94}"/>
              </a:ext>
            </a:extLst>
          </p:cNvPr>
          <p:cNvSpPr txBox="1"/>
          <p:nvPr/>
        </p:nvSpPr>
        <p:spPr>
          <a:xfrm>
            <a:off x="1644760" y="5859867"/>
            <a:ext cx="5256620" cy="337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94" dirty="0"/>
              <a:t>How many amino acids does </a:t>
            </a:r>
            <a:r>
              <a:rPr lang="en-US" sz="1594" dirty="0" err="1"/>
              <a:t>pyrazinamidase</a:t>
            </a:r>
            <a:r>
              <a:rPr lang="en-US" sz="1594" dirty="0"/>
              <a:t> have? 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8E97329-D30E-CAF2-101E-AA1F406AFBD7}"/>
              </a:ext>
            </a:extLst>
          </p:cNvPr>
          <p:cNvSpPr txBox="1"/>
          <p:nvPr/>
        </p:nvSpPr>
        <p:spPr>
          <a:xfrm>
            <a:off x="1644759" y="6312875"/>
            <a:ext cx="5621281" cy="337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94" dirty="0"/>
              <a:t>Go to FASTA  tab, and download the FASTA file in TXT format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BBD2C82-B08C-D589-E815-62CDE9BA2D8A}"/>
              </a:ext>
            </a:extLst>
          </p:cNvPr>
          <p:cNvSpPr txBox="1"/>
          <p:nvPr/>
        </p:nvSpPr>
        <p:spPr>
          <a:xfrm>
            <a:off x="1514168" y="5206355"/>
            <a:ext cx="520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Pyrazinamidase</a:t>
            </a:r>
            <a:r>
              <a:rPr lang="en-US" dirty="0"/>
              <a:t> “mycobacterium tuberculosis H37Rv”</a:t>
            </a:r>
          </a:p>
        </p:txBody>
      </p:sp>
    </p:spTree>
    <p:extLst>
      <p:ext uri="{BB962C8B-B14F-4D97-AF65-F5344CB8AC3E}">
        <p14:creationId xmlns:p14="http://schemas.microsoft.com/office/powerpoint/2010/main" val="3071269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66FCB497-C100-2669-2FCA-F1C0FDD970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9987" y="1249912"/>
            <a:ext cx="9659787" cy="4974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760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nterfaz de usuario gráfica, Texto, Aplicación, Correo electrónico&#10;&#10;Descripción generada automáticamente">
            <a:extLst>
              <a:ext uri="{FF2B5EF4-FFF2-40B4-BE49-F238E27FC236}">
                <a16:creationId xmlns:a16="http://schemas.microsoft.com/office/drawing/2014/main" id="{FC4CD51C-ACA7-E590-32BB-8E84A5C7E1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7251" y="348791"/>
            <a:ext cx="9000743" cy="3532792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07008B87-9206-8EB0-B4B8-2850AFD63840}"/>
              </a:ext>
            </a:extLst>
          </p:cNvPr>
          <p:cNvSpPr/>
          <p:nvPr/>
        </p:nvSpPr>
        <p:spPr>
          <a:xfrm>
            <a:off x="7413523" y="2615381"/>
            <a:ext cx="1248695" cy="38345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A31F22CF-6289-E303-C930-FAF9C547E0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760" y="4035977"/>
            <a:ext cx="9333206" cy="281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436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692D9A9E-4C40-A4FD-6D31-E1111D7C51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9985" y="750019"/>
            <a:ext cx="9659787" cy="284963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2DAB8587-A176-69B1-5AF2-AE992B8FE1C5}"/>
              </a:ext>
            </a:extLst>
          </p:cNvPr>
          <p:cNvSpPr txBox="1"/>
          <p:nvPr/>
        </p:nvSpPr>
        <p:spPr>
          <a:xfrm>
            <a:off x="569985" y="333783"/>
            <a:ext cx="3628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Coloring by Sequence Conservation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37BFCFFD-637B-5D15-A1FE-AA11160AA2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986" y="4214570"/>
            <a:ext cx="9659787" cy="2867198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37E8999C-A7D6-6F84-91ED-CF2F5CDEEA51}"/>
              </a:ext>
            </a:extLst>
          </p:cNvPr>
          <p:cNvSpPr txBox="1"/>
          <p:nvPr/>
        </p:nvSpPr>
        <p:spPr>
          <a:xfrm>
            <a:off x="569984" y="3722447"/>
            <a:ext cx="3628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Coloring by Hydropathy scale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1B24848-F66C-E803-BDF9-ED795DC7DB81}"/>
              </a:ext>
            </a:extLst>
          </p:cNvPr>
          <p:cNvSpPr txBox="1"/>
          <p:nvPr/>
        </p:nvSpPr>
        <p:spPr>
          <a:xfrm>
            <a:off x="6601393" y="3783843"/>
            <a:ext cx="3628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Hydrophobicity pattern</a:t>
            </a:r>
          </a:p>
        </p:txBody>
      </p:sp>
    </p:spTree>
    <p:extLst>
      <p:ext uri="{BB962C8B-B14F-4D97-AF65-F5344CB8AC3E}">
        <p14:creationId xmlns:p14="http://schemas.microsoft.com/office/powerpoint/2010/main" val="26232014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43D312AB-8C68-DC77-0521-FF6FBFFDBE96}"/>
              </a:ext>
            </a:extLst>
          </p:cNvPr>
          <p:cNvSpPr txBox="1"/>
          <p:nvPr/>
        </p:nvSpPr>
        <p:spPr>
          <a:xfrm>
            <a:off x="481781" y="1032387"/>
            <a:ext cx="93209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Choose one red column</a:t>
            </a:r>
          </a:p>
          <a:p>
            <a:endParaRPr lang="en-US" dirty="0"/>
          </a:p>
          <a:p>
            <a:r>
              <a:rPr lang="en-US" dirty="0"/>
              <a:t>Are all the amino acids identical in that column?</a:t>
            </a:r>
          </a:p>
          <a:p>
            <a:endParaRPr lang="en-US" dirty="0"/>
          </a:p>
          <a:p>
            <a:r>
              <a:rPr lang="en-US" dirty="0"/>
              <a:t>If there are changes, are these changes random or do they follow a pattern?</a:t>
            </a:r>
          </a:p>
          <a:p>
            <a:endParaRPr lang="en-US" dirty="0"/>
          </a:p>
          <a:p>
            <a:r>
              <a:rPr lang="en-US" dirty="0"/>
              <a:t>Why do you think they follow this pattern?</a:t>
            </a:r>
          </a:p>
        </p:txBody>
      </p:sp>
    </p:spTree>
    <p:extLst>
      <p:ext uri="{BB962C8B-B14F-4D97-AF65-F5344CB8AC3E}">
        <p14:creationId xmlns:p14="http://schemas.microsoft.com/office/powerpoint/2010/main" val="118156436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1858</TotalTime>
  <Words>245</Words>
  <Application>Microsoft Office PowerPoint</Application>
  <PresentationFormat>Personalizado</PresentationFormat>
  <Paragraphs>43</Paragraphs>
  <Slides>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Tema de Office</vt:lpstr>
      <vt:lpstr>Pyrazinamidase</vt:lpstr>
      <vt:lpstr>Presentación de PowerPoint</vt:lpstr>
      <vt:lpstr>Presentación de PowerPoint</vt:lpstr>
      <vt:lpstr>Studing Pyrazinamidase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Pyrazinamidase</dc:title>
  <dc:creator>Emily Toscano Guerra</dc:creator>
  <cp:lastModifiedBy>Emily Toscano Guerra</cp:lastModifiedBy>
  <cp:revision>6</cp:revision>
  <dcterms:created xsi:type="dcterms:W3CDTF">2023-10-19T14:35:45Z</dcterms:created>
  <dcterms:modified xsi:type="dcterms:W3CDTF">2023-10-24T23:08:48Z</dcterms:modified>
</cp:coreProperties>
</file>