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312" r:id="rId2"/>
    <p:sldId id="298" r:id="rId3"/>
    <p:sldId id="314" r:id="rId4"/>
    <p:sldId id="315" r:id="rId5"/>
    <p:sldId id="448" r:id="rId6"/>
    <p:sldId id="466" r:id="rId7"/>
    <p:sldId id="297" r:id="rId8"/>
    <p:sldId id="296" r:id="rId9"/>
    <p:sldId id="299" r:id="rId10"/>
    <p:sldId id="311" r:id="rId11"/>
    <p:sldId id="467" r:id="rId12"/>
    <p:sldId id="258" r:id="rId13"/>
    <p:sldId id="284" r:id="rId14"/>
    <p:sldId id="277" r:id="rId15"/>
    <p:sldId id="313" r:id="rId16"/>
    <p:sldId id="278" r:id="rId17"/>
    <p:sldId id="279" r:id="rId18"/>
    <p:sldId id="281" r:id="rId19"/>
    <p:sldId id="301" r:id="rId20"/>
    <p:sldId id="302" r:id="rId21"/>
    <p:sldId id="294" r:id="rId22"/>
    <p:sldId id="300" r:id="rId23"/>
    <p:sldId id="260" r:id="rId24"/>
    <p:sldId id="295" r:id="rId25"/>
    <p:sldId id="285" r:id="rId26"/>
    <p:sldId id="282" r:id="rId27"/>
    <p:sldId id="303" r:id="rId28"/>
    <p:sldId id="304" r:id="rId29"/>
    <p:sldId id="283" r:id="rId30"/>
    <p:sldId id="305" r:id="rId31"/>
    <p:sldId id="306" r:id="rId32"/>
    <p:sldId id="259" r:id="rId33"/>
    <p:sldId id="290" r:id="rId34"/>
    <p:sldId id="293" r:id="rId35"/>
    <p:sldId id="286" r:id="rId36"/>
    <p:sldId id="262" r:id="rId37"/>
    <p:sldId id="307" r:id="rId38"/>
    <p:sldId id="263" r:id="rId39"/>
    <p:sldId id="308" r:id="rId40"/>
    <p:sldId id="287" r:id="rId41"/>
    <p:sldId id="265" r:id="rId42"/>
    <p:sldId id="309" r:id="rId43"/>
    <p:sldId id="266" r:id="rId44"/>
    <p:sldId id="288" r:id="rId45"/>
    <p:sldId id="268" r:id="rId46"/>
    <p:sldId id="310" r:id="rId47"/>
    <p:sldId id="269" r:id="rId48"/>
    <p:sldId id="289" r:id="rId49"/>
    <p:sldId id="271" r:id="rId50"/>
    <p:sldId id="46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77"/>
    <p:restoredTop sz="94151"/>
  </p:normalViewPr>
  <p:slideViewPr>
    <p:cSldViewPr snapToGrid="0">
      <p:cViewPr>
        <p:scale>
          <a:sx n="87" d="100"/>
          <a:sy n="87" d="100"/>
        </p:scale>
        <p:origin x="280"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2C327D-48EC-3B41-9B3C-623220958DBE}" type="datetimeFigureOut">
              <a:rPr lang="en-US" smtClean="0"/>
              <a:t>11/14/24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A6D55-83ED-4140-B69B-00A14C52497D}" type="slidenum">
              <a:rPr lang="en-US" smtClean="0"/>
              <a:t>‹#›</a:t>
            </a:fld>
            <a:endParaRPr lang="en-US"/>
          </a:p>
        </p:txBody>
      </p:sp>
    </p:spTree>
    <p:extLst>
      <p:ext uri="{BB962C8B-B14F-4D97-AF65-F5344CB8AC3E}">
        <p14:creationId xmlns:p14="http://schemas.microsoft.com/office/powerpoint/2010/main" val="2037511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Buddy Holly</a:t>
            </a:r>
          </a:p>
        </p:txBody>
      </p:sp>
      <p:sp>
        <p:nvSpPr>
          <p:cNvPr id="4" name="Slide Number Placeholder 3"/>
          <p:cNvSpPr>
            <a:spLocks noGrp="1"/>
          </p:cNvSpPr>
          <p:nvPr>
            <p:ph type="sldNum" sz="quarter" idx="5"/>
          </p:nvPr>
        </p:nvSpPr>
        <p:spPr/>
        <p:txBody>
          <a:bodyPr/>
          <a:lstStyle/>
          <a:p>
            <a:fld id="{272A6D55-83ED-4140-B69B-00A14C52497D}" type="slidenum">
              <a:rPr lang="en-US" smtClean="0"/>
              <a:t>2</a:t>
            </a:fld>
            <a:endParaRPr lang="en-US"/>
          </a:p>
        </p:txBody>
      </p:sp>
    </p:spTree>
    <p:extLst>
      <p:ext uri="{BB962C8B-B14F-4D97-AF65-F5344CB8AC3E}">
        <p14:creationId xmlns:p14="http://schemas.microsoft.com/office/powerpoint/2010/main" val="2454946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2A6D55-83ED-4140-B69B-00A14C52497D}" type="slidenum">
              <a:rPr lang="en-US" smtClean="0"/>
              <a:t>32</a:t>
            </a:fld>
            <a:endParaRPr lang="en-US"/>
          </a:p>
        </p:txBody>
      </p:sp>
    </p:spTree>
    <p:extLst>
      <p:ext uri="{BB962C8B-B14F-4D97-AF65-F5344CB8AC3E}">
        <p14:creationId xmlns:p14="http://schemas.microsoft.com/office/powerpoint/2010/main" val="3166548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Nirvana</a:t>
            </a:r>
          </a:p>
        </p:txBody>
      </p:sp>
      <p:sp>
        <p:nvSpPr>
          <p:cNvPr id="4" name="Slide Number Placeholder 3"/>
          <p:cNvSpPr>
            <a:spLocks noGrp="1"/>
          </p:cNvSpPr>
          <p:nvPr>
            <p:ph type="sldNum" sz="quarter" idx="5"/>
          </p:nvPr>
        </p:nvSpPr>
        <p:spPr/>
        <p:txBody>
          <a:bodyPr/>
          <a:lstStyle/>
          <a:p>
            <a:fld id="{272A6D55-83ED-4140-B69B-00A14C52497D}" type="slidenum">
              <a:rPr lang="en-US" smtClean="0"/>
              <a:t>35</a:t>
            </a:fld>
            <a:endParaRPr lang="en-US"/>
          </a:p>
        </p:txBody>
      </p:sp>
    </p:spTree>
    <p:extLst>
      <p:ext uri="{BB962C8B-B14F-4D97-AF65-F5344CB8AC3E}">
        <p14:creationId xmlns:p14="http://schemas.microsoft.com/office/powerpoint/2010/main" val="4125328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Radiohead and Pink</a:t>
            </a:r>
          </a:p>
        </p:txBody>
      </p:sp>
      <p:sp>
        <p:nvSpPr>
          <p:cNvPr id="4" name="Slide Number Placeholder 3"/>
          <p:cNvSpPr>
            <a:spLocks noGrp="1"/>
          </p:cNvSpPr>
          <p:nvPr>
            <p:ph type="sldNum" sz="quarter" idx="5"/>
          </p:nvPr>
        </p:nvSpPr>
        <p:spPr/>
        <p:txBody>
          <a:bodyPr/>
          <a:lstStyle/>
          <a:p>
            <a:fld id="{272A6D55-83ED-4140-B69B-00A14C52497D}" type="slidenum">
              <a:rPr lang="en-US" smtClean="0"/>
              <a:t>40</a:t>
            </a:fld>
            <a:endParaRPr lang="en-US"/>
          </a:p>
        </p:txBody>
      </p:sp>
    </p:spTree>
    <p:extLst>
      <p:ext uri="{BB962C8B-B14F-4D97-AF65-F5344CB8AC3E}">
        <p14:creationId xmlns:p14="http://schemas.microsoft.com/office/powerpoint/2010/main" val="628912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 Monkeys</a:t>
            </a:r>
          </a:p>
        </p:txBody>
      </p:sp>
      <p:sp>
        <p:nvSpPr>
          <p:cNvPr id="4" name="Slide Number Placeholder 3"/>
          <p:cNvSpPr>
            <a:spLocks noGrp="1"/>
          </p:cNvSpPr>
          <p:nvPr>
            <p:ph type="sldNum" sz="quarter" idx="5"/>
          </p:nvPr>
        </p:nvSpPr>
        <p:spPr/>
        <p:txBody>
          <a:bodyPr/>
          <a:lstStyle/>
          <a:p>
            <a:fld id="{272A6D55-83ED-4140-B69B-00A14C52497D}" type="slidenum">
              <a:rPr lang="en-US" smtClean="0"/>
              <a:t>44</a:t>
            </a:fld>
            <a:endParaRPr lang="en-US"/>
          </a:p>
        </p:txBody>
      </p:sp>
    </p:spTree>
    <p:extLst>
      <p:ext uri="{BB962C8B-B14F-4D97-AF65-F5344CB8AC3E}">
        <p14:creationId xmlns:p14="http://schemas.microsoft.com/office/powerpoint/2010/main" val="2468583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Taylor Swift</a:t>
            </a:r>
          </a:p>
        </p:txBody>
      </p:sp>
      <p:sp>
        <p:nvSpPr>
          <p:cNvPr id="4" name="Slide Number Placeholder 3"/>
          <p:cNvSpPr>
            <a:spLocks noGrp="1"/>
          </p:cNvSpPr>
          <p:nvPr>
            <p:ph type="sldNum" sz="quarter" idx="5"/>
          </p:nvPr>
        </p:nvSpPr>
        <p:spPr/>
        <p:txBody>
          <a:bodyPr/>
          <a:lstStyle/>
          <a:p>
            <a:fld id="{272A6D55-83ED-4140-B69B-00A14C52497D}" type="slidenum">
              <a:rPr lang="en-US" smtClean="0"/>
              <a:t>48</a:t>
            </a:fld>
            <a:endParaRPr lang="en-US"/>
          </a:p>
        </p:txBody>
      </p:sp>
    </p:spTree>
    <p:extLst>
      <p:ext uri="{BB962C8B-B14F-4D97-AF65-F5344CB8AC3E}">
        <p14:creationId xmlns:p14="http://schemas.microsoft.com/office/powerpoint/2010/main" val="426718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Dogma</a:t>
            </a:r>
          </a:p>
          <a:p>
            <a:r>
              <a:rPr lang="en-US" dirty="0"/>
              <a:t>The arrows represent information flow in form of sequence</a:t>
            </a:r>
          </a:p>
        </p:txBody>
      </p:sp>
      <p:sp>
        <p:nvSpPr>
          <p:cNvPr id="4" name="Slide Number Placeholder 3"/>
          <p:cNvSpPr>
            <a:spLocks noGrp="1"/>
          </p:cNvSpPr>
          <p:nvPr>
            <p:ph type="sldNum" sz="quarter" idx="5"/>
          </p:nvPr>
        </p:nvSpPr>
        <p:spPr/>
        <p:txBody>
          <a:bodyPr/>
          <a:lstStyle/>
          <a:p>
            <a:fld id="{272A6D55-83ED-4140-B69B-00A14C52497D}" type="slidenum">
              <a:rPr lang="en-US" smtClean="0"/>
              <a:t>8</a:t>
            </a:fld>
            <a:endParaRPr lang="en-US"/>
          </a:p>
        </p:txBody>
      </p:sp>
    </p:spTree>
    <p:extLst>
      <p:ext uri="{BB962C8B-B14F-4D97-AF65-F5344CB8AC3E}">
        <p14:creationId xmlns:p14="http://schemas.microsoft.com/office/powerpoint/2010/main" val="1934587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Beatles</a:t>
            </a:r>
          </a:p>
        </p:txBody>
      </p:sp>
      <p:sp>
        <p:nvSpPr>
          <p:cNvPr id="4" name="Slide Number Placeholder 3"/>
          <p:cNvSpPr>
            <a:spLocks noGrp="1"/>
          </p:cNvSpPr>
          <p:nvPr>
            <p:ph type="sldNum" sz="quarter" idx="5"/>
          </p:nvPr>
        </p:nvSpPr>
        <p:spPr/>
        <p:txBody>
          <a:bodyPr/>
          <a:lstStyle/>
          <a:p>
            <a:fld id="{272A6D55-83ED-4140-B69B-00A14C52497D}" type="slidenum">
              <a:rPr lang="en-US" smtClean="0"/>
              <a:t>9</a:t>
            </a:fld>
            <a:endParaRPr lang="en-US"/>
          </a:p>
        </p:txBody>
      </p:sp>
    </p:spTree>
    <p:extLst>
      <p:ext uri="{BB962C8B-B14F-4D97-AF65-F5344CB8AC3E}">
        <p14:creationId xmlns:p14="http://schemas.microsoft.com/office/powerpoint/2010/main" val="563879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Pink Floyd, Stevie Wonder</a:t>
            </a:r>
          </a:p>
        </p:txBody>
      </p:sp>
      <p:sp>
        <p:nvSpPr>
          <p:cNvPr id="4" name="Slide Number Placeholder 3"/>
          <p:cNvSpPr>
            <a:spLocks noGrp="1"/>
          </p:cNvSpPr>
          <p:nvPr>
            <p:ph type="sldNum" sz="quarter" idx="5"/>
          </p:nvPr>
        </p:nvSpPr>
        <p:spPr/>
        <p:txBody>
          <a:bodyPr/>
          <a:lstStyle/>
          <a:p>
            <a:fld id="{272A6D55-83ED-4140-B69B-00A14C52497D}" type="slidenum">
              <a:rPr lang="en-US" smtClean="0"/>
              <a:t>12</a:t>
            </a:fld>
            <a:endParaRPr lang="en-US"/>
          </a:p>
        </p:txBody>
      </p:sp>
    </p:spTree>
    <p:extLst>
      <p:ext uri="{BB962C8B-B14F-4D97-AF65-F5344CB8AC3E}">
        <p14:creationId xmlns:p14="http://schemas.microsoft.com/office/powerpoint/2010/main" val="30952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2A6D55-83ED-4140-B69B-00A14C52497D}" type="slidenum">
              <a:rPr lang="en-US" smtClean="0"/>
              <a:t>13</a:t>
            </a:fld>
            <a:endParaRPr lang="en-US"/>
          </a:p>
        </p:txBody>
      </p:sp>
    </p:spTree>
    <p:extLst>
      <p:ext uri="{BB962C8B-B14F-4D97-AF65-F5344CB8AC3E}">
        <p14:creationId xmlns:p14="http://schemas.microsoft.com/office/powerpoint/2010/main" val="1420161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 enabling technology for molecular biology.</a:t>
            </a:r>
          </a:p>
        </p:txBody>
      </p:sp>
      <p:sp>
        <p:nvSpPr>
          <p:cNvPr id="4" name="Slide Number Placeholder 3"/>
          <p:cNvSpPr>
            <a:spLocks noGrp="1"/>
          </p:cNvSpPr>
          <p:nvPr>
            <p:ph type="sldNum" sz="quarter" idx="5"/>
          </p:nvPr>
        </p:nvSpPr>
        <p:spPr/>
        <p:txBody>
          <a:bodyPr/>
          <a:lstStyle/>
          <a:p>
            <a:fld id="{272A6D55-83ED-4140-B69B-00A14C52497D}" type="slidenum">
              <a:rPr lang="en-US" smtClean="0"/>
              <a:t>14</a:t>
            </a:fld>
            <a:endParaRPr lang="en-US"/>
          </a:p>
        </p:txBody>
      </p:sp>
    </p:spTree>
    <p:extLst>
      <p:ext uri="{BB962C8B-B14F-4D97-AF65-F5344CB8AC3E}">
        <p14:creationId xmlns:p14="http://schemas.microsoft.com/office/powerpoint/2010/main" val="3567047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TAQ</a:t>
            </a:r>
          </a:p>
        </p:txBody>
      </p:sp>
      <p:sp>
        <p:nvSpPr>
          <p:cNvPr id="4" name="Slide Number Placeholder 3"/>
          <p:cNvSpPr>
            <a:spLocks noGrp="1"/>
          </p:cNvSpPr>
          <p:nvPr>
            <p:ph type="sldNum" sz="quarter" idx="5"/>
          </p:nvPr>
        </p:nvSpPr>
        <p:spPr/>
        <p:txBody>
          <a:bodyPr/>
          <a:lstStyle/>
          <a:p>
            <a:fld id="{272A6D55-83ED-4140-B69B-00A14C52497D}" type="slidenum">
              <a:rPr lang="en-US" smtClean="0"/>
              <a:t>19</a:t>
            </a:fld>
            <a:endParaRPr lang="en-US"/>
          </a:p>
        </p:txBody>
      </p:sp>
    </p:spTree>
    <p:extLst>
      <p:ext uri="{BB962C8B-B14F-4D97-AF65-F5344CB8AC3E}">
        <p14:creationId xmlns:p14="http://schemas.microsoft.com/office/powerpoint/2010/main" val="259300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Prince and Michael Jackson</a:t>
            </a:r>
          </a:p>
        </p:txBody>
      </p:sp>
      <p:sp>
        <p:nvSpPr>
          <p:cNvPr id="4" name="Slide Number Placeholder 3"/>
          <p:cNvSpPr>
            <a:spLocks noGrp="1"/>
          </p:cNvSpPr>
          <p:nvPr>
            <p:ph type="sldNum" sz="quarter" idx="5"/>
          </p:nvPr>
        </p:nvSpPr>
        <p:spPr/>
        <p:txBody>
          <a:bodyPr/>
          <a:lstStyle/>
          <a:p>
            <a:fld id="{272A6D55-83ED-4140-B69B-00A14C52497D}" type="slidenum">
              <a:rPr lang="en-US" smtClean="0"/>
              <a:t>25</a:t>
            </a:fld>
            <a:endParaRPr lang="en-US"/>
          </a:p>
        </p:txBody>
      </p:sp>
    </p:spTree>
    <p:extLst>
      <p:ext uri="{BB962C8B-B14F-4D97-AF65-F5344CB8AC3E}">
        <p14:creationId xmlns:p14="http://schemas.microsoft.com/office/powerpoint/2010/main" val="846913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and amplifying</a:t>
            </a:r>
          </a:p>
        </p:txBody>
      </p:sp>
      <p:sp>
        <p:nvSpPr>
          <p:cNvPr id="4" name="Slide Number Placeholder 3"/>
          <p:cNvSpPr>
            <a:spLocks noGrp="1"/>
          </p:cNvSpPr>
          <p:nvPr>
            <p:ph type="sldNum" sz="quarter" idx="5"/>
          </p:nvPr>
        </p:nvSpPr>
        <p:spPr/>
        <p:txBody>
          <a:bodyPr/>
          <a:lstStyle/>
          <a:p>
            <a:fld id="{272A6D55-83ED-4140-B69B-00A14C52497D}" type="slidenum">
              <a:rPr lang="en-US" smtClean="0"/>
              <a:t>30</a:t>
            </a:fld>
            <a:endParaRPr lang="en-US"/>
          </a:p>
        </p:txBody>
      </p:sp>
    </p:spTree>
    <p:extLst>
      <p:ext uri="{BB962C8B-B14F-4D97-AF65-F5344CB8AC3E}">
        <p14:creationId xmlns:p14="http://schemas.microsoft.com/office/powerpoint/2010/main" val="1647404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20E5-BFBF-E118-FFD9-11E280099B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C9EB36-F5E5-A463-4E4E-2B719805C1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CBE31E-6707-39DC-7357-202F76F8701C}"/>
              </a:ext>
            </a:extLst>
          </p:cNvPr>
          <p:cNvSpPr>
            <a:spLocks noGrp="1"/>
          </p:cNvSpPr>
          <p:nvPr>
            <p:ph type="dt" sz="half" idx="10"/>
          </p:nvPr>
        </p:nvSpPr>
        <p:spPr/>
        <p:txBody>
          <a:bodyPr/>
          <a:lstStyle/>
          <a:p>
            <a:fld id="{A0F6583B-DB89-9542-9D17-869C31F14944}" type="datetimeFigureOut">
              <a:rPr lang="en-US" smtClean="0"/>
              <a:t>11/14/24</a:t>
            </a:fld>
            <a:endParaRPr lang="en-US"/>
          </a:p>
        </p:txBody>
      </p:sp>
      <p:sp>
        <p:nvSpPr>
          <p:cNvPr id="5" name="Footer Placeholder 4">
            <a:extLst>
              <a:ext uri="{FF2B5EF4-FFF2-40B4-BE49-F238E27FC236}">
                <a16:creationId xmlns:a16="http://schemas.microsoft.com/office/drawing/2014/main" id="{CF96B769-91F0-4F72-316B-8205320DB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2F544-CE53-C424-4FB8-61B0C94AE7C5}"/>
              </a:ext>
            </a:extLst>
          </p:cNvPr>
          <p:cNvSpPr>
            <a:spLocks noGrp="1"/>
          </p:cNvSpPr>
          <p:nvPr>
            <p:ph type="sldNum" sz="quarter" idx="12"/>
          </p:nvPr>
        </p:nvSpPr>
        <p:spPr/>
        <p:txBody>
          <a:bodyPr/>
          <a:lstStyle/>
          <a:p>
            <a:fld id="{BD35FE0D-A518-864C-9149-6032D86ABDED}" type="slidenum">
              <a:rPr lang="en-US" smtClean="0"/>
              <a:t>‹#›</a:t>
            </a:fld>
            <a:endParaRPr lang="en-US"/>
          </a:p>
        </p:txBody>
      </p:sp>
    </p:spTree>
    <p:extLst>
      <p:ext uri="{BB962C8B-B14F-4D97-AF65-F5344CB8AC3E}">
        <p14:creationId xmlns:p14="http://schemas.microsoft.com/office/powerpoint/2010/main" val="1762080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02512-6FC9-6039-0B9F-0919FEEE90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48366-FABD-4F65-3B83-E0A24C01D5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F37E4-FD7E-00E6-1500-68C1D1073A75}"/>
              </a:ext>
            </a:extLst>
          </p:cNvPr>
          <p:cNvSpPr>
            <a:spLocks noGrp="1"/>
          </p:cNvSpPr>
          <p:nvPr>
            <p:ph type="dt" sz="half" idx="10"/>
          </p:nvPr>
        </p:nvSpPr>
        <p:spPr/>
        <p:txBody>
          <a:bodyPr/>
          <a:lstStyle/>
          <a:p>
            <a:fld id="{A0F6583B-DB89-9542-9D17-869C31F14944}" type="datetimeFigureOut">
              <a:rPr lang="en-US" smtClean="0"/>
              <a:t>11/14/24</a:t>
            </a:fld>
            <a:endParaRPr lang="en-US"/>
          </a:p>
        </p:txBody>
      </p:sp>
      <p:sp>
        <p:nvSpPr>
          <p:cNvPr id="5" name="Footer Placeholder 4">
            <a:extLst>
              <a:ext uri="{FF2B5EF4-FFF2-40B4-BE49-F238E27FC236}">
                <a16:creationId xmlns:a16="http://schemas.microsoft.com/office/drawing/2014/main" id="{9975CC4A-989A-8E9F-E832-A5EFFE19C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16F68-007F-3CE0-2380-8B77E9EAA665}"/>
              </a:ext>
            </a:extLst>
          </p:cNvPr>
          <p:cNvSpPr>
            <a:spLocks noGrp="1"/>
          </p:cNvSpPr>
          <p:nvPr>
            <p:ph type="sldNum" sz="quarter" idx="12"/>
          </p:nvPr>
        </p:nvSpPr>
        <p:spPr/>
        <p:txBody>
          <a:bodyPr/>
          <a:lstStyle/>
          <a:p>
            <a:fld id="{BD35FE0D-A518-864C-9149-6032D86ABDED}" type="slidenum">
              <a:rPr lang="en-US" smtClean="0"/>
              <a:t>‹#›</a:t>
            </a:fld>
            <a:endParaRPr lang="en-US"/>
          </a:p>
        </p:txBody>
      </p:sp>
    </p:spTree>
    <p:extLst>
      <p:ext uri="{BB962C8B-B14F-4D97-AF65-F5344CB8AC3E}">
        <p14:creationId xmlns:p14="http://schemas.microsoft.com/office/powerpoint/2010/main" val="2015841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5BA224-1B58-D8C1-42CA-B6532CA856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AF63A-D59E-FC7F-A171-96655DD3CF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4F36C-A195-FE24-58CA-E75173A0CA9D}"/>
              </a:ext>
            </a:extLst>
          </p:cNvPr>
          <p:cNvSpPr>
            <a:spLocks noGrp="1"/>
          </p:cNvSpPr>
          <p:nvPr>
            <p:ph type="dt" sz="half" idx="10"/>
          </p:nvPr>
        </p:nvSpPr>
        <p:spPr/>
        <p:txBody>
          <a:bodyPr/>
          <a:lstStyle/>
          <a:p>
            <a:fld id="{A0F6583B-DB89-9542-9D17-869C31F14944}" type="datetimeFigureOut">
              <a:rPr lang="en-US" smtClean="0"/>
              <a:t>11/14/24</a:t>
            </a:fld>
            <a:endParaRPr lang="en-US"/>
          </a:p>
        </p:txBody>
      </p:sp>
      <p:sp>
        <p:nvSpPr>
          <p:cNvPr id="5" name="Footer Placeholder 4">
            <a:extLst>
              <a:ext uri="{FF2B5EF4-FFF2-40B4-BE49-F238E27FC236}">
                <a16:creationId xmlns:a16="http://schemas.microsoft.com/office/drawing/2014/main" id="{4DE797FC-A3FD-5F65-275A-99398AAAF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EFDC8-D4D4-D523-31C7-79989E1926C0}"/>
              </a:ext>
            </a:extLst>
          </p:cNvPr>
          <p:cNvSpPr>
            <a:spLocks noGrp="1"/>
          </p:cNvSpPr>
          <p:nvPr>
            <p:ph type="sldNum" sz="quarter" idx="12"/>
          </p:nvPr>
        </p:nvSpPr>
        <p:spPr/>
        <p:txBody>
          <a:bodyPr/>
          <a:lstStyle/>
          <a:p>
            <a:fld id="{BD35FE0D-A518-864C-9149-6032D86ABDED}" type="slidenum">
              <a:rPr lang="en-US" smtClean="0"/>
              <a:t>‹#›</a:t>
            </a:fld>
            <a:endParaRPr lang="en-US"/>
          </a:p>
        </p:txBody>
      </p:sp>
    </p:spTree>
    <p:extLst>
      <p:ext uri="{BB962C8B-B14F-4D97-AF65-F5344CB8AC3E}">
        <p14:creationId xmlns:p14="http://schemas.microsoft.com/office/powerpoint/2010/main" val="4290715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966EF-F2E7-533F-C473-64CFFC7C9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4A559-1839-BB52-D6D0-D38E09346B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6A974-55B3-979A-1E0F-73AD72BD220A}"/>
              </a:ext>
            </a:extLst>
          </p:cNvPr>
          <p:cNvSpPr>
            <a:spLocks noGrp="1"/>
          </p:cNvSpPr>
          <p:nvPr>
            <p:ph type="dt" sz="half" idx="10"/>
          </p:nvPr>
        </p:nvSpPr>
        <p:spPr/>
        <p:txBody>
          <a:bodyPr/>
          <a:lstStyle/>
          <a:p>
            <a:fld id="{A0F6583B-DB89-9542-9D17-869C31F14944}" type="datetimeFigureOut">
              <a:rPr lang="en-US" smtClean="0"/>
              <a:t>11/14/24</a:t>
            </a:fld>
            <a:endParaRPr lang="en-US"/>
          </a:p>
        </p:txBody>
      </p:sp>
      <p:sp>
        <p:nvSpPr>
          <p:cNvPr id="5" name="Footer Placeholder 4">
            <a:extLst>
              <a:ext uri="{FF2B5EF4-FFF2-40B4-BE49-F238E27FC236}">
                <a16:creationId xmlns:a16="http://schemas.microsoft.com/office/drawing/2014/main" id="{DCBEAED6-7B7B-759C-BB73-74A6530E5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C0B68-7E78-23A4-7902-4AF348EC29A3}"/>
              </a:ext>
            </a:extLst>
          </p:cNvPr>
          <p:cNvSpPr>
            <a:spLocks noGrp="1"/>
          </p:cNvSpPr>
          <p:nvPr>
            <p:ph type="sldNum" sz="quarter" idx="12"/>
          </p:nvPr>
        </p:nvSpPr>
        <p:spPr/>
        <p:txBody>
          <a:bodyPr/>
          <a:lstStyle/>
          <a:p>
            <a:fld id="{BD35FE0D-A518-864C-9149-6032D86ABDED}" type="slidenum">
              <a:rPr lang="en-US" smtClean="0"/>
              <a:t>‹#›</a:t>
            </a:fld>
            <a:endParaRPr lang="en-US"/>
          </a:p>
        </p:txBody>
      </p:sp>
    </p:spTree>
    <p:extLst>
      <p:ext uri="{BB962C8B-B14F-4D97-AF65-F5344CB8AC3E}">
        <p14:creationId xmlns:p14="http://schemas.microsoft.com/office/powerpoint/2010/main" val="426444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8AC2D-73C0-0D75-D59F-9E7EBBB55A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6EF14F-D665-59E6-6D92-4CFFB2C56F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F0DA58-CC55-F353-3083-ABFDF99FB669}"/>
              </a:ext>
            </a:extLst>
          </p:cNvPr>
          <p:cNvSpPr>
            <a:spLocks noGrp="1"/>
          </p:cNvSpPr>
          <p:nvPr>
            <p:ph type="dt" sz="half" idx="10"/>
          </p:nvPr>
        </p:nvSpPr>
        <p:spPr/>
        <p:txBody>
          <a:bodyPr/>
          <a:lstStyle/>
          <a:p>
            <a:fld id="{A0F6583B-DB89-9542-9D17-869C31F14944}" type="datetimeFigureOut">
              <a:rPr lang="en-US" smtClean="0"/>
              <a:t>11/14/24</a:t>
            </a:fld>
            <a:endParaRPr lang="en-US"/>
          </a:p>
        </p:txBody>
      </p:sp>
      <p:sp>
        <p:nvSpPr>
          <p:cNvPr id="5" name="Footer Placeholder 4">
            <a:extLst>
              <a:ext uri="{FF2B5EF4-FFF2-40B4-BE49-F238E27FC236}">
                <a16:creationId xmlns:a16="http://schemas.microsoft.com/office/drawing/2014/main" id="{A5C28CAC-B4F4-C941-7EB9-74139A561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CE52F-9B1C-6C4D-C099-F6D72239BB61}"/>
              </a:ext>
            </a:extLst>
          </p:cNvPr>
          <p:cNvSpPr>
            <a:spLocks noGrp="1"/>
          </p:cNvSpPr>
          <p:nvPr>
            <p:ph type="sldNum" sz="quarter" idx="12"/>
          </p:nvPr>
        </p:nvSpPr>
        <p:spPr/>
        <p:txBody>
          <a:bodyPr/>
          <a:lstStyle/>
          <a:p>
            <a:fld id="{BD35FE0D-A518-864C-9149-6032D86ABDED}" type="slidenum">
              <a:rPr lang="en-US" smtClean="0"/>
              <a:t>‹#›</a:t>
            </a:fld>
            <a:endParaRPr lang="en-US"/>
          </a:p>
        </p:txBody>
      </p:sp>
    </p:spTree>
    <p:extLst>
      <p:ext uri="{BB962C8B-B14F-4D97-AF65-F5344CB8AC3E}">
        <p14:creationId xmlns:p14="http://schemas.microsoft.com/office/powerpoint/2010/main" val="13235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295D-D0B8-2EDD-8C59-6A814115B8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865FB-69EC-C8A4-F021-B467C0892C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EAEA5E-8451-AC2E-15E1-462C38B37F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39D3C0-2798-404A-DDFD-25C04EE48CCB}"/>
              </a:ext>
            </a:extLst>
          </p:cNvPr>
          <p:cNvSpPr>
            <a:spLocks noGrp="1"/>
          </p:cNvSpPr>
          <p:nvPr>
            <p:ph type="dt" sz="half" idx="10"/>
          </p:nvPr>
        </p:nvSpPr>
        <p:spPr/>
        <p:txBody>
          <a:bodyPr/>
          <a:lstStyle/>
          <a:p>
            <a:fld id="{A0F6583B-DB89-9542-9D17-869C31F14944}" type="datetimeFigureOut">
              <a:rPr lang="en-US" smtClean="0"/>
              <a:t>11/14/24</a:t>
            </a:fld>
            <a:endParaRPr lang="en-US"/>
          </a:p>
        </p:txBody>
      </p:sp>
      <p:sp>
        <p:nvSpPr>
          <p:cNvPr id="6" name="Footer Placeholder 5">
            <a:extLst>
              <a:ext uri="{FF2B5EF4-FFF2-40B4-BE49-F238E27FC236}">
                <a16:creationId xmlns:a16="http://schemas.microsoft.com/office/drawing/2014/main" id="{F226BC67-498F-54AD-FF68-5FD171FE21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E9F783-FD5B-9300-817F-C2C8FF35E569}"/>
              </a:ext>
            </a:extLst>
          </p:cNvPr>
          <p:cNvSpPr>
            <a:spLocks noGrp="1"/>
          </p:cNvSpPr>
          <p:nvPr>
            <p:ph type="sldNum" sz="quarter" idx="12"/>
          </p:nvPr>
        </p:nvSpPr>
        <p:spPr/>
        <p:txBody>
          <a:bodyPr/>
          <a:lstStyle/>
          <a:p>
            <a:fld id="{BD35FE0D-A518-864C-9149-6032D86ABDED}" type="slidenum">
              <a:rPr lang="en-US" smtClean="0"/>
              <a:t>‹#›</a:t>
            </a:fld>
            <a:endParaRPr lang="en-US"/>
          </a:p>
        </p:txBody>
      </p:sp>
    </p:spTree>
    <p:extLst>
      <p:ext uri="{BB962C8B-B14F-4D97-AF65-F5344CB8AC3E}">
        <p14:creationId xmlns:p14="http://schemas.microsoft.com/office/powerpoint/2010/main" val="273765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66FE-CAFA-7A2D-386F-C615AE48F4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9180A7-74A5-46D6-3582-9A4407D4EC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599052-838A-BB58-0509-A072EA370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4A2FFF-01C6-EA1B-444F-C2FE8DA389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1E9023-FB95-5525-B48F-1DC9F3EE9C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A31F27-875D-1220-86A9-742240650465}"/>
              </a:ext>
            </a:extLst>
          </p:cNvPr>
          <p:cNvSpPr>
            <a:spLocks noGrp="1"/>
          </p:cNvSpPr>
          <p:nvPr>
            <p:ph type="dt" sz="half" idx="10"/>
          </p:nvPr>
        </p:nvSpPr>
        <p:spPr/>
        <p:txBody>
          <a:bodyPr/>
          <a:lstStyle/>
          <a:p>
            <a:fld id="{A0F6583B-DB89-9542-9D17-869C31F14944}" type="datetimeFigureOut">
              <a:rPr lang="en-US" smtClean="0"/>
              <a:t>11/14/24</a:t>
            </a:fld>
            <a:endParaRPr lang="en-US"/>
          </a:p>
        </p:txBody>
      </p:sp>
      <p:sp>
        <p:nvSpPr>
          <p:cNvPr id="8" name="Footer Placeholder 7">
            <a:extLst>
              <a:ext uri="{FF2B5EF4-FFF2-40B4-BE49-F238E27FC236}">
                <a16:creationId xmlns:a16="http://schemas.microsoft.com/office/drawing/2014/main" id="{9B841464-4D21-A9F0-0DD3-DC4E8F1A02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9BD4AC-B44A-35D0-7D99-59382DD97186}"/>
              </a:ext>
            </a:extLst>
          </p:cNvPr>
          <p:cNvSpPr>
            <a:spLocks noGrp="1"/>
          </p:cNvSpPr>
          <p:nvPr>
            <p:ph type="sldNum" sz="quarter" idx="12"/>
          </p:nvPr>
        </p:nvSpPr>
        <p:spPr/>
        <p:txBody>
          <a:bodyPr/>
          <a:lstStyle/>
          <a:p>
            <a:fld id="{BD35FE0D-A518-864C-9149-6032D86ABDED}" type="slidenum">
              <a:rPr lang="en-US" smtClean="0"/>
              <a:t>‹#›</a:t>
            </a:fld>
            <a:endParaRPr lang="en-US"/>
          </a:p>
        </p:txBody>
      </p:sp>
    </p:spTree>
    <p:extLst>
      <p:ext uri="{BB962C8B-B14F-4D97-AF65-F5344CB8AC3E}">
        <p14:creationId xmlns:p14="http://schemas.microsoft.com/office/powerpoint/2010/main" val="1279453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D2E3-6A46-5F7B-50B3-711C44A0BF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8304CF-0C68-07E7-253F-3F1A68EB23D7}"/>
              </a:ext>
            </a:extLst>
          </p:cNvPr>
          <p:cNvSpPr>
            <a:spLocks noGrp="1"/>
          </p:cNvSpPr>
          <p:nvPr>
            <p:ph type="dt" sz="half" idx="10"/>
          </p:nvPr>
        </p:nvSpPr>
        <p:spPr/>
        <p:txBody>
          <a:bodyPr/>
          <a:lstStyle/>
          <a:p>
            <a:fld id="{A0F6583B-DB89-9542-9D17-869C31F14944}" type="datetimeFigureOut">
              <a:rPr lang="en-US" smtClean="0"/>
              <a:t>11/14/24</a:t>
            </a:fld>
            <a:endParaRPr lang="en-US"/>
          </a:p>
        </p:txBody>
      </p:sp>
      <p:sp>
        <p:nvSpPr>
          <p:cNvPr id="4" name="Footer Placeholder 3">
            <a:extLst>
              <a:ext uri="{FF2B5EF4-FFF2-40B4-BE49-F238E27FC236}">
                <a16:creationId xmlns:a16="http://schemas.microsoft.com/office/drawing/2014/main" id="{A15AB004-637C-0B37-7D48-48D6EFBF0F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4F862D-FC73-6180-E6EF-AD5A28619430}"/>
              </a:ext>
            </a:extLst>
          </p:cNvPr>
          <p:cNvSpPr>
            <a:spLocks noGrp="1"/>
          </p:cNvSpPr>
          <p:nvPr>
            <p:ph type="sldNum" sz="quarter" idx="12"/>
          </p:nvPr>
        </p:nvSpPr>
        <p:spPr/>
        <p:txBody>
          <a:bodyPr/>
          <a:lstStyle/>
          <a:p>
            <a:fld id="{BD35FE0D-A518-864C-9149-6032D86ABDED}" type="slidenum">
              <a:rPr lang="en-US" smtClean="0"/>
              <a:t>‹#›</a:t>
            </a:fld>
            <a:endParaRPr lang="en-US"/>
          </a:p>
        </p:txBody>
      </p:sp>
    </p:spTree>
    <p:extLst>
      <p:ext uri="{BB962C8B-B14F-4D97-AF65-F5344CB8AC3E}">
        <p14:creationId xmlns:p14="http://schemas.microsoft.com/office/powerpoint/2010/main" val="415482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08338-07A7-2C4B-EB78-38A511138894}"/>
              </a:ext>
            </a:extLst>
          </p:cNvPr>
          <p:cNvSpPr>
            <a:spLocks noGrp="1"/>
          </p:cNvSpPr>
          <p:nvPr>
            <p:ph type="dt" sz="half" idx="10"/>
          </p:nvPr>
        </p:nvSpPr>
        <p:spPr/>
        <p:txBody>
          <a:bodyPr/>
          <a:lstStyle/>
          <a:p>
            <a:fld id="{A0F6583B-DB89-9542-9D17-869C31F14944}" type="datetimeFigureOut">
              <a:rPr lang="en-US" smtClean="0"/>
              <a:t>11/14/24</a:t>
            </a:fld>
            <a:endParaRPr lang="en-US"/>
          </a:p>
        </p:txBody>
      </p:sp>
      <p:sp>
        <p:nvSpPr>
          <p:cNvPr id="3" name="Footer Placeholder 2">
            <a:extLst>
              <a:ext uri="{FF2B5EF4-FFF2-40B4-BE49-F238E27FC236}">
                <a16:creationId xmlns:a16="http://schemas.microsoft.com/office/drawing/2014/main" id="{D0043ED4-2FAC-668E-8325-70EE96CC3C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559A8B-7EBD-256D-35E4-CA1E72D1862C}"/>
              </a:ext>
            </a:extLst>
          </p:cNvPr>
          <p:cNvSpPr>
            <a:spLocks noGrp="1"/>
          </p:cNvSpPr>
          <p:nvPr>
            <p:ph type="sldNum" sz="quarter" idx="12"/>
          </p:nvPr>
        </p:nvSpPr>
        <p:spPr/>
        <p:txBody>
          <a:bodyPr/>
          <a:lstStyle/>
          <a:p>
            <a:fld id="{BD35FE0D-A518-864C-9149-6032D86ABDED}" type="slidenum">
              <a:rPr lang="en-US" smtClean="0"/>
              <a:t>‹#›</a:t>
            </a:fld>
            <a:endParaRPr lang="en-US"/>
          </a:p>
        </p:txBody>
      </p:sp>
    </p:spTree>
    <p:extLst>
      <p:ext uri="{BB962C8B-B14F-4D97-AF65-F5344CB8AC3E}">
        <p14:creationId xmlns:p14="http://schemas.microsoft.com/office/powerpoint/2010/main" val="222559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8031-6C1B-3E69-269B-95CE6AEEA0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E3266A-EEF7-635E-F54E-720EE5A13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488838-740D-741C-914C-5D6673B4B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05575F-A7BF-5FF6-4938-A187F1717561}"/>
              </a:ext>
            </a:extLst>
          </p:cNvPr>
          <p:cNvSpPr>
            <a:spLocks noGrp="1"/>
          </p:cNvSpPr>
          <p:nvPr>
            <p:ph type="dt" sz="half" idx="10"/>
          </p:nvPr>
        </p:nvSpPr>
        <p:spPr/>
        <p:txBody>
          <a:bodyPr/>
          <a:lstStyle/>
          <a:p>
            <a:fld id="{A0F6583B-DB89-9542-9D17-869C31F14944}" type="datetimeFigureOut">
              <a:rPr lang="en-US" smtClean="0"/>
              <a:t>11/14/24</a:t>
            </a:fld>
            <a:endParaRPr lang="en-US"/>
          </a:p>
        </p:txBody>
      </p:sp>
      <p:sp>
        <p:nvSpPr>
          <p:cNvPr id="6" name="Footer Placeholder 5">
            <a:extLst>
              <a:ext uri="{FF2B5EF4-FFF2-40B4-BE49-F238E27FC236}">
                <a16:creationId xmlns:a16="http://schemas.microsoft.com/office/drawing/2014/main" id="{28D1DA7E-E428-5231-8B4F-4FD1A15B7E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3423C-981A-74D3-82D1-F4A1026E8262}"/>
              </a:ext>
            </a:extLst>
          </p:cNvPr>
          <p:cNvSpPr>
            <a:spLocks noGrp="1"/>
          </p:cNvSpPr>
          <p:nvPr>
            <p:ph type="sldNum" sz="quarter" idx="12"/>
          </p:nvPr>
        </p:nvSpPr>
        <p:spPr/>
        <p:txBody>
          <a:bodyPr/>
          <a:lstStyle/>
          <a:p>
            <a:fld id="{BD35FE0D-A518-864C-9149-6032D86ABDED}" type="slidenum">
              <a:rPr lang="en-US" smtClean="0"/>
              <a:t>‹#›</a:t>
            </a:fld>
            <a:endParaRPr lang="en-US"/>
          </a:p>
        </p:txBody>
      </p:sp>
    </p:spTree>
    <p:extLst>
      <p:ext uri="{BB962C8B-B14F-4D97-AF65-F5344CB8AC3E}">
        <p14:creationId xmlns:p14="http://schemas.microsoft.com/office/powerpoint/2010/main" val="1433001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C086A-0259-7D1F-2B7C-E7ED2C799E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DAEDEA-DA45-CF31-5BB6-5A4411E96F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4CA389-E560-B410-F140-D51353018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57D53-8A2D-A97B-8D3E-8EAE3BA672CD}"/>
              </a:ext>
            </a:extLst>
          </p:cNvPr>
          <p:cNvSpPr>
            <a:spLocks noGrp="1"/>
          </p:cNvSpPr>
          <p:nvPr>
            <p:ph type="dt" sz="half" idx="10"/>
          </p:nvPr>
        </p:nvSpPr>
        <p:spPr/>
        <p:txBody>
          <a:bodyPr/>
          <a:lstStyle/>
          <a:p>
            <a:fld id="{A0F6583B-DB89-9542-9D17-869C31F14944}" type="datetimeFigureOut">
              <a:rPr lang="en-US" smtClean="0"/>
              <a:t>11/14/24</a:t>
            </a:fld>
            <a:endParaRPr lang="en-US"/>
          </a:p>
        </p:txBody>
      </p:sp>
      <p:sp>
        <p:nvSpPr>
          <p:cNvPr id="6" name="Footer Placeholder 5">
            <a:extLst>
              <a:ext uri="{FF2B5EF4-FFF2-40B4-BE49-F238E27FC236}">
                <a16:creationId xmlns:a16="http://schemas.microsoft.com/office/drawing/2014/main" id="{57B5C4FF-F2E4-7782-FEA4-E90A92D73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CD397E-7100-0B3E-A794-7372855583C9}"/>
              </a:ext>
            </a:extLst>
          </p:cNvPr>
          <p:cNvSpPr>
            <a:spLocks noGrp="1"/>
          </p:cNvSpPr>
          <p:nvPr>
            <p:ph type="sldNum" sz="quarter" idx="12"/>
          </p:nvPr>
        </p:nvSpPr>
        <p:spPr/>
        <p:txBody>
          <a:bodyPr/>
          <a:lstStyle/>
          <a:p>
            <a:fld id="{BD35FE0D-A518-864C-9149-6032D86ABDED}" type="slidenum">
              <a:rPr lang="en-US" smtClean="0"/>
              <a:t>‹#›</a:t>
            </a:fld>
            <a:endParaRPr lang="en-US"/>
          </a:p>
        </p:txBody>
      </p:sp>
    </p:spTree>
    <p:extLst>
      <p:ext uri="{BB962C8B-B14F-4D97-AF65-F5344CB8AC3E}">
        <p14:creationId xmlns:p14="http://schemas.microsoft.com/office/powerpoint/2010/main" val="3498195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727DEC-6AC0-009B-9DE3-D4E8030A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2EBE37-7608-4C58-DBA7-B6D6EC60DE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3FF53-2E2D-95F8-D5CC-6F12585496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F6583B-DB89-9542-9D17-869C31F14944}" type="datetimeFigureOut">
              <a:rPr lang="en-US" smtClean="0"/>
              <a:t>11/14/24</a:t>
            </a:fld>
            <a:endParaRPr lang="en-US"/>
          </a:p>
        </p:txBody>
      </p:sp>
      <p:sp>
        <p:nvSpPr>
          <p:cNvPr id="5" name="Footer Placeholder 4">
            <a:extLst>
              <a:ext uri="{FF2B5EF4-FFF2-40B4-BE49-F238E27FC236}">
                <a16:creationId xmlns:a16="http://schemas.microsoft.com/office/drawing/2014/main" id="{E8F09E2A-CA47-B667-968C-A8E86FD1B7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04CACD-7DB6-313C-683B-8E4B8BC859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5FE0D-A518-864C-9149-6032D86ABDED}" type="slidenum">
              <a:rPr lang="en-US" smtClean="0"/>
              <a:t>‹#›</a:t>
            </a:fld>
            <a:endParaRPr lang="en-US"/>
          </a:p>
        </p:txBody>
      </p:sp>
    </p:spTree>
    <p:extLst>
      <p:ext uri="{BB962C8B-B14F-4D97-AF65-F5344CB8AC3E}">
        <p14:creationId xmlns:p14="http://schemas.microsoft.com/office/powerpoint/2010/main" val="2070301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F34958-6A7B-A04D-AF5B-B1FE548C60D7}"/>
              </a:ext>
            </a:extLst>
          </p:cNvPr>
          <p:cNvSpPr txBox="1"/>
          <p:nvPr/>
        </p:nvSpPr>
        <p:spPr>
          <a:xfrm>
            <a:off x="435053" y="626533"/>
            <a:ext cx="11321893" cy="5801588"/>
          </a:xfrm>
          <a:prstGeom prst="rect">
            <a:avLst/>
          </a:prstGeom>
          <a:noFill/>
        </p:spPr>
        <p:txBody>
          <a:bodyPr wrap="square" rtlCol="0">
            <a:spAutoFit/>
          </a:bodyPr>
          <a:lstStyle/>
          <a:p>
            <a:pPr algn="ctr"/>
            <a:r>
              <a:rPr lang="en-US" sz="6000" dirty="0"/>
              <a:t>Annotated Timeline</a:t>
            </a:r>
          </a:p>
          <a:p>
            <a:pPr algn="ctr"/>
            <a:r>
              <a:rPr lang="en-US" sz="6000" dirty="0"/>
              <a:t>of</a:t>
            </a:r>
          </a:p>
          <a:p>
            <a:pPr algn="ctr"/>
            <a:r>
              <a:rPr lang="en-US" sz="6000" dirty="0"/>
              <a:t>Molecular Biology Techniques</a:t>
            </a:r>
          </a:p>
          <a:p>
            <a:pPr algn="ctr"/>
            <a:r>
              <a:rPr lang="en-US" sz="6000" dirty="0"/>
              <a:t>and Advances </a:t>
            </a:r>
          </a:p>
          <a:p>
            <a:pPr algn="ctr"/>
            <a:r>
              <a:rPr lang="en-US" sz="6000" dirty="0"/>
              <a:t>that are important </a:t>
            </a:r>
          </a:p>
          <a:p>
            <a:pPr algn="ctr"/>
            <a:r>
              <a:rPr lang="en-US" sz="6000" dirty="0"/>
              <a:t>in 2024</a:t>
            </a:r>
          </a:p>
          <a:p>
            <a:pPr algn="ctr"/>
            <a:r>
              <a:rPr lang="en-US" sz="1200" dirty="0">
                <a:solidFill>
                  <a:schemeClr val="bg2">
                    <a:lumMod val="25000"/>
                  </a:schemeClr>
                </a:solidFill>
              </a:rPr>
              <a:t>Revised 1/9/2024</a:t>
            </a:r>
          </a:p>
        </p:txBody>
      </p:sp>
    </p:spTree>
    <p:extLst>
      <p:ext uri="{BB962C8B-B14F-4D97-AF65-F5344CB8AC3E}">
        <p14:creationId xmlns:p14="http://schemas.microsoft.com/office/powerpoint/2010/main" val="523268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oon Landing">
            <a:extLst>
              <a:ext uri="{FF2B5EF4-FFF2-40B4-BE49-F238E27FC236}">
                <a16:creationId xmlns:a16="http://schemas.microsoft.com/office/drawing/2014/main" id="{1EB3C62A-6E9F-6DD0-B6E0-EB26F7A70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591"/>
            <a:ext cx="12191999" cy="8124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617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7967FD-859E-002E-7ACD-6EF0CF29BDF9}"/>
              </a:ext>
            </a:extLst>
          </p:cNvPr>
          <p:cNvSpPr txBox="1"/>
          <p:nvPr/>
        </p:nvSpPr>
        <p:spPr>
          <a:xfrm>
            <a:off x="931451" y="3532846"/>
            <a:ext cx="7757398" cy="1938992"/>
          </a:xfrm>
          <a:prstGeom prst="rect">
            <a:avLst/>
          </a:prstGeom>
          <a:noFill/>
        </p:spPr>
        <p:txBody>
          <a:bodyPr wrap="square">
            <a:spAutoFit/>
          </a:bodyPr>
          <a:lstStyle/>
          <a:p>
            <a:r>
              <a:rPr lang="en-US" sz="2400" b="1" dirty="0"/>
              <a:t>1967: Endosymbiotic Theory by Lynn Margulis</a:t>
            </a:r>
            <a:br>
              <a:rPr lang="en-US" sz="2400" dirty="0"/>
            </a:br>
            <a:r>
              <a:rPr lang="en-US" sz="2400" dirty="0"/>
              <a:t>Lynn Margulis proposed the endosymbiotic theory, suggesting that mitochondria and chloroplasts originated from symbiotic bacteria. "On the Origin of </a:t>
            </a:r>
            <a:r>
              <a:rPr lang="en-US" sz="2400" dirty="0" err="1"/>
              <a:t>Mitosing</a:t>
            </a:r>
            <a:r>
              <a:rPr lang="en-US" sz="2400" dirty="0"/>
              <a:t> Cells", appeared in 1967 after being rejected by ~fifteen journals.</a:t>
            </a:r>
          </a:p>
        </p:txBody>
      </p:sp>
      <p:sp>
        <p:nvSpPr>
          <p:cNvPr id="7" name="TextBox 6">
            <a:extLst>
              <a:ext uri="{FF2B5EF4-FFF2-40B4-BE49-F238E27FC236}">
                <a16:creationId xmlns:a16="http://schemas.microsoft.com/office/drawing/2014/main" id="{5E8C1D76-96E4-35E1-41D6-F0C97B912B28}"/>
              </a:ext>
            </a:extLst>
          </p:cNvPr>
          <p:cNvSpPr txBox="1"/>
          <p:nvPr/>
        </p:nvSpPr>
        <p:spPr>
          <a:xfrm>
            <a:off x="752421" y="500637"/>
            <a:ext cx="10102391" cy="1569660"/>
          </a:xfrm>
          <a:prstGeom prst="rect">
            <a:avLst/>
          </a:prstGeom>
          <a:noFill/>
        </p:spPr>
        <p:txBody>
          <a:bodyPr wrap="square">
            <a:spAutoFit/>
          </a:bodyPr>
          <a:lstStyle/>
          <a:p>
            <a:r>
              <a:rPr lang="en-US" sz="2400" b="1" dirty="0"/>
              <a:t>1961: Messenger RNA (mRNA) Discovery</a:t>
            </a:r>
            <a:br>
              <a:rPr lang="en-US" sz="2400" dirty="0"/>
            </a:br>
            <a:r>
              <a:rPr lang="en-US" sz="2400" dirty="0"/>
              <a:t>François Jacob and Jacques Monod, along with Sydney Brenner and others, discovered mRNA. mRNA serves as a temporary copy of genetic information from DNA, which is then translated to form proteins. </a:t>
            </a:r>
          </a:p>
        </p:txBody>
      </p:sp>
      <p:pic>
        <p:nvPicPr>
          <p:cNvPr id="3074" name="Picture 2">
            <a:extLst>
              <a:ext uri="{FF2B5EF4-FFF2-40B4-BE49-F238E27FC236}">
                <a16:creationId xmlns:a16="http://schemas.microsoft.com/office/drawing/2014/main" id="{E205E55C-AEAF-873B-A62F-9EB52327D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7877" y="2322872"/>
            <a:ext cx="2794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787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F9F2E5-C1D5-13AF-BBD2-4F590CC6C749}"/>
              </a:ext>
            </a:extLst>
          </p:cNvPr>
          <p:cNvSpPr txBox="1"/>
          <p:nvPr/>
        </p:nvSpPr>
        <p:spPr>
          <a:xfrm>
            <a:off x="728134" y="1997839"/>
            <a:ext cx="7924800" cy="2862322"/>
          </a:xfrm>
          <a:prstGeom prst="rect">
            <a:avLst/>
          </a:prstGeom>
          <a:noFill/>
        </p:spPr>
        <p:txBody>
          <a:bodyPr wrap="square" rtlCol="0">
            <a:spAutoFit/>
          </a:bodyPr>
          <a:lstStyle/>
          <a:p>
            <a:r>
              <a:rPr lang="en-US" sz="18000" dirty="0"/>
              <a:t>1970’S</a:t>
            </a:r>
          </a:p>
        </p:txBody>
      </p:sp>
      <p:pic>
        <p:nvPicPr>
          <p:cNvPr id="1026" name="Picture 2" descr="A black square album cover with a triangle prism showing refraction of a rainbow of light.">
            <a:extLst>
              <a:ext uri="{FF2B5EF4-FFF2-40B4-BE49-F238E27FC236}">
                <a16:creationId xmlns:a16="http://schemas.microsoft.com/office/drawing/2014/main" id="{D410B223-B6DA-957C-88F4-7737943FB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2935" y="0"/>
            <a:ext cx="3539066" cy="35505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D26FBED-605B-9BB3-0929-B736D93A3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2935" y="3463160"/>
            <a:ext cx="3539066" cy="353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488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B06A9D-88A3-1A74-A6F4-6DD61FDA4352}"/>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274738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E6E555-C92F-80EA-9BC7-594E9021F482}"/>
              </a:ext>
            </a:extLst>
          </p:cNvPr>
          <p:cNvPicPr>
            <a:picLocks noChangeAspect="1"/>
          </p:cNvPicPr>
          <p:nvPr/>
        </p:nvPicPr>
        <p:blipFill>
          <a:blip r:embed="rId3"/>
          <a:stretch>
            <a:fillRect/>
          </a:stretch>
        </p:blipFill>
        <p:spPr>
          <a:xfrm>
            <a:off x="1499987" y="0"/>
            <a:ext cx="9192026" cy="6858000"/>
          </a:xfrm>
          <a:prstGeom prst="rect">
            <a:avLst/>
          </a:prstGeom>
        </p:spPr>
      </p:pic>
    </p:spTree>
    <p:extLst>
      <p:ext uri="{BB962C8B-B14F-4D97-AF65-F5344CB8AC3E}">
        <p14:creationId xmlns:p14="http://schemas.microsoft.com/office/powerpoint/2010/main" val="1895974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492A9D-AB8E-A6D1-08C5-E4AB38C1E774}"/>
              </a:ext>
            </a:extLst>
          </p:cNvPr>
          <p:cNvPicPr>
            <a:picLocks noChangeAspect="1"/>
          </p:cNvPicPr>
          <p:nvPr/>
        </p:nvPicPr>
        <p:blipFill>
          <a:blip r:embed="rId2"/>
          <a:stretch>
            <a:fillRect/>
          </a:stretch>
        </p:blipFill>
        <p:spPr>
          <a:xfrm>
            <a:off x="18319" y="179882"/>
            <a:ext cx="12491845" cy="6678118"/>
          </a:xfrm>
          <a:prstGeom prst="rect">
            <a:avLst/>
          </a:prstGeom>
        </p:spPr>
      </p:pic>
      <p:sp>
        <p:nvSpPr>
          <p:cNvPr id="6" name="TextBox 5">
            <a:extLst>
              <a:ext uri="{FF2B5EF4-FFF2-40B4-BE49-F238E27FC236}">
                <a16:creationId xmlns:a16="http://schemas.microsoft.com/office/drawing/2014/main" id="{3B0B9627-5856-FDE6-B964-1FDE6B95C63C}"/>
              </a:ext>
            </a:extLst>
          </p:cNvPr>
          <p:cNvSpPr txBox="1"/>
          <p:nvPr/>
        </p:nvSpPr>
        <p:spPr>
          <a:xfrm>
            <a:off x="2910591" y="654783"/>
            <a:ext cx="6370818" cy="400110"/>
          </a:xfrm>
          <a:prstGeom prst="rect">
            <a:avLst/>
          </a:prstGeom>
          <a:noFill/>
        </p:spPr>
        <p:txBody>
          <a:bodyPr wrap="square">
            <a:spAutoFit/>
          </a:bodyPr>
          <a:lstStyle/>
          <a:p>
            <a:r>
              <a:rPr lang="en-US" sz="2000" dirty="0"/>
              <a:t>Founded in 1974 by Don Comb</a:t>
            </a:r>
          </a:p>
        </p:txBody>
      </p:sp>
    </p:spTree>
    <p:extLst>
      <p:ext uri="{BB962C8B-B14F-4D97-AF65-F5344CB8AC3E}">
        <p14:creationId xmlns:p14="http://schemas.microsoft.com/office/powerpoint/2010/main" val="622120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611D56-0384-1D5F-AF2F-F17A0EEFB9F6}"/>
              </a:ext>
            </a:extLst>
          </p:cNvPr>
          <p:cNvPicPr>
            <a:picLocks noChangeAspect="1"/>
          </p:cNvPicPr>
          <p:nvPr/>
        </p:nvPicPr>
        <p:blipFill>
          <a:blip r:embed="rId2"/>
          <a:stretch>
            <a:fillRect/>
          </a:stretch>
        </p:blipFill>
        <p:spPr>
          <a:xfrm>
            <a:off x="1499987" y="0"/>
            <a:ext cx="9192026" cy="6858000"/>
          </a:xfrm>
          <a:prstGeom prst="rect">
            <a:avLst/>
          </a:prstGeom>
        </p:spPr>
      </p:pic>
    </p:spTree>
    <p:extLst>
      <p:ext uri="{BB962C8B-B14F-4D97-AF65-F5344CB8AC3E}">
        <p14:creationId xmlns:p14="http://schemas.microsoft.com/office/powerpoint/2010/main" val="1612580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56EC7C-6E8C-1D44-D114-5F9D59541738}"/>
              </a:ext>
            </a:extLst>
          </p:cNvPr>
          <p:cNvPicPr>
            <a:picLocks noChangeAspect="1"/>
          </p:cNvPicPr>
          <p:nvPr/>
        </p:nvPicPr>
        <p:blipFill>
          <a:blip r:embed="rId2"/>
          <a:stretch>
            <a:fillRect/>
          </a:stretch>
        </p:blipFill>
        <p:spPr>
          <a:xfrm>
            <a:off x="1524000" y="0"/>
            <a:ext cx="9093200" cy="6819900"/>
          </a:xfrm>
          <a:prstGeom prst="rect">
            <a:avLst/>
          </a:prstGeom>
        </p:spPr>
      </p:pic>
    </p:spTree>
    <p:extLst>
      <p:ext uri="{BB962C8B-B14F-4D97-AF65-F5344CB8AC3E}">
        <p14:creationId xmlns:p14="http://schemas.microsoft.com/office/powerpoint/2010/main" val="3541930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211481-A938-6D40-9817-E2F77B743BE8}"/>
              </a:ext>
            </a:extLst>
          </p:cNvPr>
          <p:cNvSpPr/>
          <p:nvPr/>
        </p:nvSpPr>
        <p:spPr>
          <a:xfrm>
            <a:off x="2393090" y="6858000"/>
            <a:ext cx="7974227" cy="646331"/>
          </a:xfrm>
          <a:prstGeom prst="rect">
            <a:avLst/>
          </a:prstGeom>
        </p:spPr>
        <p:txBody>
          <a:bodyPr wrap="square">
            <a:spAutoFit/>
          </a:bodyPr>
          <a:lstStyle/>
          <a:p>
            <a:endParaRPr lang="en-US" dirty="0"/>
          </a:p>
          <a:p>
            <a:r>
              <a:rPr lang="en-US" dirty="0"/>
              <a:t>The cost of sequencing a human genome from 2001 to 2019</a:t>
            </a:r>
          </a:p>
        </p:txBody>
      </p:sp>
      <p:sp>
        <p:nvSpPr>
          <p:cNvPr id="4" name="TextBox 3">
            <a:extLst>
              <a:ext uri="{FF2B5EF4-FFF2-40B4-BE49-F238E27FC236}">
                <a16:creationId xmlns:a16="http://schemas.microsoft.com/office/drawing/2014/main" id="{324B6A62-D9B0-6075-3B48-08B63446B985}"/>
              </a:ext>
            </a:extLst>
          </p:cNvPr>
          <p:cNvSpPr txBox="1"/>
          <p:nvPr/>
        </p:nvSpPr>
        <p:spPr>
          <a:xfrm>
            <a:off x="417094" y="5940775"/>
            <a:ext cx="11774906" cy="369332"/>
          </a:xfrm>
          <a:prstGeom prst="rect">
            <a:avLst/>
          </a:prstGeom>
          <a:noFill/>
        </p:spPr>
        <p:txBody>
          <a:bodyPr wrap="square">
            <a:spAutoFit/>
          </a:bodyPr>
          <a:lstStyle/>
          <a:p>
            <a:r>
              <a:rPr lang="en-US" dirty="0"/>
              <a:t>https://</a:t>
            </a:r>
            <a:r>
              <a:rPr lang="en-US" dirty="0" err="1"/>
              <a:t>www.genome.gov</a:t>
            </a:r>
            <a:r>
              <a:rPr lang="en-US" dirty="0"/>
              <a:t>/sites/default/files/inline-images/2022_Sequencing_cost_per_Human_Genome.jpg</a:t>
            </a:r>
          </a:p>
        </p:txBody>
      </p:sp>
      <p:pic>
        <p:nvPicPr>
          <p:cNvPr id="5" name="Picture 2" descr="Graph: Sequencing Cost Per Genome">
            <a:extLst>
              <a:ext uri="{FF2B5EF4-FFF2-40B4-BE49-F238E27FC236}">
                <a16:creationId xmlns:a16="http://schemas.microsoft.com/office/drawing/2014/main" id="{D0060CD1-A913-692B-DFE3-04337F8AD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2814"/>
            <a:ext cx="121872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710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quare with white text&#10;&#10;Description automatically generated">
            <a:extLst>
              <a:ext uri="{FF2B5EF4-FFF2-40B4-BE49-F238E27FC236}">
                <a16:creationId xmlns:a16="http://schemas.microsoft.com/office/drawing/2014/main" id="{28703B02-72D1-EBE4-7F78-24F3C236F42A}"/>
              </a:ext>
            </a:extLst>
          </p:cNvPr>
          <p:cNvPicPr>
            <a:picLocks noChangeAspect="1"/>
          </p:cNvPicPr>
          <p:nvPr/>
        </p:nvPicPr>
        <p:blipFill>
          <a:blip r:embed="rId3"/>
          <a:stretch>
            <a:fillRect/>
          </a:stretch>
        </p:blipFill>
        <p:spPr>
          <a:xfrm>
            <a:off x="1495425" y="0"/>
            <a:ext cx="9201150" cy="6858000"/>
          </a:xfrm>
          <a:prstGeom prst="rect">
            <a:avLst/>
          </a:prstGeom>
        </p:spPr>
      </p:pic>
    </p:spTree>
    <p:extLst>
      <p:ext uri="{BB962C8B-B14F-4D97-AF65-F5344CB8AC3E}">
        <p14:creationId xmlns:p14="http://schemas.microsoft.com/office/powerpoint/2010/main" val="179983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F9F2E5-C1D5-13AF-BBD2-4F590CC6C749}"/>
              </a:ext>
            </a:extLst>
          </p:cNvPr>
          <p:cNvSpPr txBox="1"/>
          <p:nvPr/>
        </p:nvSpPr>
        <p:spPr>
          <a:xfrm>
            <a:off x="728134" y="1997839"/>
            <a:ext cx="7924800" cy="2862322"/>
          </a:xfrm>
          <a:prstGeom prst="rect">
            <a:avLst/>
          </a:prstGeom>
          <a:noFill/>
        </p:spPr>
        <p:txBody>
          <a:bodyPr wrap="square" rtlCol="0">
            <a:spAutoFit/>
          </a:bodyPr>
          <a:lstStyle/>
          <a:p>
            <a:r>
              <a:rPr lang="en-US" sz="18000" dirty="0"/>
              <a:t>1950’S</a:t>
            </a:r>
          </a:p>
        </p:txBody>
      </p:sp>
      <p:pic>
        <p:nvPicPr>
          <p:cNvPr id="7170" name="Picture 2">
            <a:extLst>
              <a:ext uri="{FF2B5EF4-FFF2-40B4-BE49-F238E27FC236}">
                <a16:creationId xmlns:a16="http://schemas.microsoft.com/office/drawing/2014/main" id="{7ACF66CE-AB3B-7021-3E41-5C9441260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0" y="0"/>
            <a:ext cx="2794000" cy="32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506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FAAF466-92AA-4B48-9D7A-8091E0C44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2460"/>
            <a:ext cx="12192000" cy="812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185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D80EFD-F693-E741-AA6D-83F42086B45D}"/>
              </a:ext>
            </a:extLst>
          </p:cNvPr>
          <p:cNvPicPr>
            <a:picLocks noChangeAspect="1"/>
          </p:cNvPicPr>
          <p:nvPr/>
        </p:nvPicPr>
        <p:blipFill>
          <a:blip r:embed="rId2"/>
          <a:stretch>
            <a:fillRect/>
          </a:stretch>
        </p:blipFill>
        <p:spPr>
          <a:xfrm>
            <a:off x="1242834" y="0"/>
            <a:ext cx="9706332" cy="6858000"/>
          </a:xfrm>
          <a:prstGeom prst="rect">
            <a:avLst/>
          </a:prstGeom>
        </p:spPr>
      </p:pic>
    </p:spTree>
    <p:extLst>
      <p:ext uri="{BB962C8B-B14F-4D97-AF65-F5344CB8AC3E}">
        <p14:creationId xmlns:p14="http://schemas.microsoft.com/office/powerpoint/2010/main" val="3882544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1">
            <a:extLst>
              <a:ext uri="{FF2B5EF4-FFF2-40B4-BE49-F238E27FC236}">
                <a16:creationId xmlns:a16="http://schemas.microsoft.com/office/drawing/2014/main" id="{E3523235-3EDD-8E41-BA5F-D942AAA6B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403" y="0"/>
            <a:ext cx="57213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968E2D3-D44F-A94B-BA9E-95749170554F}"/>
              </a:ext>
            </a:extLst>
          </p:cNvPr>
          <p:cNvPicPr>
            <a:picLocks noChangeAspect="1"/>
          </p:cNvPicPr>
          <p:nvPr/>
        </p:nvPicPr>
        <p:blipFill>
          <a:blip r:embed="rId3"/>
          <a:stretch>
            <a:fillRect/>
          </a:stretch>
        </p:blipFill>
        <p:spPr>
          <a:xfrm>
            <a:off x="6731690" y="3297030"/>
            <a:ext cx="5099326" cy="3442337"/>
          </a:xfrm>
          <a:prstGeom prst="rect">
            <a:avLst/>
          </a:prstGeom>
        </p:spPr>
      </p:pic>
      <p:pic>
        <p:nvPicPr>
          <p:cNvPr id="2052" name="Picture 4" descr="Jillian F. Banfield , Earth and Environmental Science (2011) | The Franklin  Institute">
            <a:extLst>
              <a:ext uri="{FF2B5EF4-FFF2-40B4-BE49-F238E27FC236}">
                <a16:creationId xmlns:a16="http://schemas.microsoft.com/office/drawing/2014/main" id="{64E565B6-FF59-2547-B68D-3D1CF98699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753" y="0"/>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29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A4D993-C095-E7CE-E1B0-22C140BC2D07}"/>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330378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A831AB-62E3-1C56-D6C4-6F0B503BF3A1}"/>
              </a:ext>
            </a:extLst>
          </p:cNvPr>
          <p:cNvPicPr>
            <a:picLocks noChangeAspect="1"/>
          </p:cNvPicPr>
          <p:nvPr/>
        </p:nvPicPr>
        <p:blipFill>
          <a:blip r:embed="rId2"/>
          <a:stretch>
            <a:fillRect/>
          </a:stretch>
        </p:blipFill>
        <p:spPr>
          <a:xfrm>
            <a:off x="2362200" y="260350"/>
            <a:ext cx="7467600" cy="6337300"/>
          </a:xfrm>
          <a:prstGeom prst="rect">
            <a:avLst/>
          </a:prstGeom>
        </p:spPr>
      </p:pic>
    </p:spTree>
    <p:extLst>
      <p:ext uri="{BB962C8B-B14F-4D97-AF65-F5344CB8AC3E}">
        <p14:creationId xmlns:p14="http://schemas.microsoft.com/office/powerpoint/2010/main" val="3505191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F9F2E5-C1D5-13AF-BBD2-4F590CC6C749}"/>
              </a:ext>
            </a:extLst>
          </p:cNvPr>
          <p:cNvSpPr txBox="1"/>
          <p:nvPr/>
        </p:nvSpPr>
        <p:spPr>
          <a:xfrm>
            <a:off x="338667" y="1997839"/>
            <a:ext cx="7924800" cy="2862322"/>
          </a:xfrm>
          <a:prstGeom prst="rect">
            <a:avLst/>
          </a:prstGeom>
          <a:noFill/>
        </p:spPr>
        <p:txBody>
          <a:bodyPr wrap="square" rtlCol="0">
            <a:spAutoFit/>
          </a:bodyPr>
          <a:lstStyle/>
          <a:p>
            <a:r>
              <a:rPr lang="en-US" sz="18000" dirty="0"/>
              <a:t>1980’S</a:t>
            </a:r>
          </a:p>
        </p:txBody>
      </p:sp>
      <p:pic>
        <p:nvPicPr>
          <p:cNvPr id="2050" name="Picture 2" descr="Musician, Performance, Guitarist, Guitar, String instrument, Music, Entertainment, Musical instrument, Music artist, String instrument, ">
            <a:extLst>
              <a:ext uri="{FF2B5EF4-FFF2-40B4-BE49-F238E27FC236}">
                <a16:creationId xmlns:a16="http://schemas.microsoft.com/office/drawing/2014/main" id="{490F167D-18F6-A21A-E327-3EA9A3E66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33867"/>
            <a:ext cx="4401695" cy="31157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riller (album) - Wikipedia">
            <a:extLst>
              <a:ext uri="{FF2B5EF4-FFF2-40B4-BE49-F238E27FC236}">
                <a16:creationId xmlns:a16="http://schemas.microsoft.com/office/drawing/2014/main" id="{A9CF830A-1350-4F9B-C340-F44BD2EA5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048000"/>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780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76670-B24C-903F-B97C-447563A39D04}"/>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8628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NA sequencer">
            <a:extLst>
              <a:ext uri="{FF2B5EF4-FFF2-40B4-BE49-F238E27FC236}">
                <a16:creationId xmlns:a16="http://schemas.microsoft.com/office/drawing/2014/main" id="{FEFD374D-4D02-1F4C-98A0-2D677522B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842" y="0"/>
            <a:ext cx="9991558" cy="683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883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0DF73A-4262-E949-8E1D-565D94A02151}"/>
              </a:ext>
            </a:extLst>
          </p:cNvPr>
          <p:cNvPicPr>
            <a:picLocks noChangeAspect="1"/>
          </p:cNvPicPr>
          <p:nvPr/>
        </p:nvPicPr>
        <p:blipFill>
          <a:blip r:embed="rId2"/>
          <a:stretch>
            <a:fillRect/>
          </a:stretch>
        </p:blipFill>
        <p:spPr>
          <a:xfrm>
            <a:off x="0" y="723900"/>
            <a:ext cx="12192000" cy="5410200"/>
          </a:xfrm>
          <a:prstGeom prst="rect">
            <a:avLst/>
          </a:prstGeom>
        </p:spPr>
      </p:pic>
    </p:spTree>
    <p:extLst>
      <p:ext uri="{BB962C8B-B14F-4D97-AF65-F5344CB8AC3E}">
        <p14:creationId xmlns:p14="http://schemas.microsoft.com/office/powerpoint/2010/main" val="1310972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5499AA-1023-65BA-582B-1077B3A988B7}"/>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23604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AF9159-8130-B26A-F427-DD443591B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182" y="-30891"/>
            <a:ext cx="6758818" cy="43794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4EA866-83CE-341F-F0B5-20DC132AB474}"/>
              </a:ext>
            </a:extLst>
          </p:cNvPr>
          <p:cNvSpPr txBox="1"/>
          <p:nvPr/>
        </p:nvSpPr>
        <p:spPr>
          <a:xfrm>
            <a:off x="5433182" y="4527023"/>
            <a:ext cx="6758818" cy="2308324"/>
          </a:xfrm>
          <a:prstGeom prst="rect">
            <a:avLst/>
          </a:prstGeom>
          <a:noFill/>
        </p:spPr>
        <p:txBody>
          <a:bodyPr wrap="square">
            <a:spAutoFit/>
          </a:bodyPr>
          <a:lstStyle/>
          <a:p>
            <a:r>
              <a:rPr lang="en-US" dirty="0"/>
              <a:t>Pinus Pauling and Robert Corey (</a:t>
            </a:r>
            <a:r>
              <a:rPr lang="en-US" i="1" dirty="0"/>
              <a:t>A</a:t>
            </a:r>
            <a:r>
              <a:rPr lang="en-US" dirty="0"/>
              <a:t>) and Herman Branson (</a:t>
            </a:r>
            <a:r>
              <a:rPr lang="en-US" i="1" dirty="0"/>
              <a:t>B</a:t>
            </a:r>
            <a:r>
              <a:rPr lang="en-US" dirty="0"/>
              <a:t>). Robert Corey provided Pauling with the fundamental information he needed. Herman Branson was a physicist from Howard University on leave at the California Institute of Technology, who found all helices consistent with the rules of structural chemistry that he and Corey had determined. The wooden helix between Pauling and Corey has a scale of 1 inch per </a:t>
            </a:r>
            <a:r>
              <a:rPr lang="en-US" dirty="0" err="1"/>
              <a:t>Å</a:t>
            </a:r>
            <a:r>
              <a:rPr lang="en-US" dirty="0"/>
              <a:t>, an enlargement of 254,000,000 times. Eisenberg, 2003)</a:t>
            </a:r>
          </a:p>
        </p:txBody>
      </p:sp>
      <p:sp>
        <p:nvSpPr>
          <p:cNvPr id="7" name="TextBox 6">
            <a:extLst>
              <a:ext uri="{FF2B5EF4-FFF2-40B4-BE49-F238E27FC236}">
                <a16:creationId xmlns:a16="http://schemas.microsoft.com/office/drawing/2014/main" id="{6D5E8E49-4662-2B41-B216-F8145D4763F5}"/>
              </a:ext>
            </a:extLst>
          </p:cNvPr>
          <p:cNvSpPr txBox="1"/>
          <p:nvPr/>
        </p:nvSpPr>
        <p:spPr>
          <a:xfrm>
            <a:off x="100446" y="1629228"/>
            <a:ext cx="5053445" cy="923330"/>
          </a:xfrm>
          <a:prstGeom prst="rect">
            <a:avLst/>
          </a:prstGeom>
          <a:noFill/>
        </p:spPr>
        <p:txBody>
          <a:bodyPr wrap="square">
            <a:spAutoFit/>
          </a:bodyPr>
          <a:lstStyle/>
          <a:p>
            <a:r>
              <a:rPr lang="en-US" dirty="0">
                <a:latin typeface="Symbol" pitchFamily="2" charset="2"/>
              </a:rPr>
              <a:t>a</a:t>
            </a:r>
            <a:r>
              <a:rPr lang="en-US" dirty="0"/>
              <a:t>-helix (also </a:t>
            </a:r>
            <a:r>
              <a:rPr lang="en-US" dirty="0">
                <a:latin typeface="Symbol" pitchFamily="2" charset="2"/>
              </a:rPr>
              <a:t>b</a:t>
            </a:r>
            <a:r>
              <a:rPr lang="en-US" dirty="0"/>
              <a:t>-sheet)</a:t>
            </a:r>
          </a:p>
          <a:p>
            <a:r>
              <a:rPr lang="en-US" dirty="0"/>
              <a:t>Pauling, L., Corey, R. B. &amp; Branson, H. R. (1951) </a:t>
            </a:r>
            <a:r>
              <a:rPr lang="en-US" i="1" dirty="0"/>
              <a:t>Proc. Natl. Acad. Sci. USA</a:t>
            </a:r>
            <a:r>
              <a:rPr lang="en-US" dirty="0"/>
              <a:t> </a:t>
            </a:r>
            <a:r>
              <a:rPr lang="en-US" b="1" dirty="0"/>
              <a:t>37,</a:t>
            </a:r>
            <a:r>
              <a:rPr lang="en-US" dirty="0"/>
              <a:t> 205–211.</a:t>
            </a:r>
          </a:p>
        </p:txBody>
      </p:sp>
      <p:pic>
        <p:nvPicPr>
          <p:cNvPr id="8" name="Picture 7">
            <a:extLst>
              <a:ext uri="{FF2B5EF4-FFF2-40B4-BE49-F238E27FC236}">
                <a16:creationId xmlns:a16="http://schemas.microsoft.com/office/drawing/2014/main" id="{B5940D7B-9E55-047A-B22F-7508C77D8964}"/>
              </a:ext>
            </a:extLst>
          </p:cNvPr>
          <p:cNvPicPr>
            <a:picLocks noChangeAspect="1"/>
          </p:cNvPicPr>
          <p:nvPr/>
        </p:nvPicPr>
        <p:blipFill>
          <a:blip r:embed="rId3"/>
          <a:stretch>
            <a:fillRect/>
          </a:stretch>
        </p:blipFill>
        <p:spPr>
          <a:xfrm>
            <a:off x="301179" y="4992792"/>
            <a:ext cx="4852712" cy="1200189"/>
          </a:xfrm>
          <a:prstGeom prst="rect">
            <a:avLst/>
          </a:prstGeom>
        </p:spPr>
      </p:pic>
      <p:sp>
        <p:nvSpPr>
          <p:cNvPr id="9" name="TextBox 8">
            <a:extLst>
              <a:ext uri="{FF2B5EF4-FFF2-40B4-BE49-F238E27FC236}">
                <a16:creationId xmlns:a16="http://schemas.microsoft.com/office/drawing/2014/main" id="{4BB95032-64A1-A683-9C9D-F3E148FF87B4}"/>
              </a:ext>
            </a:extLst>
          </p:cNvPr>
          <p:cNvSpPr txBox="1"/>
          <p:nvPr/>
        </p:nvSpPr>
        <p:spPr>
          <a:xfrm>
            <a:off x="3103418" y="5592886"/>
            <a:ext cx="691215" cy="369332"/>
          </a:xfrm>
          <a:prstGeom prst="rect">
            <a:avLst/>
          </a:prstGeom>
          <a:noFill/>
        </p:spPr>
        <p:txBody>
          <a:bodyPr wrap="none" rtlCol="0">
            <a:spAutoFit/>
          </a:bodyPr>
          <a:lstStyle/>
          <a:p>
            <a:r>
              <a:rPr lang="en-US" dirty="0"/>
              <a:t>PNAS</a:t>
            </a:r>
          </a:p>
        </p:txBody>
      </p:sp>
    </p:spTree>
    <p:extLst>
      <p:ext uri="{BB962C8B-B14F-4D97-AF65-F5344CB8AC3E}">
        <p14:creationId xmlns:p14="http://schemas.microsoft.com/office/powerpoint/2010/main" val="3630511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C043A-4987-1445-977E-4D233D5AAFCD}"/>
              </a:ext>
            </a:extLst>
          </p:cNvPr>
          <p:cNvPicPr>
            <a:picLocks noChangeAspect="1"/>
          </p:cNvPicPr>
          <p:nvPr/>
        </p:nvPicPr>
        <p:blipFill>
          <a:blip r:embed="rId3"/>
          <a:stretch>
            <a:fillRect/>
          </a:stretch>
        </p:blipFill>
        <p:spPr>
          <a:xfrm>
            <a:off x="273050" y="1619250"/>
            <a:ext cx="11645900" cy="3619500"/>
          </a:xfrm>
          <a:prstGeom prst="rect">
            <a:avLst/>
          </a:prstGeom>
        </p:spPr>
      </p:pic>
    </p:spTree>
    <p:extLst>
      <p:ext uri="{BB962C8B-B14F-4D97-AF65-F5344CB8AC3E}">
        <p14:creationId xmlns:p14="http://schemas.microsoft.com/office/powerpoint/2010/main" val="3763874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32D913-8FD3-D947-BE0A-9ACAED21EEA6}"/>
              </a:ext>
            </a:extLst>
          </p:cNvPr>
          <p:cNvPicPr>
            <a:picLocks noChangeAspect="1"/>
          </p:cNvPicPr>
          <p:nvPr/>
        </p:nvPicPr>
        <p:blipFill>
          <a:blip r:embed="rId2"/>
          <a:stretch>
            <a:fillRect/>
          </a:stretch>
        </p:blipFill>
        <p:spPr>
          <a:xfrm>
            <a:off x="0" y="92128"/>
            <a:ext cx="12192000" cy="6673743"/>
          </a:xfrm>
          <a:prstGeom prst="rect">
            <a:avLst/>
          </a:prstGeom>
        </p:spPr>
      </p:pic>
    </p:spTree>
    <p:extLst>
      <p:ext uri="{BB962C8B-B14F-4D97-AF65-F5344CB8AC3E}">
        <p14:creationId xmlns:p14="http://schemas.microsoft.com/office/powerpoint/2010/main" val="1385141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0A8532-2402-ECC2-76EB-C1BDAB89CDEA}"/>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723500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lke Uhlenbeck">
            <a:extLst>
              <a:ext uri="{FF2B5EF4-FFF2-40B4-BE49-F238E27FC236}">
                <a16:creationId xmlns:a16="http://schemas.microsoft.com/office/drawing/2014/main" id="{27571F1F-4D25-264C-873C-73973924E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4650" y="743701"/>
            <a:ext cx="3822700" cy="47680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515A4C-C1A7-59AD-CC0C-5D33320C2425}"/>
              </a:ext>
            </a:extLst>
          </p:cNvPr>
          <p:cNvSpPr txBox="1"/>
          <p:nvPr/>
        </p:nvSpPr>
        <p:spPr>
          <a:xfrm>
            <a:off x="8381999" y="2967335"/>
            <a:ext cx="1727200" cy="461665"/>
          </a:xfrm>
          <a:prstGeom prst="rect">
            <a:avLst/>
          </a:prstGeom>
          <a:noFill/>
        </p:spPr>
        <p:txBody>
          <a:bodyPr wrap="square" rtlCol="0">
            <a:spAutoFit/>
          </a:bodyPr>
          <a:lstStyle/>
          <a:p>
            <a:r>
              <a:rPr lang="en-US" sz="2400" dirty="0" err="1"/>
              <a:t>Olke</a:t>
            </a:r>
            <a:endParaRPr lang="en-US" sz="2400" dirty="0"/>
          </a:p>
        </p:txBody>
      </p:sp>
    </p:spTree>
    <p:extLst>
      <p:ext uri="{BB962C8B-B14F-4D97-AF65-F5344CB8AC3E}">
        <p14:creationId xmlns:p14="http://schemas.microsoft.com/office/powerpoint/2010/main" val="4222848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nza facility">
            <a:extLst>
              <a:ext uri="{FF2B5EF4-FFF2-40B4-BE49-F238E27FC236}">
                <a16:creationId xmlns:a16="http://schemas.microsoft.com/office/drawing/2014/main" id="{F4A2F12B-DB14-F749-9B7B-775D89EB3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6024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053F86-D5D6-844C-A63E-81EE4EE6EF93}"/>
              </a:ext>
            </a:extLst>
          </p:cNvPr>
          <p:cNvSpPr/>
          <p:nvPr/>
        </p:nvSpPr>
        <p:spPr>
          <a:xfrm>
            <a:off x="0" y="6095651"/>
            <a:ext cx="12192000" cy="923330"/>
          </a:xfrm>
          <a:prstGeom prst="rect">
            <a:avLst/>
          </a:prstGeom>
        </p:spPr>
        <p:txBody>
          <a:bodyPr wrap="square">
            <a:spAutoFit/>
          </a:bodyPr>
          <a:lstStyle/>
          <a:p>
            <a:r>
              <a:rPr lang="en-US" dirty="0" err="1"/>
              <a:t>Moderna</a:t>
            </a:r>
            <a:r>
              <a:rPr lang="en-US" dirty="0"/>
              <a:t> and Lonza have entered a 10-year strategic collaboration to facilitate the large-scale manufacture of </a:t>
            </a:r>
            <a:r>
              <a:rPr lang="en-US" dirty="0" err="1"/>
              <a:t>Moderna’s</a:t>
            </a:r>
            <a:r>
              <a:rPr lang="en-US" dirty="0"/>
              <a:t> mRNA vaccine (mRNA-1273) and additional future </a:t>
            </a:r>
            <a:r>
              <a:rPr lang="en-US" dirty="0" err="1"/>
              <a:t>Moderna</a:t>
            </a:r>
            <a:r>
              <a:rPr lang="en-US" dirty="0"/>
              <a:t> products at Lonza’s facilities in the United States and Switzerland. This image shows a large-scale manufacturing facility at Lonza’s Ibex dedicated facility in </a:t>
            </a:r>
            <a:r>
              <a:rPr lang="en-US" dirty="0" err="1"/>
              <a:t>Visp</a:t>
            </a:r>
            <a:r>
              <a:rPr lang="en-US" dirty="0"/>
              <a:t>, Switzerland. [Lonza]</a:t>
            </a:r>
          </a:p>
        </p:txBody>
      </p:sp>
    </p:spTree>
    <p:extLst>
      <p:ext uri="{BB962C8B-B14F-4D97-AF65-F5344CB8AC3E}">
        <p14:creationId xmlns:p14="http://schemas.microsoft.com/office/powerpoint/2010/main" val="506387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F9F2E5-C1D5-13AF-BBD2-4F590CC6C749}"/>
              </a:ext>
            </a:extLst>
          </p:cNvPr>
          <p:cNvSpPr txBox="1"/>
          <p:nvPr/>
        </p:nvSpPr>
        <p:spPr>
          <a:xfrm>
            <a:off x="694267" y="1997839"/>
            <a:ext cx="7924800" cy="2862322"/>
          </a:xfrm>
          <a:prstGeom prst="rect">
            <a:avLst/>
          </a:prstGeom>
          <a:noFill/>
        </p:spPr>
        <p:txBody>
          <a:bodyPr wrap="square" rtlCol="0">
            <a:spAutoFit/>
          </a:bodyPr>
          <a:lstStyle/>
          <a:p>
            <a:r>
              <a:rPr lang="en-US" sz="18000" dirty="0"/>
              <a:t>1990’S</a:t>
            </a:r>
          </a:p>
        </p:txBody>
      </p:sp>
      <p:pic>
        <p:nvPicPr>
          <p:cNvPr id="3074" name="Picture 2" descr="Band Logo Nirvana 4K Wallpaper">
            <a:extLst>
              <a:ext uri="{FF2B5EF4-FFF2-40B4-BE49-F238E27FC236}">
                <a16:creationId xmlns:a16="http://schemas.microsoft.com/office/drawing/2014/main" id="{61C12B3E-5E4F-D6A5-3A88-1A63524C5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260" y="0"/>
            <a:ext cx="4575740" cy="2862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29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97630B-DECC-9EB1-3517-449C65D6571D}"/>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140474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613E5A-D0BA-E24D-93BB-2C44E5A3952A}"/>
              </a:ext>
            </a:extLst>
          </p:cNvPr>
          <p:cNvPicPr>
            <a:picLocks noChangeAspect="1"/>
          </p:cNvPicPr>
          <p:nvPr/>
        </p:nvPicPr>
        <p:blipFill>
          <a:blip r:embed="rId2"/>
          <a:stretch>
            <a:fillRect/>
          </a:stretch>
        </p:blipFill>
        <p:spPr>
          <a:xfrm>
            <a:off x="1181100" y="209550"/>
            <a:ext cx="9829800" cy="6438900"/>
          </a:xfrm>
          <a:prstGeom prst="rect">
            <a:avLst/>
          </a:prstGeom>
        </p:spPr>
      </p:pic>
      <p:pic>
        <p:nvPicPr>
          <p:cNvPr id="3074" name="Picture 2" descr="QuantStudio&amp;#8482; 6 Pro Real-Time PCR System, 96-well, 0.2 mL from Thermo Fisher Scientific">
            <a:extLst>
              <a:ext uri="{FF2B5EF4-FFF2-40B4-BE49-F238E27FC236}">
                <a16:creationId xmlns:a16="http://schemas.microsoft.com/office/drawing/2014/main" id="{6FCDB9F7-8F5F-E047-AD89-08D1328DC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352" y="2758645"/>
            <a:ext cx="3009557" cy="2257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659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85356-F456-1A80-47FE-939C106C5E95}"/>
              </a:ext>
            </a:extLst>
          </p:cNvPr>
          <p:cNvPicPr>
            <a:picLocks noChangeAspect="1"/>
          </p:cNvPicPr>
          <p:nvPr/>
        </p:nvPicPr>
        <p:blipFill>
          <a:blip r:embed="rId2"/>
          <a:stretch>
            <a:fillRect/>
          </a:stretch>
        </p:blipFill>
        <p:spPr>
          <a:xfrm>
            <a:off x="1523999" y="0"/>
            <a:ext cx="9025467" cy="6769100"/>
          </a:xfrm>
          <a:prstGeom prst="rect">
            <a:avLst/>
          </a:prstGeom>
        </p:spPr>
      </p:pic>
    </p:spTree>
    <p:extLst>
      <p:ext uri="{BB962C8B-B14F-4D97-AF65-F5344CB8AC3E}">
        <p14:creationId xmlns:p14="http://schemas.microsoft.com/office/powerpoint/2010/main" val="3186911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17812F-4E74-1846-8668-E53DA4B80E32}"/>
              </a:ext>
            </a:extLst>
          </p:cNvPr>
          <p:cNvPicPr>
            <a:picLocks noChangeAspect="1"/>
          </p:cNvPicPr>
          <p:nvPr/>
        </p:nvPicPr>
        <p:blipFill>
          <a:blip r:embed="rId2"/>
          <a:stretch>
            <a:fillRect/>
          </a:stretch>
        </p:blipFill>
        <p:spPr>
          <a:xfrm>
            <a:off x="2047231" y="0"/>
            <a:ext cx="8097537" cy="6858000"/>
          </a:xfrm>
          <a:prstGeom prst="rect">
            <a:avLst/>
          </a:prstGeom>
        </p:spPr>
      </p:pic>
    </p:spTree>
    <p:extLst>
      <p:ext uri="{BB962C8B-B14F-4D97-AF65-F5344CB8AC3E}">
        <p14:creationId xmlns:p14="http://schemas.microsoft.com/office/powerpoint/2010/main" val="2847638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BEBE2-D7F5-4BA1-3F10-3330A2B2F266}"/>
              </a:ext>
            </a:extLst>
          </p:cNvPr>
          <p:cNvPicPr>
            <a:picLocks noChangeAspect="1"/>
          </p:cNvPicPr>
          <p:nvPr/>
        </p:nvPicPr>
        <p:blipFill>
          <a:blip r:embed="rId2"/>
          <a:stretch>
            <a:fillRect/>
          </a:stretch>
        </p:blipFill>
        <p:spPr>
          <a:xfrm>
            <a:off x="1079325" y="0"/>
            <a:ext cx="1692915" cy="6858000"/>
          </a:xfrm>
          <a:prstGeom prst="rect">
            <a:avLst/>
          </a:prstGeom>
        </p:spPr>
      </p:pic>
      <p:pic>
        <p:nvPicPr>
          <p:cNvPr id="6" name="Picture 5">
            <a:extLst>
              <a:ext uri="{FF2B5EF4-FFF2-40B4-BE49-F238E27FC236}">
                <a16:creationId xmlns:a16="http://schemas.microsoft.com/office/drawing/2014/main" id="{8AA8BDB3-A9A7-29BE-D59A-D5C451AF82BA}"/>
              </a:ext>
            </a:extLst>
          </p:cNvPr>
          <p:cNvPicPr>
            <a:picLocks noChangeAspect="1"/>
          </p:cNvPicPr>
          <p:nvPr/>
        </p:nvPicPr>
        <p:blipFill>
          <a:blip r:embed="rId2"/>
          <a:stretch>
            <a:fillRect/>
          </a:stretch>
        </p:blipFill>
        <p:spPr>
          <a:xfrm>
            <a:off x="5276193" y="-5589592"/>
            <a:ext cx="5223642" cy="21160978"/>
          </a:xfrm>
          <a:prstGeom prst="rect">
            <a:avLst/>
          </a:prstGeom>
        </p:spPr>
      </p:pic>
    </p:spTree>
    <p:extLst>
      <p:ext uri="{BB962C8B-B14F-4D97-AF65-F5344CB8AC3E}">
        <p14:creationId xmlns:p14="http://schemas.microsoft.com/office/powerpoint/2010/main" val="2858174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F9F2E5-C1D5-13AF-BBD2-4F590CC6C749}"/>
              </a:ext>
            </a:extLst>
          </p:cNvPr>
          <p:cNvSpPr txBox="1"/>
          <p:nvPr/>
        </p:nvSpPr>
        <p:spPr>
          <a:xfrm>
            <a:off x="220134" y="1997839"/>
            <a:ext cx="7924800" cy="2862322"/>
          </a:xfrm>
          <a:prstGeom prst="rect">
            <a:avLst/>
          </a:prstGeom>
          <a:noFill/>
        </p:spPr>
        <p:txBody>
          <a:bodyPr wrap="square" rtlCol="0">
            <a:spAutoFit/>
          </a:bodyPr>
          <a:lstStyle/>
          <a:p>
            <a:r>
              <a:rPr lang="en-US" sz="18000" dirty="0"/>
              <a:t>2000’S</a:t>
            </a:r>
          </a:p>
        </p:txBody>
      </p:sp>
      <p:pic>
        <p:nvPicPr>
          <p:cNvPr id="4098" name="Picture 2" descr="undefined">
            <a:extLst>
              <a:ext uri="{FF2B5EF4-FFF2-40B4-BE49-F238E27FC236}">
                <a16:creationId xmlns:a16="http://schemas.microsoft.com/office/drawing/2014/main" id="{87645470-53B8-CE1D-0968-A1D12D2C1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4532" y="42333"/>
            <a:ext cx="3437467" cy="34374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woman with pink hair behind a green background crouching down with her right hand leaning on her right knee and her left hand up. She is donning a short black top, short black shorts, garters, and red heels. On the left of the image a beige strip displays the words P!NK and TRUTH ABOUT LOVE in black capital letters, while above the latter is written The in cursive">
            <a:extLst>
              <a:ext uri="{FF2B5EF4-FFF2-40B4-BE49-F238E27FC236}">
                <a16:creationId xmlns:a16="http://schemas.microsoft.com/office/drawing/2014/main" id="{0AFD3C4F-CB96-5E58-70FA-7B176CDEC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4534" y="3446523"/>
            <a:ext cx="3437466" cy="3437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686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EA6DEB-2CE7-27D3-7141-EB72EFF038F9}"/>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4176985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7BDA1F-E964-E541-819A-A25A03ED713D}"/>
              </a:ext>
            </a:extLst>
          </p:cNvPr>
          <p:cNvPicPr>
            <a:picLocks noChangeAspect="1"/>
          </p:cNvPicPr>
          <p:nvPr/>
        </p:nvPicPr>
        <p:blipFill>
          <a:blip r:embed="rId2"/>
          <a:stretch>
            <a:fillRect/>
          </a:stretch>
        </p:blipFill>
        <p:spPr>
          <a:xfrm>
            <a:off x="814593" y="113153"/>
            <a:ext cx="9626600" cy="2260600"/>
          </a:xfrm>
          <a:prstGeom prst="rect">
            <a:avLst/>
          </a:prstGeom>
        </p:spPr>
      </p:pic>
      <p:pic>
        <p:nvPicPr>
          <p:cNvPr id="5" name="Picture 4">
            <a:extLst>
              <a:ext uri="{FF2B5EF4-FFF2-40B4-BE49-F238E27FC236}">
                <a16:creationId xmlns:a16="http://schemas.microsoft.com/office/drawing/2014/main" id="{160B335B-67A1-3B48-8A7A-3F4E6B97AC24}"/>
              </a:ext>
            </a:extLst>
          </p:cNvPr>
          <p:cNvPicPr>
            <a:picLocks noChangeAspect="1"/>
          </p:cNvPicPr>
          <p:nvPr/>
        </p:nvPicPr>
        <p:blipFill>
          <a:blip r:embed="rId3"/>
          <a:stretch>
            <a:fillRect/>
          </a:stretch>
        </p:blipFill>
        <p:spPr>
          <a:xfrm>
            <a:off x="4199467" y="2107900"/>
            <a:ext cx="6819108" cy="4750099"/>
          </a:xfrm>
          <a:prstGeom prst="rect">
            <a:avLst/>
          </a:prstGeom>
        </p:spPr>
      </p:pic>
    </p:spTree>
    <p:extLst>
      <p:ext uri="{BB962C8B-B14F-4D97-AF65-F5344CB8AC3E}">
        <p14:creationId xmlns:p14="http://schemas.microsoft.com/office/powerpoint/2010/main" val="4199221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47D8F7-90C0-0055-BFAE-E62C151D5B51}"/>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722923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F9F2E5-C1D5-13AF-BBD2-4F590CC6C749}"/>
              </a:ext>
            </a:extLst>
          </p:cNvPr>
          <p:cNvSpPr txBox="1"/>
          <p:nvPr/>
        </p:nvSpPr>
        <p:spPr>
          <a:xfrm>
            <a:off x="0" y="1997839"/>
            <a:ext cx="7924800" cy="2862322"/>
          </a:xfrm>
          <a:prstGeom prst="rect">
            <a:avLst/>
          </a:prstGeom>
          <a:noFill/>
        </p:spPr>
        <p:txBody>
          <a:bodyPr wrap="square" rtlCol="0">
            <a:spAutoFit/>
          </a:bodyPr>
          <a:lstStyle/>
          <a:p>
            <a:r>
              <a:rPr lang="en-US" sz="18000" dirty="0"/>
              <a:t>2010’S</a:t>
            </a:r>
          </a:p>
        </p:txBody>
      </p:sp>
      <p:pic>
        <p:nvPicPr>
          <p:cNvPr id="5122" name="Picture 2" descr="AM">
            <a:extLst>
              <a:ext uri="{FF2B5EF4-FFF2-40B4-BE49-F238E27FC236}">
                <a16:creationId xmlns:a16="http://schemas.microsoft.com/office/drawing/2014/main" id="{76B79799-67C7-2CDD-0545-59CB2926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0767" y="27222"/>
            <a:ext cx="3941233" cy="394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586BFF-FDB6-6F4B-F74D-823EC13C3D19}"/>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0560875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7ECFE6-B450-6742-A818-23CB1DEE9DA0}"/>
              </a:ext>
            </a:extLst>
          </p:cNvPr>
          <p:cNvPicPr>
            <a:picLocks noChangeAspect="1"/>
          </p:cNvPicPr>
          <p:nvPr/>
        </p:nvPicPr>
        <p:blipFill>
          <a:blip r:embed="rId2"/>
          <a:stretch>
            <a:fillRect/>
          </a:stretch>
        </p:blipFill>
        <p:spPr>
          <a:xfrm>
            <a:off x="2743200" y="-1"/>
            <a:ext cx="7112000" cy="6867961"/>
          </a:xfrm>
          <a:prstGeom prst="rect">
            <a:avLst/>
          </a:prstGeom>
        </p:spPr>
      </p:pic>
    </p:spTree>
    <p:extLst>
      <p:ext uri="{BB962C8B-B14F-4D97-AF65-F5344CB8AC3E}">
        <p14:creationId xmlns:p14="http://schemas.microsoft.com/office/powerpoint/2010/main" val="3522624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5D08F-D061-9FD2-AA3C-E375E0762542}"/>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1467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F9F2E5-C1D5-13AF-BBD2-4F590CC6C749}"/>
              </a:ext>
            </a:extLst>
          </p:cNvPr>
          <p:cNvSpPr txBox="1"/>
          <p:nvPr/>
        </p:nvSpPr>
        <p:spPr>
          <a:xfrm>
            <a:off x="152401" y="1997839"/>
            <a:ext cx="7924800" cy="2862322"/>
          </a:xfrm>
          <a:prstGeom prst="rect">
            <a:avLst/>
          </a:prstGeom>
          <a:noFill/>
        </p:spPr>
        <p:txBody>
          <a:bodyPr wrap="square" rtlCol="0">
            <a:spAutoFit/>
          </a:bodyPr>
          <a:lstStyle/>
          <a:p>
            <a:r>
              <a:rPr lang="en-US" sz="18000" dirty="0"/>
              <a:t>2020’S</a:t>
            </a:r>
          </a:p>
        </p:txBody>
      </p:sp>
      <p:pic>
        <p:nvPicPr>
          <p:cNvPr id="6146" name="Picture 2" descr="Taylor Swift - The Eras Tour - Wallpaper | Taylor swift wallpaper, Taylor  swift style, Photos of taylor swift">
            <a:extLst>
              <a:ext uri="{FF2B5EF4-FFF2-40B4-BE49-F238E27FC236}">
                <a16:creationId xmlns:a16="http://schemas.microsoft.com/office/drawing/2014/main" id="{DA8CA077-3F9E-0EBB-B4EF-C118E8642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1200" y="0"/>
            <a:ext cx="3860800" cy="688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156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52093-9A5D-8D3D-2028-A5C6BB9F2A32}"/>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42426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watson_crick_1953.pdf">
            <a:extLst>
              <a:ext uri="{FF2B5EF4-FFF2-40B4-BE49-F238E27FC236}">
                <a16:creationId xmlns:a16="http://schemas.microsoft.com/office/drawing/2014/main" id="{0D58F109-CE6C-D141-A7D3-F16AD610BB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21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5" descr="watson_crick_1953.pdf">
            <a:extLst>
              <a:ext uri="{FF2B5EF4-FFF2-40B4-BE49-F238E27FC236}">
                <a16:creationId xmlns:a16="http://schemas.microsoft.com/office/drawing/2014/main" id="{F493759B-08CB-BC41-BA9E-43D11339C2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
            <a:ext cx="4495800" cy="618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48E7AF7-53F7-8811-D594-EE100255941B}"/>
              </a:ext>
            </a:extLst>
          </p:cNvPr>
          <p:cNvSpPr/>
          <p:nvPr/>
        </p:nvSpPr>
        <p:spPr>
          <a:xfrm>
            <a:off x="1804818" y="902732"/>
            <a:ext cx="1981200" cy="381000"/>
          </a:xfrm>
          <a:prstGeom prst="rect">
            <a:avLst/>
          </a:prstGeom>
          <a:solidFill>
            <a:schemeClr val="accent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35023D6-0CF8-0814-6715-FD1F793E80C8}"/>
              </a:ext>
            </a:extLst>
          </p:cNvPr>
          <p:cNvSpPr txBox="1"/>
          <p:nvPr/>
        </p:nvSpPr>
        <p:spPr>
          <a:xfrm>
            <a:off x="2089392" y="902732"/>
            <a:ext cx="1412053"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Watson Crick</a:t>
            </a:r>
          </a:p>
        </p:txBody>
      </p:sp>
      <p:sp>
        <p:nvSpPr>
          <p:cNvPr id="9" name="Rectangle 8">
            <a:extLst>
              <a:ext uri="{FF2B5EF4-FFF2-40B4-BE49-F238E27FC236}">
                <a16:creationId xmlns:a16="http://schemas.microsoft.com/office/drawing/2014/main" id="{7F8AC1E5-94D9-F7A7-646A-408795AFABF5}"/>
              </a:ext>
            </a:extLst>
          </p:cNvPr>
          <p:cNvSpPr/>
          <p:nvPr/>
        </p:nvSpPr>
        <p:spPr>
          <a:xfrm>
            <a:off x="6438900" y="1600200"/>
            <a:ext cx="1981200" cy="381000"/>
          </a:xfrm>
          <a:prstGeom prst="rect">
            <a:avLst/>
          </a:prstGeom>
          <a:solidFill>
            <a:schemeClr val="accent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0EC58B3-27C6-5C25-DAA4-A380EED9AFC4}"/>
              </a:ext>
            </a:extLst>
          </p:cNvPr>
          <p:cNvSpPr txBox="1"/>
          <p:nvPr/>
        </p:nvSpPr>
        <p:spPr>
          <a:xfrm>
            <a:off x="6400801" y="1621423"/>
            <a:ext cx="1992277" cy="338554"/>
          </a:xfrm>
          <a:prstGeom prst="rect">
            <a:avLst/>
          </a:prstGeom>
          <a:noFill/>
        </p:spPr>
        <p:txBody>
          <a:bodyPr wrap="none" rtlCol="0">
            <a:spAutoFit/>
          </a:bodyPr>
          <a:lstStyle/>
          <a:p>
            <a:r>
              <a:rPr lang="en-US" sz="1600" dirty="0">
                <a:solidFill>
                  <a:schemeClr val="bg1"/>
                </a:solidFill>
                <a:latin typeface="Calibri" panose="020F0502020204030204" pitchFamily="34" charset="0"/>
                <a:cs typeface="Calibri" panose="020F0502020204030204" pitchFamily="34" charset="0"/>
              </a:rPr>
              <a:t>Wilkins Stokes Wilson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D1CFE9-6524-D5CB-F322-8A6B6FB24DFC}"/>
              </a:ext>
            </a:extLst>
          </p:cNvPr>
          <p:cNvPicPr>
            <a:picLocks noChangeAspect="1"/>
          </p:cNvPicPr>
          <p:nvPr/>
        </p:nvPicPr>
        <p:blipFill>
          <a:blip r:embed="rId2"/>
          <a:stretch>
            <a:fillRect/>
          </a:stretch>
        </p:blipFill>
        <p:spPr>
          <a:xfrm>
            <a:off x="884903" y="267499"/>
            <a:ext cx="10471355" cy="6352827"/>
          </a:xfrm>
          <a:prstGeom prst="rect">
            <a:avLst/>
          </a:prstGeom>
        </p:spPr>
      </p:pic>
    </p:spTree>
    <p:extLst>
      <p:ext uri="{BB962C8B-B14F-4D97-AF65-F5344CB8AC3E}">
        <p14:creationId xmlns:p14="http://schemas.microsoft.com/office/powerpoint/2010/main" val="1054736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Date Placeholder 1">
            <a:extLst>
              <a:ext uri="{FF2B5EF4-FFF2-40B4-BE49-F238E27FC236}">
                <a16:creationId xmlns:a16="http://schemas.microsoft.com/office/drawing/2014/main" id="{7965C8A3-A5DD-C24B-9089-40AECFD96D42}"/>
              </a:ext>
            </a:extLst>
          </p:cNvPr>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Fall 2011</a:t>
            </a:r>
          </a:p>
        </p:txBody>
      </p:sp>
      <p:sp>
        <p:nvSpPr>
          <p:cNvPr id="17410" name="Footer Placeholder 2">
            <a:extLst>
              <a:ext uri="{FF2B5EF4-FFF2-40B4-BE49-F238E27FC236}">
                <a16:creationId xmlns:a16="http://schemas.microsoft.com/office/drawing/2014/main" id="{F3C92BF2-BEAB-F641-9A30-CFB995D381F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t>Chem 6572 (3)</a:t>
            </a:r>
          </a:p>
        </p:txBody>
      </p:sp>
      <p:sp>
        <p:nvSpPr>
          <p:cNvPr id="17411" name="Slide Number Placeholder 3">
            <a:extLst>
              <a:ext uri="{FF2B5EF4-FFF2-40B4-BE49-F238E27FC236}">
                <a16:creationId xmlns:a16="http://schemas.microsoft.com/office/drawing/2014/main" id="{AFE6DA0E-4059-E046-96F8-4270E1E0F40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52BAA2D-06FC-8D43-9276-4C526402C1AD}" type="slidenum">
              <a:rPr lang="en-US" altLang="en-US" sz="1400"/>
              <a:pPr>
                <a:spcBef>
                  <a:spcPct val="0"/>
                </a:spcBef>
                <a:buFontTx/>
                <a:buNone/>
              </a:pPr>
              <a:t>6</a:t>
            </a:fld>
            <a:endParaRPr lang="en-US" altLang="en-US" sz="1400"/>
          </a:p>
        </p:txBody>
      </p:sp>
      <p:pic>
        <p:nvPicPr>
          <p:cNvPr id="17412" name="Picture 4">
            <a:extLst>
              <a:ext uri="{FF2B5EF4-FFF2-40B4-BE49-F238E27FC236}">
                <a16:creationId xmlns:a16="http://schemas.microsoft.com/office/drawing/2014/main" id="{44D13C18-1930-F640-A702-C92E0AE13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2" y="-6350"/>
            <a:ext cx="50387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a:extLst>
              <a:ext uri="{FF2B5EF4-FFF2-40B4-BE49-F238E27FC236}">
                <a16:creationId xmlns:a16="http://schemas.microsoft.com/office/drawing/2014/main" id="{A195258A-FDC8-804C-8644-DD209E56E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0"/>
            <a:ext cx="4459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Photograph 51 · Rosalind Franklin University">
            <a:extLst>
              <a:ext uri="{FF2B5EF4-FFF2-40B4-BE49-F238E27FC236}">
                <a16:creationId xmlns:a16="http://schemas.microsoft.com/office/drawing/2014/main" id="{33EB8DF4-F7E7-1B42-97C4-9A04363457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1"/>
            <a:ext cx="20574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BCB0588-76A3-6736-BBF4-7D9452782ABE}"/>
              </a:ext>
            </a:extLst>
          </p:cNvPr>
          <p:cNvSpPr/>
          <p:nvPr/>
        </p:nvSpPr>
        <p:spPr>
          <a:xfrm>
            <a:off x="1981200" y="2667000"/>
            <a:ext cx="1981200" cy="381000"/>
          </a:xfrm>
          <a:prstGeom prst="rect">
            <a:avLst/>
          </a:prstGeom>
          <a:solidFill>
            <a:schemeClr val="accent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E26F00A-BC6A-22A9-93D0-459F751A0A1F}"/>
              </a:ext>
            </a:extLst>
          </p:cNvPr>
          <p:cNvSpPr txBox="1"/>
          <p:nvPr/>
        </p:nvSpPr>
        <p:spPr>
          <a:xfrm>
            <a:off x="1929656" y="2660650"/>
            <a:ext cx="2084289"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Franklin and Gosling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C5568E-B333-E24F-A056-AC0F29E16BA7}"/>
              </a:ext>
            </a:extLst>
          </p:cNvPr>
          <p:cNvPicPr>
            <a:picLocks noChangeAspect="1"/>
          </p:cNvPicPr>
          <p:nvPr/>
        </p:nvPicPr>
        <p:blipFill>
          <a:blip r:embed="rId2"/>
          <a:stretch>
            <a:fillRect/>
          </a:stretch>
        </p:blipFill>
        <p:spPr>
          <a:xfrm>
            <a:off x="1949450" y="12700"/>
            <a:ext cx="8293100" cy="6832600"/>
          </a:xfrm>
          <a:prstGeom prst="rect">
            <a:avLst/>
          </a:prstGeom>
        </p:spPr>
      </p:pic>
    </p:spTree>
    <p:extLst>
      <p:ext uri="{BB962C8B-B14F-4D97-AF65-F5344CB8AC3E}">
        <p14:creationId xmlns:p14="http://schemas.microsoft.com/office/powerpoint/2010/main" val="2778203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ACA104-4A89-AE4B-9FED-1326C425F840}"/>
              </a:ext>
            </a:extLst>
          </p:cNvPr>
          <p:cNvPicPr>
            <a:picLocks noChangeAspect="1"/>
          </p:cNvPicPr>
          <p:nvPr/>
        </p:nvPicPr>
        <p:blipFill>
          <a:blip r:embed="rId3"/>
          <a:stretch>
            <a:fillRect/>
          </a:stretch>
        </p:blipFill>
        <p:spPr>
          <a:xfrm>
            <a:off x="1016000" y="2082800"/>
            <a:ext cx="10160000" cy="2692400"/>
          </a:xfrm>
          <a:prstGeom prst="rect">
            <a:avLst/>
          </a:prstGeom>
        </p:spPr>
      </p:pic>
    </p:spTree>
    <p:extLst>
      <p:ext uri="{BB962C8B-B14F-4D97-AF65-F5344CB8AC3E}">
        <p14:creationId xmlns:p14="http://schemas.microsoft.com/office/powerpoint/2010/main" val="2519992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F9F2E5-C1D5-13AF-BBD2-4F590CC6C749}"/>
              </a:ext>
            </a:extLst>
          </p:cNvPr>
          <p:cNvSpPr txBox="1"/>
          <p:nvPr/>
        </p:nvSpPr>
        <p:spPr>
          <a:xfrm>
            <a:off x="728134" y="1997839"/>
            <a:ext cx="7924800" cy="2862322"/>
          </a:xfrm>
          <a:prstGeom prst="rect">
            <a:avLst/>
          </a:prstGeom>
          <a:noFill/>
        </p:spPr>
        <p:txBody>
          <a:bodyPr wrap="square" rtlCol="0">
            <a:spAutoFit/>
          </a:bodyPr>
          <a:lstStyle/>
          <a:p>
            <a:r>
              <a:rPr lang="en-US" sz="18000" dirty="0"/>
              <a:t>1960’S</a:t>
            </a:r>
          </a:p>
        </p:txBody>
      </p:sp>
      <p:pic>
        <p:nvPicPr>
          <p:cNvPr id="8194" name="Picture 2" descr="Abbey Road - Wikipedia">
            <a:extLst>
              <a:ext uri="{FF2B5EF4-FFF2-40B4-BE49-F238E27FC236}">
                <a16:creationId xmlns:a16="http://schemas.microsoft.com/office/drawing/2014/main" id="{53A210B2-9D49-38FA-886E-2A9358A92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800" y="0"/>
            <a:ext cx="4013200" cy="401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507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TotalTime>
  <Words>413</Words>
  <Application>Microsoft Macintosh PowerPoint</Application>
  <PresentationFormat>Widescreen</PresentationFormat>
  <Paragraphs>60</Paragraphs>
  <Slides>50</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Loren D</dc:creator>
  <cp:lastModifiedBy>Williams, Loren D</cp:lastModifiedBy>
  <cp:revision>35</cp:revision>
  <dcterms:created xsi:type="dcterms:W3CDTF">2024-01-05T14:16:43Z</dcterms:created>
  <dcterms:modified xsi:type="dcterms:W3CDTF">2024-11-14T08:10:12Z</dcterms:modified>
</cp:coreProperties>
</file>