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366" r:id="rId2"/>
    <p:sldId id="391" r:id="rId3"/>
    <p:sldId id="370" r:id="rId4"/>
    <p:sldId id="395" r:id="rId5"/>
    <p:sldId id="396" r:id="rId6"/>
    <p:sldId id="397" r:id="rId7"/>
    <p:sldId id="398" r:id="rId8"/>
    <p:sldId id="400" r:id="rId9"/>
    <p:sldId id="381" r:id="rId10"/>
    <p:sldId id="365" r:id="rId11"/>
    <p:sldId id="369" r:id="rId12"/>
    <p:sldId id="282" r:id="rId13"/>
    <p:sldId id="368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98"/>
    <p:restoredTop sz="95196"/>
  </p:normalViewPr>
  <p:slideViewPr>
    <p:cSldViewPr>
      <p:cViewPr varScale="1">
        <p:scale>
          <a:sx n="109" d="100"/>
          <a:sy n="109" d="100"/>
        </p:scale>
        <p:origin x="13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2:26:28.5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1 811 24575,'9'0'0,"23"0"0,15 0 0,16 0 0,14 0 0,-4 0 0,17 0-1092,7 0 1092,-43 0 0,3 0 0,8 0 0,4 0-922,9 0 1,4 0 921,12 0 0,1 0 0,-2 0 0,1 0 0,-1 0 0,1 0 0,-1 0 0,0 0-832,-27 0 0,1 0 1,0 0 831,7 0 0,2 0 0,-1 0 0,3 0 0,-1 0 0,1 0 0,-1 0 0,0 0 0,1 0 0,3 0 0,1 0 0,0 0 0,0 0 0,1 0 0,1 0 0,3 0 0,2 0 0,-1 0 0,4 0 0,1 0 0,-1 0-875,1 0 1,0 1-1,0-2 875,6-2 0,1-2 0,-1-1-530,-23 1 0,0 0 0,-1-1 0,-1-1 530,18-3 0,-2 0 0,-2 0 0,-8 0 0,-1 0 0,2 1-245,16-1 1,2 1 0,-7 0 244,3 0 0,0-1-528,-23 3 1,7-1 0,0 0-1,-6-1 528,26-3 0,-5-1 0,-25 6 0,2-1 0,-1 1-473,-2-2 1,0 0-1,-3 0 473,20-3 0,-2 0 336,9-1 0,1-1-336,-1-4 0,1 0 0,5 2 0,0-1 0,-1 1 0,-2-1 0,-10 2 0,-1 0 317,0-1 1,-1 1-318,-8 1 0,-2 1 0,3 1 0,-2-1 0,-2 1 0,-5 0 0,-15 6 0,-4 0 3407,42-8-3407,-13 5 0,2 0 0,5-1 0,6-1 0,8 0 0,1 4 0,-47 2 0,0 0 0,-1 2 0,-2-1 0,40-6 0,-9-1 5330,-20 5-5330,-13 2 0,-11 3 0,-11 1 0,-7 0 2101,-4 0-2101,0 0 1854,0 0-1854,4-3 436,5-1-436,5-1 0,6-2 0,-2 1 0,-6 1 0,-1 1 0,-4 4 0,0-1 0,-2-2 0,1-1 0,-1-1 0,6-2 0,6 3 0,5-4 0,7-1 0,2-1 0,1-3 0,-7 3 0,-7-3 0,-10 5 0,-5 2 0,-1 2 0,0 4 0,-7 0 0,-3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2:26:32.6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552 1 24575,'0'10'0,"0"0"0,-6 10 0,-8 9 0,-9 11 0,-7 4 0,0-2 0,-1-2 0,2-2 0,0-1 0,-2 0 0,3-1 0,-3-5 0,5 0 0,3-5 0,-1-1 0,3 0 0,2-6 0,1-2 0,7-3 0,1-1 0,1 2 0,1-2 0,-1-1 0,1 0 0,-3 0 0,-1 3 0,-3 1 0,2 0 0,1 0 0,4-1 0,0-3 0,3-4 0,8-5 0,5-3 0,11 0 0,5 0 0,6 3 0,-1 5 0,-3 4 0,-1 2 0,1 0 0,1 2 0,3 0 0,-3 1 0,-1 0 0,-1-1 0,1 1 0,3 0 0,2 0 0,3 0 0,1 5 0,0-1 0,-2 4 0,-2-1 0,2-3 0,-2 0 0,-4-2 0,2 2 0,-6-2 0,-1-2 0,-1 4 0,-4 0 0,0 0 0,0-1 0,-1-3 0,0-4 0,-1-2 0,1 0 0,-8-6 0,-2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2:26:43.0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8T12:26:46.8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61D67EB2-8FD3-6D4C-8D1B-E8B251FC766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513BA1C0-937B-F248-BEBD-FB9DA70550E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7E81F36-EA16-6249-B051-9D40B857F7F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92DAC9C8-F4D5-8E40-94BE-617CDE67F87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4454" name="Rectangle 6">
            <a:extLst>
              <a:ext uri="{FF2B5EF4-FFF2-40B4-BE49-F238E27FC236}">
                <a16:creationId xmlns:a16="http://schemas.microsoft.com/office/drawing/2014/main" id="{85C0140D-D80D-224E-B19F-5F1961DB7D6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id="{BADB5EBD-0ADC-B041-82BC-54011C9378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5B5AAE-23C3-DB4A-9D7B-300D9E4926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57A39065-2165-0B40-8437-4B084BF688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932C1A15-1E65-5E42-A055-345B3A7A117B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FC0C77C5-E151-4B47-87C6-EA11554BEA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3132B75-FBC4-8048-AF82-71AA9F95C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9CE4EF-2A19-8245-B708-52A402FAA0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8EBBE7-E0FE-0246-9061-58AED801BF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95B35-D8F1-904E-BD3C-B8C346709D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52772-8521-524B-BFB5-7F5EB34FCD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490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DA43E6-AE22-6B4B-8620-A919CE5050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E44188-639E-F949-8B5E-36A5A1B8FD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834EBA-CF38-4849-B9CE-2B97102E15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4F8E7-630A-C54A-BD20-7123E322B5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07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DB1322-ACC0-0547-8F58-398B280804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C1ACEC-89EB-D14F-B7AD-A280FBAEB8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CE83FA-006B-0843-A4BD-498403F4A8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A4A21-2E0B-CC4B-9B72-632F955A3F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3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37AA74-64FF-CB49-9BFC-D56EAAEC87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BBE1A2-34AD-5841-9A60-FB353ED743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427BDE-F20E-5840-9F47-691963555A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5F3D4-74C6-0B4B-AEC5-4A6EEF1878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74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568316-625F-9F4D-B6BC-E2FBF910DE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3C025F-3382-7745-9EEB-420E36F04E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D8F12F-7528-0F4F-9A1A-723F0C726C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1318BE-0980-5D42-8FE0-AB6AD18ABF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60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C3590-13EF-AB4A-9B61-6754546EDE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40FA00-635C-5246-8BF9-108FD7594D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8FD8B6-8780-B446-9C29-1988014F7C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F822E-C7D3-034A-8A6A-5ECDC4BFAC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26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2F6041-43A0-F44B-9A35-B3D374D2AB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CCDE3FE-29C4-AC4B-868E-A9FF43E7AF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14F9B6F-96A5-584C-B2D3-75116FBB9C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0A489-08AD-0D43-8D91-9A34A0C6B8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00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4BD4B08-F49D-8749-8736-77DCA21B10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E413A8F-71D2-CB4F-AC81-D3580FBA1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9902B93-FBA9-A04A-988D-700F62C2AB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79ED0-8563-C54C-A653-21C6E416B7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93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B1F144F-58CE-9540-96C6-5CA5C740BB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0925A8A-16A4-9B47-B12A-4FEBD24E86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673A08-7EAF-884A-9A92-07A5C176C9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61BE0B-A4AE-1A4D-9308-0CE773F0B6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63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280BAC-F2D5-DA47-B7C3-6982E755C1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82935C-DABB-1642-A479-414C5B9854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068E1E-FBD4-9549-BA7E-74407160F0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B6BD3A-5017-9248-8977-47E2FD56ED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66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D6D8DC-548F-A442-B779-52CFE1B569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E807BE-FFD3-7B47-9006-AB1228C72B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22D9B1-0445-324C-9CCF-72766F9C37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295B6-CBF0-6145-AAD8-E5F93D83D5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39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9B697A3-343C-9142-B460-AC05FD6B7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FCA9852-284E-DB44-BA30-31009D4F3D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1C48350-DD33-3E44-B5E0-B0BCAAB932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2A8CA23-4F2C-954B-A1D7-FD257E695E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08BF9B4-6AF6-1346-ADCB-DD9CE48215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7B0DD15-9A7A-AD45-9530-441484D14F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2.xml"/><Relationship Id="rId4" Type="http://schemas.openxmlformats.org/officeDocument/2006/relationships/image" Target="../media/image8.png"/><Relationship Id="rId9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5D60AE-5604-B04A-BADD-EEAFBCD4FA9B}"/>
              </a:ext>
            </a:extLst>
          </p:cNvPr>
          <p:cNvSpPr/>
          <p:nvPr/>
        </p:nvSpPr>
        <p:spPr>
          <a:xfrm>
            <a:off x="3350354" y="2967335"/>
            <a:ext cx="244329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ymbol" charset="2"/>
                <a:ea typeface="ＭＳ Ｐゴシック" charset="0"/>
                <a:cs typeface="Symbol" charset="2"/>
              </a:rPr>
              <a:t>a</a:t>
            </a:r>
            <a:r>
              <a:rPr lang="en-US" sz="54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ea typeface="ＭＳ Ｐゴシック" charset="0"/>
                <a:cs typeface="Arial"/>
              </a:rPr>
              <a:t>-helix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/>
              <a:ea typeface="ＭＳ Ｐゴシック" charset="0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>
            <a:extLst>
              <a:ext uri="{FF2B5EF4-FFF2-40B4-BE49-F238E27FC236}">
                <a16:creationId xmlns:a16="http://schemas.microsoft.com/office/drawing/2014/main" id="{D550974F-F158-E747-B063-A394C31BA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0"/>
            <a:ext cx="7526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TextBox 2">
            <a:extLst>
              <a:ext uri="{FF2B5EF4-FFF2-40B4-BE49-F238E27FC236}">
                <a16:creationId xmlns:a16="http://schemas.microsoft.com/office/drawing/2014/main" id="{7616E58A-F5EF-354B-A0C0-7241EE6F3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0"/>
            <a:ext cx="2066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Helical Wheel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50A5DC-95AC-977A-0574-CC7B16DA97FC}"/>
              </a:ext>
            </a:extLst>
          </p:cNvPr>
          <p:cNvSpPr txBox="1"/>
          <p:nvPr/>
        </p:nvSpPr>
        <p:spPr>
          <a:xfrm>
            <a:off x="6324600" y="248566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Amphipath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435B4F-744D-DAE5-78BD-D434B25AAAB1}"/>
              </a:ext>
            </a:extLst>
          </p:cNvPr>
          <p:cNvSpPr txBox="1"/>
          <p:nvPr/>
        </p:nvSpPr>
        <p:spPr>
          <a:xfrm rot="16200000">
            <a:off x="498541" y="2362200"/>
            <a:ext cx="160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hydrophilic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3AE7E4-AD60-CCFA-47A7-57B5D02297BE}"/>
              </a:ext>
            </a:extLst>
          </p:cNvPr>
          <p:cNvSpPr txBox="1"/>
          <p:nvPr/>
        </p:nvSpPr>
        <p:spPr>
          <a:xfrm rot="5400000">
            <a:off x="6797898" y="1934357"/>
            <a:ext cx="173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hydrophobic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>
            <a:extLst>
              <a:ext uri="{FF2B5EF4-FFF2-40B4-BE49-F238E27FC236}">
                <a16:creationId xmlns:a16="http://schemas.microsoft.com/office/drawing/2014/main" id="{AD9DC24A-676C-A945-A512-0BB7C8F5C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099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fig_06_15a">
            <a:extLst>
              <a:ext uri="{FF2B5EF4-FFF2-40B4-BE49-F238E27FC236}">
                <a16:creationId xmlns:a16="http://schemas.microsoft.com/office/drawing/2014/main" id="{98C6E5F1-A9D6-A543-B2E2-3C2F858DE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1225" cy="441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TextBox 2">
            <a:extLst>
              <a:ext uri="{FF2B5EF4-FFF2-40B4-BE49-F238E27FC236}">
                <a16:creationId xmlns:a16="http://schemas.microsoft.com/office/drawing/2014/main" id="{4245A245-AC9F-194B-B7F6-7AF68A1F3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24400"/>
            <a:ext cx="8763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Coiled-coils: two </a:t>
            </a:r>
            <a:r>
              <a:rPr lang="en-US" altLang="en-US">
                <a:latin typeface="Symbol" pitchFamily="2" charset="2"/>
              </a:rPr>
              <a:t>a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-helices form a "supercoil" with a heptad sequence repeat of seven aa's (a-b-c-d-e-f-g-a-b-c-d-e-f-g...). The a and d aa's are hydrophobic (d usually leucine). The e and g residues (the e and g aa's have opposing charges.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>
            <a:extLst>
              <a:ext uri="{FF2B5EF4-FFF2-40B4-BE49-F238E27FC236}">
                <a16:creationId xmlns:a16="http://schemas.microsoft.com/office/drawing/2014/main" id="{091D2D40-0637-5E47-A250-70C357BD9F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53816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extBox 2">
            <a:extLst>
              <a:ext uri="{FF2B5EF4-FFF2-40B4-BE49-F238E27FC236}">
                <a16:creationId xmlns:a16="http://schemas.microsoft.com/office/drawing/2014/main" id="{274E49EA-3D51-3644-88CB-5DA2B3D2C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27738"/>
            <a:ext cx="8153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 pair of coiled-coils can form a four-helix bundle 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3835C2-C4AC-113C-535D-F5088C3E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14037"/>
            <a:ext cx="2971800" cy="680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59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>
            <a:extLst>
              <a:ext uri="{FF2B5EF4-FFF2-40B4-BE49-F238E27FC236}">
                <a16:creationId xmlns:a16="http://schemas.microsoft.com/office/drawing/2014/main" id="{AE483153-044A-E04A-BE26-DC67E51B3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72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α-helix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right-handed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F3566A-9536-3E40-06B4-6A68A3E37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74650"/>
            <a:ext cx="3009900" cy="6108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AC026C-EFF0-AF20-A139-CA4BB37AD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938992"/>
            <a:ext cx="22987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EED06-21BA-8017-9BB4-738450D73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>
            <a:extLst>
              <a:ext uri="{FF2B5EF4-FFF2-40B4-BE49-F238E27FC236}">
                <a16:creationId xmlns:a16="http://schemas.microsoft.com/office/drawing/2014/main" id="{E5BF6F58-1FAD-882B-BBF8-3B3BCCCC4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726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α-helix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prevalent secondary structural element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uniform secondary structure in conformation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predictable secondary structure from sequence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right-handed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C4A387-AE5B-9750-BBC6-3530D5972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048" y="1905000"/>
            <a:ext cx="2330952" cy="4730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B997C0-0F9E-19CE-DC87-DB5DE6DCC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122" y="2971800"/>
            <a:ext cx="1780178" cy="177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49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081C2-F544-590F-3E5D-990D649F6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>
            <a:extLst>
              <a:ext uri="{FF2B5EF4-FFF2-40B4-BE49-F238E27FC236}">
                <a16:creationId xmlns:a16="http://schemas.microsoft.com/office/drawing/2014/main" id="{7569899D-8B07-BA48-5AFE-EF93C7A33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72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α-helix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right-handed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NH of i+4 donates to O of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69 H -&gt; O 65, 68 H-&gt; O 64, 67 H -&gt; O 63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100°/aa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3E2704-FB8C-0357-25B7-18F799C56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916" y="2743200"/>
            <a:ext cx="4036483" cy="401418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5767D27-C576-EE06-6BFF-E448A304AB4D}"/>
              </a:ext>
            </a:extLst>
          </p:cNvPr>
          <p:cNvCxnSpPr/>
          <p:nvPr/>
        </p:nvCxnSpPr>
        <p:spPr bwMode="auto">
          <a:xfrm flipH="1" flipV="1">
            <a:off x="3048000" y="3812485"/>
            <a:ext cx="2133600" cy="937806"/>
          </a:xfrm>
          <a:prstGeom prst="line">
            <a:avLst/>
          </a:prstGeom>
          <a:ln w="635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EF119CC-465B-1D5E-F9F2-462189B97FCE}"/>
              </a:ext>
            </a:extLst>
          </p:cNvPr>
          <p:cNvCxnSpPr>
            <a:cxnSpLocks/>
          </p:cNvCxnSpPr>
          <p:nvPr/>
        </p:nvCxnSpPr>
        <p:spPr bwMode="auto">
          <a:xfrm flipV="1">
            <a:off x="5181600" y="3429000"/>
            <a:ext cx="1295400" cy="1321291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71A537-1B06-6163-954D-2057318F5FC6}"/>
              </a:ext>
            </a:extLst>
          </p:cNvPr>
          <p:cNvCxnSpPr>
            <a:cxnSpLocks/>
          </p:cNvCxnSpPr>
          <p:nvPr/>
        </p:nvCxnSpPr>
        <p:spPr bwMode="auto">
          <a:xfrm>
            <a:off x="5181600" y="4750291"/>
            <a:ext cx="1295400" cy="1498109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264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D0CCA-996C-D863-6994-C999AB3CD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>
            <a:extLst>
              <a:ext uri="{FF2B5EF4-FFF2-40B4-BE49-F238E27FC236}">
                <a16:creationId xmlns:a16="http://schemas.microsoft.com/office/drawing/2014/main" id="{4ADFFB66-5102-C867-024C-7FF0E63F4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726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α-helix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prevalent secondary structural element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uniform secondary structure in conformation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predictable secondary structure from sequence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right-handed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NH of i+4 donates to O of I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13 atoms in the HB ring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0723D0-5B63-FA62-DB96-58E807B38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2286000"/>
            <a:ext cx="4038600" cy="406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96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FFC2F3-AA4C-6412-238E-C2CA4E6B7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>
            <a:extLst>
              <a:ext uri="{FF2B5EF4-FFF2-40B4-BE49-F238E27FC236}">
                <a16:creationId xmlns:a16="http://schemas.microsoft.com/office/drawing/2014/main" id="{FAC8B636-9316-BF58-5FF2-F71D311CB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72600" cy="71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α-helix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prevalent secondary structural element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uniform secondary structure in conformation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most predictable secondary structure from sequence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right-handed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NH of i+4 donates to O of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69 H -&gt; O 65, 68 H-&gt; O 64, 67 H -&gt; O 63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100°/aa</a:t>
            </a:r>
          </a:p>
          <a:p>
            <a:r>
              <a:rPr lang="en-US" altLang="en-US" dirty="0">
                <a:latin typeface="Symbol" pitchFamily="2" charset="2"/>
              </a:rPr>
              <a:t>f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= -50° to -90°, </a:t>
            </a:r>
            <a:r>
              <a:rPr lang="en-US" altLang="en-US" dirty="0">
                <a:latin typeface="Symbol" pitchFamily="2" charset="2"/>
              </a:rPr>
              <a:t>j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= -30 to -60°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3.6 aa per turn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1.5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/aa, 5.4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/turn (1.5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/aa x 3.6 aa/turn)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Amino-acids have 'propensities' for being in α-helices. Methionine, alanine, leucine, uncharged glutamate, and lysine ("MALEK" in the amino-acid 1-letter codes) have high helix-forming propensities. Proline and glycine have low helix-forming propensities.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689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9B4BA-3682-47A4-23DE-FC902D10A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>
            <a:extLst>
              <a:ext uri="{FF2B5EF4-FFF2-40B4-BE49-F238E27FC236}">
                <a16:creationId xmlns:a16="http://schemas.microsoft.com/office/drawing/2014/main" id="{F819C561-C65B-4485-BA99-578484E59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372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α-helix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Symbol" pitchFamily="2" charset="2"/>
              </a:rPr>
              <a:t>f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= ~ -60°, </a:t>
            </a:r>
            <a:r>
              <a:rPr lang="en-US" altLang="en-US" dirty="0">
                <a:latin typeface="Symbol" pitchFamily="2" charset="2"/>
              </a:rPr>
              <a:t>j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= ~ -50°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D2AA181-B23B-8CC8-39FE-22976C069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160" y="1764009"/>
            <a:ext cx="4248119" cy="384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15FBBADE-C301-9DF9-F1DA-45E0EDA67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50" y="1569660"/>
            <a:ext cx="4316750" cy="404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ADA35998-874D-9F78-C5ED-56CE0F6CC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344" y="5887635"/>
            <a:ext cx="3390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angle </a:t>
            </a:r>
            <a:r>
              <a:rPr lang="en-US" altLang="en-US" sz="2800" dirty="0">
                <a:latin typeface="Symbol" pitchFamily="2" charset="2"/>
              </a:rPr>
              <a:t>f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an </a:t>
            </a:r>
            <a:r>
              <a:rPr lang="en-US" altLang="en-US" sz="2800" dirty="0">
                <a:latin typeface="Symbol" pitchFamily="2" charset="2"/>
              </a:rPr>
              <a:t>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-helix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E7E010C9-063D-3A85-FB18-CCE75A02A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956" y="5806555"/>
            <a:ext cx="3441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angle </a:t>
            </a:r>
            <a:r>
              <a:rPr lang="en-US" altLang="en-US" sz="2800" dirty="0">
                <a:latin typeface="Symbol" pitchFamily="2" charset="2"/>
              </a:rPr>
              <a:t>j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 an </a:t>
            </a:r>
            <a:r>
              <a:rPr lang="en-US" altLang="en-US" sz="2800" dirty="0">
                <a:latin typeface="Symbol" pitchFamily="2" charset="2"/>
              </a:rPr>
              <a:t>a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-helix</a:t>
            </a:r>
          </a:p>
        </p:txBody>
      </p:sp>
    </p:spTree>
    <p:extLst>
      <p:ext uri="{BB962C8B-B14F-4D97-AF65-F5344CB8AC3E}">
        <p14:creationId xmlns:p14="http://schemas.microsoft.com/office/powerpoint/2010/main" val="1635082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3">
            <a:extLst>
              <a:ext uri="{FF2B5EF4-FFF2-40B4-BE49-F238E27FC236}">
                <a16:creationId xmlns:a16="http://schemas.microsoft.com/office/drawing/2014/main" id="{EB04FA7A-7CA5-3A4B-91EA-1C970AF8D19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Fall 2011</a:t>
            </a:r>
          </a:p>
        </p:txBody>
      </p:sp>
      <p:sp>
        <p:nvSpPr>
          <p:cNvPr id="53250" name="Footer Placeholder 4">
            <a:extLst>
              <a:ext uri="{FF2B5EF4-FFF2-40B4-BE49-F238E27FC236}">
                <a16:creationId xmlns:a16="http://schemas.microsoft.com/office/drawing/2014/main" id="{BCA051C0-02B9-BE45-8D87-7F0CAD2E8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Arial" panose="020B0604020202020204" pitchFamily="34" charset="0"/>
              </a:rPr>
              <a:t>Chem 4511</a:t>
            </a:r>
          </a:p>
        </p:txBody>
      </p:sp>
      <p:pic>
        <p:nvPicPr>
          <p:cNvPr id="53253" name="Picture 7" descr="ramach_hemoglobin.gif">
            <a:extLst>
              <a:ext uri="{FF2B5EF4-FFF2-40B4-BE49-F238E27FC236}">
                <a16:creationId xmlns:a16="http://schemas.microsoft.com/office/drawing/2014/main" id="{0BB07CD8-D229-974E-A628-827D7F6B2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6" y="406101"/>
            <a:ext cx="6430963" cy="604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Box 8">
            <a:extLst>
              <a:ext uri="{FF2B5EF4-FFF2-40B4-BE49-F238E27FC236}">
                <a16:creationId xmlns:a16="http://schemas.microsoft.com/office/drawing/2014/main" id="{A1612FFA-1881-2548-84FF-10FFD5ACA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7719" y="3157447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dirty="0">
                <a:latin typeface="Symbol" pitchFamily="2" charset="2"/>
              </a:rPr>
              <a:t>a</a:t>
            </a:r>
            <a:r>
              <a:rPr lang="en-US" altLang="en-US" sz="3200" dirty="0">
                <a:latin typeface="Times New Roman" panose="02020603050405020304" pitchFamily="18" charset="0"/>
              </a:rPr>
              <a:t>-helix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1F33401-B161-3FEA-4286-093F117F2D50}"/>
                  </a:ext>
                </a:extLst>
              </p14:cNvPr>
              <p14:cNvContentPartPr/>
              <p14:nvPr/>
            </p14:nvContentPartPr>
            <p14:xfrm>
              <a:off x="3463250" y="3595487"/>
              <a:ext cx="3610080" cy="292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1F33401-B161-3FEA-4286-093F117F2D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54610" y="3586847"/>
                <a:ext cx="362772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2EBE53E-AAA2-B787-ECF0-800D2BFB745F}"/>
                  </a:ext>
                </a:extLst>
              </p14:cNvPr>
              <p14:cNvContentPartPr/>
              <p14:nvPr/>
            </p14:nvContentPartPr>
            <p14:xfrm>
              <a:off x="3434810" y="3679007"/>
              <a:ext cx="321840" cy="470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2EBE53E-AAA2-B787-ECF0-800D2BFB745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25810" y="3670367"/>
                <a:ext cx="339480" cy="48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EF131ED-0777-9138-14C8-E553C6C43331}"/>
                  </a:ext>
                </a:extLst>
              </p14:cNvPr>
              <p14:cNvContentPartPr/>
              <p14:nvPr/>
            </p14:nvContentPartPr>
            <p14:xfrm>
              <a:off x="9566330" y="-1274593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EF131ED-0777-9138-14C8-E553C6C4333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557690" y="-128359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49CAB1D-7B87-C111-335A-04A51D7A4B79}"/>
                  </a:ext>
                </a:extLst>
              </p14:cNvPr>
              <p14:cNvContentPartPr/>
              <p14:nvPr/>
            </p14:nvContentPartPr>
            <p14:xfrm>
              <a:off x="4531730" y="-2272873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49CAB1D-7B87-C111-335A-04A51D7A4B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23090" y="-228151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6531</TotalTime>
  <Words>318</Words>
  <Application>Microsoft Macintosh PowerPoint</Application>
  <PresentationFormat>On-screen Show (4:3)</PresentationFormat>
  <Paragraphs>60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Symbol</vt:lpstr>
      <vt:lpstr>Times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Sumanas, Inc.</Manager>
  <Company>John Wiley &amp; Sons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Biochemistry 3/e</dc:title>
  <dc:subject/>
  <dc:creator>Voet et al.</dc:creator>
  <cp:keywords/>
  <dc:description/>
  <cp:lastModifiedBy>Williams, Loren D</cp:lastModifiedBy>
  <cp:revision>165</cp:revision>
  <dcterms:created xsi:type="dcterms:W3CDTF">2011-02-08T03:53:24Z</dcterms:created>
  <dcterms:modified xsi:type="dcterms:W3CDTF">2024-10-28T09:07:49Z</dcterms:modified>
  <cp:category/>
</cp:coreProperties>
</file>