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66" r:id="rId2"/>
    <p:sldId id="392" r:id="rId3"/>
    <p:sldId id="383" r:id="rId4"/>
    <p:sldId id="391" r:id="rId5"/>
    <p:sldId id="38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98"/>
    <p:restoredTop sz="94640"/>
  </p:normalViewPr>
  <p:slideViewPr>
    <p:cSldViewPr>
      <p:cViewPr varScale="1">
        <p:scale>
          <a:sx n="102" d="100"/>
          <a:sy n="102" d="100"/>
        </p:scale>
        <p:origin x="15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8T12:38:54.63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318 1 24575,'0'8'0,"-4"0"0,-2 10 0,-1-4 0,-1-3 0,1 0 0,-1-1 0,-2 0 0,0 0 0,1-1 0,1 1 0,0-2 0,1 1 0,1-3 0,1 0 0,-1-1 0,-2 1 0,-1 2 0,-2-2 0,0 2 0,0 0 0,3 0 0,0 3 0,1-3 0,1-1 0,-1-2 0,2 0 0,-1 1 0,-2 2 0,0 3 0,-3-1 0,3 1 0,-1-2 0,3-1 0,0-2 0,0 0 0,1 2 0,-3 0 0,0 2 0,-2 0 0,2 0 0,1-3 0,3-1 0,6-4 0,3-2 0,5 0 0,-1 0 0,-1 2 0,-1 1 0,-2 2 0,0 2 0,3-1 0,1 2 0,1 0 0,1 1 0,0-1 0,0 0 0,0 0 0,-1-1 0,-1 2 0,0 1 0,1-1 0,1 2 0,0 0 0,0 0 0,0 0 0,0 1 0,0-1 0,1 3 0,-1 0 0,1 1 0,2-1 0,0-3 0,1 1 0,-3-3 0,-2-1 0,0 0 0,0-3 0,1 0 0,-1 3 0,1-2 0,0-1 0,0 0 0,0-1 0,0-1 0,0-1 0,-1-2 0,0 0 0,0 2 0,0 1 0,1 0 0,0 2 0,0-2 0,-2 0 0,-1 1 0,-4-3 0,-2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8T12:40:43.92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24575,'13'0'0,"2"0"0,3 0 0,1 0 0,1 0 0,1 0 0,4 0 0,9 0 0,3 0 0,3 0 0,5 0 0,-3 0 0,3 0 0,0 0 0,0 0 0,2 0 0,-1 0 0,1 0 0,1 0 0,0 0 0,0 0 0,-1 0 0,0 0 0,3 0 0,4 0 0,1 1 0,-5 1 0,-5 0 0,-3 3 0,3-1 0,0 2 0,2 1 0,0-1 0,-4 0 0,3 0 0,-8-1 0,0 0 0,2-1 0,3-1 0,7 2 0,1 1 0,-3 0 0,-3 1 0,-3-1 0,-1-1 0,0-1 0,2 1 0,0-2 0,-1 0 0,1-1 0,-4-2 0,-1 0 0,0 0 0,2 0 0,2 0 0,1 0 0,2 0 0,-4 0 0,-1 1 0,0 0 0,-4 1 0,2 0 0,-3 0 0,-1 1 0,2-1 0,-2 0 0,2 0 0,2 0 0,-5 0 0,-1-1 0,-4 0 0,-2 1 0,3-1 0,1 1 0,0 0 0,-1 0 0,-2 1 0,0-1 0,2 1 0,1 0 0,3 1 0,1-1 0,2 1 0,2-1 0,1 0 0,-3 0 0,2 0 0,-3 0 0,2-1 0,4 3 0,-4-2 0,2 1 0,-1 0 0,-3 0 0,-2 0 0,-2 0 0,-2 0 0,0 0 0,4 0 0,1 1 0,2-2 0,-5 0 0,-4 0 0,4 1 0,0 0 0,3 1 0,0-1 0,-4-1 0,1 1 0,-4 0 0,0-1 0,-3 1 0,-2-1 0,-1 1 0,0 1 0,-2-1 0,1 1 0,1-2 0,3 1 0,2 0 0,1 0 0,1 1 0,-1-1 0,3 0 0,-1 0 0,0 0 0,-1 1 0,1 0 0,0-1 0,0-1 0,-1 1 0,-3 2 0,1-1 0,-2-1 0,-3 1 0,0-1 0,0 1 0,2 0 0,0 0 0,0 1 0,1 0 0,-2 1 0,1-1 0,-1 1 0,0-1 0,-1 0 0,-1 0 0,-1-1 0,0 1 0,-2 0 0,1-1 0,0 1 0,3 0 0,1 0 0,1 0 0,1 0 0,-2-1 0,-1 0 0,-1 0 0,-2 0 0,-2 0 0,-2-2 0,-2 0 0,-2-1 0,-1 0 0,-2 0 0,0 0 0,0 0 0,0-1 0,1 1 0,-1 0 0,0 0 0,-1 0 0,1 0 0,0 0 0,-1 0 0,0 0 0,-1 0 0,1 0 0,-2 0 0,1 0 0,0-1 0,-1 1 0,0 0 0,1-1 0,1 1 0,-1 0 0,0 0 0,0 0 0,0 0 0,0-1 0,-1 0 0,0-1 0,0 0 0,-1 1 0,1 0 0,0 0 0,-1 2 0,1-1 0,0 0 0,0-1 0,1 0 0,-1 0 0,0 0 0,-1 0 0,1 0 0,0 0 0,0 1 0,-1-1 0,0 1 0,-1-1 0,0 0 0,0 2 0,1-1 0,2 2 0,2 0 0,1 2 0,0 0 0,1 0 0,1 0 0,-2 0 0,0-1 0,-2 1 0,-1-1 0,-1-1 0,0 1 0,-1-3 0,0 1 0,0-1 0,-1 0 0,0 0 0,0 1 0,0 0 0,0 1 0,1 0 0,-1 2 0,2-1 0,-1 1 0,1 0 0,0 0 0,0 0 0,-1 0 0,-1 0 0,0 0 0,0 0 0,-1 0 0,1 0 0,-1 0 0,0-1 0,-1 0 0,1 1 0,0 0 0,0 0 0,0 0 0,-1 0 0,0 1 0,0-2 0,1 0 0,0-2 0,0 1 0,0 0 0,-1 0 0,0-1 0,0 1 0,0-1 0,0 1 0,0 1 0,0 1 0,0 0 0,0 1 0,0 0 0,0 0 0,0 1 0,0-1 0,0 0 0,0-1 0,0-1 0,0 0 0,0-1 0,0 0 0,0-1 0,0 1 0,0-1 0,0 1 0,0 0 0,0 1 0,0 1 0,0-1 0,0 1 0,0 1 0,0-1 0,0 0 0,0 0 0,0-2 0,0 1 0,0-1 0,0-2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61D67EB2-8FD3-6D4C-8D1B-E8B251FC76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513BA1C0-937B-F248-BEBD-FB9DA70550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7E81F36-EA16-6249-B051-9D40B857F7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92DAC9C8-F4D5-8E40-94BE-617CDE67F8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85C0140D-D80D-224E-B19F-5F1961DB7D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>
            <a:extLst>
              <a:ext uri="{FF2B5EF4-FFF2-40B4-BE49-F238E27FC236}">
                <a16:creationId xmlns:a16="http://schemas.microsoft.com/office/drawing/2014/main" id="{BADB5EBD-0ADC-B041-82BC-54011C937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5B5AAE-23C3-DB4A-9D7B-300D9E4926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9CE4EF-2A19-8245-B708-52A402FAA0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8EBBE7-E0FE-0246-9061-58AED801BF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E95B35-D8F1-904E-BD3C-B8C346709D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52772-8521-524B-BFB5-7F5EB34FC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49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DA43E6-AE22-6B4B-8620-A919CE5050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E44188-639E-F949-8B5E-36A5A1B8F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834EBA-CF38-4849-B9CE-2B97102E1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4F8E7-630A-C54A-BD20-7123E322B5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07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DB1322-ACC0-0547-8F58-398B280804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C1ACEC-89EB-D14F-B7AD-A280FBAEB8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CE83FA-006B-0843-A4BD-498403F4A8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A4A21-2E0B-CC4B-9B72-632F955A3F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3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37AA74-64FF-CB49-9BFC-D56EAAEC8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BBE1A2-34AD-5841-9A60-FB353ED743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427BDE-F20E-5840-9F47-691963555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5F3D4-74C6-0B4B-AEC5-4A6EEF1878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74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568316-625F-9F4D-B6BC-E2FBF910DE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3C025F-3382-7745-9EEB-420E36F04E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D8F12F-7528-0F4F-9A1A-723F0C726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1318BE-0980-5D42-8FE0-AB6AD18ABF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60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1C3590-13EF-AB4A-9B61-6754546ED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40FA00-635C-5246-8BF9-108FD7594D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FD8B6-8780-B446-9C29-1988014F7C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F822E-C7D3-034A-8A6A-5ECDC4BF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26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82F6041-43A0-F44B-9A35-B3D374D2AB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CCDE3FE-29C4-AC4B-868E-A9FF43E7A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14F9B6F-96A5-584C-B2D3-75116FBB9C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0A489-08AD-0D43-8D91-9A34A0C6B8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00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BD4B08-F49D-8749-8736-77DCA21B10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413A8F-71D2-CB4F-AC81-D3580FBA1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9902B93-FBA9-A04A-988D-700F62C2A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679ED0-8563-C54C-A653-21C6E416B7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93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B1F144F-58CE-9540-96C6-5CA5C740B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925A8A-16A4-9B47-B12A-4FEBD24E86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673A08-7EAF-884A-9A92-07A5C176C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1BE0B-A4AE-1A4D-9308-0CE773F0B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63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280BAC-F2D5-DA47-B7C3-6982E755C1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82935C-DABB-1642-A479-414C5B985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68E1E-FBD4-9549-BA7E-74407160F0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B6BD3A-5017-9248-8977-47E2FD56ED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66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D6D8DC-548F-A442-B779-52CFE1B569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807BE-FFD3-7B47-9006-AB1228C72B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22D9B1-0445-324C-9CCF-72766F9C37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295B6-CBF0-6145-AAD8-E5F93D83D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39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9B697A3-343C-9142-B460-AC05FD6B7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CA9852-284E-DB44-BA30-31009D4F3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C48350-DD33-3E44-B5E0-B0BCAAB932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A8CA23-4F2C-954B-A1D7-FD257E695E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08BF9B4-6AF6-1346-ADCB-DD9CE48215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B0DD15-9A7A-AD45-9530-441484D14F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customXml" Target="../ink/ink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5D60AE-5604-B04A-BADD-EEAFBCD4FA9B}"/>
              </a:ext>
            </a:extLst>
          </p:cNvPr>
          <p:cNvSpPr/>
          <p:nvPr/>
        </p:nvSpPr>
        <p:spPr>
          <a:xfrm>
            <a:off x="3262992" y="2967335"/>
            <a:ext cx="261802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ymbol" charset="2"/>
                <a:ea typeface="ＭＳ Ｐゴシック" charset="0"/>
                <a:cs typeface="Symbol" charset="2"/>
              </a:rPr>
              <a:t>b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-sheet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EEC604-91DF-F931-E3D6-E12FA0AB0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0"/>
            <a:ext cx="35879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2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11">
            <a:extLst>
              <a:ext uri="{FF2B5EF4-FFF2-40B4-BE49-F238E27FC236}">
                <a16:creationId xmlns:a16="http://schemas.microsoft.com/office/drawing/2014/main" id="{6762C3D0-5782-1940-9150-6BD390EC1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68275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2" name="Picture 12">
            <a:extLst>
              <a:ext uri="{FF2B5EF4-FFF2-40B4-BE49-F238E27FC236}">
                <a16:creationId xmlns:a16="http://schemas.microsoft.com/office/drawing/2014/main" id="{DEAFB415-74A6-B546-8535-49FFE98BB8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0"/>
            <a:ext cx="165893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TextBox 13">
            <a:extLst>
              <a:ext uri="{FF2B5EF4-FFF2-40B4-BE49-F238E27FC236}">
                <a16:creationId xmlns:a16="http://schemas.microsoft.com/office/drawing/2014/main" id="{538D2353-E1E7-A649-9174-90F1FC49B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28600"/>
            <a:ext cx="3733800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β strand: a single continuous stretch of amino acids involved in backbone hydrogen bonds another strand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β sheet is an assembly of at least two β strands.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Backbone N-H groups of one strand form hydrogen bonds with backbone C=O groups of adjacent strands.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err="1">
                <a:latin typeface="Times New Roman" panose="02020603050405020304" pitchFamily="18" charset="0"/>
              </a:rPr>
              <a:t>Sicechain</a:t>
            </a:r>
            <a:r>
              <a:rPr lang="en-US" altLang="en-US" sz="2000" dirty="0">
                <a:latin typeface="Times New Roman" panose="02020603050405020304" pitchFamily="18" charset="0"/>
              </a:rPr>
              <a:t> disposition: Successive side chains are above, then below the plane of the sheet.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Parallel and Antiparallel: Antiparallel sheets have the strongest inter-strand H-</a:t>
            </a:r>
            <a:r>
              <a:rPr lang="en-US" altLang="en-US" sz="2000" dirty="0" err="1">
                <a:latin typeface="Times New Roman" panose="02020603050405020304" pitchFamily="18" charset="0"/>
              </a:rPr>
              <a:t>honds</a:t>
            </a:r>
            <a:r>
              <a:rPr lang="en-US" altLang="en-US" sz="2000" dirty="0">
                <a:latin typeface="Times New Roman" panose="02020603050405020304" pitchFamily="18" charset="0"/>
              </a:rPr>
              <a:t>, which are linear, which is their preferred geometry.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Symbol" pitchFamily="2" charset="2"/>
              </a:rPr>
              <a:t> f</a:t>
            </a:r>
            <a:r>
              <a:rPr lang="en-US" altLang="en-US" sz="2000" dirty="0">
                <a:latin typeface="Times New Roman" panose="02020603050405020304" pitchFamily="18" charset="0"/>
              </a:rPr>
              <a:t> = -110° to -140°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Symbol" pitchFamily="2" charset="2"/>
              </a:rPr>
              <a:t>j</a:t>
            </a:r>
            <a:r>
              <a:rPr lang="en-US" altLang="en-US" sz="2000" dirty="0">
                <a:latin typeface="Times New Roman" panose="02020603050405020304" pitchFamily="18" charset="0"/>
              </a:rPr>
              <a:t> = +110° to +135°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3">
            <a:extLst>
              <a:ext uri="{FF2B5EF4-FFF2-40B4-BE49-F238E27FC236}">
                <a16:creationId xmlns:a16="http://schemas.microsoft.com/office/drawing/2014/main" id="{05AA058A-F47D-494A-8629-4ED76DE8E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73" y="882650"/>
            <a:ext cx="4926872" cy="567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0" name="Picture 4">
            <a:extLst>
              <a:ext uri="{FF2B5EF4-FFF2-40B4-BE49-F238E27FC236}">
                <a16:creationId xmlns:a16="http://schemas.microsoft.com/office/drawing/2014/main" id="{7B4DE943-D4C9-264B-ADF4-5797205AF5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513" y="-277813"/>
            <a:ext cx="7024687" cy="713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TextBox 5">
            <a:extLst>
              <a:ext uri="{FF2B5EF4-FFF2-40B4-BE49-F238E27FC236}">
                <a16:creationId xmlns:a16="http://schemas.microsoft.com/office/drawing/2014/main" id="{5A1EEC56-657E-024C-972F-C53FC7D25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04800"/>
            <a:ext cx="352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US" altLang="en-US" sz="2800">
                <a:latin typeface="Symbol" pitchFamily="2" charset="2"/>
              </a:rPr>
              <a:t>f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 in an </a:t>
            </a:r>
            <a:r>
              <a:rPr lang="en-US" altLang="en-US" sz="2800">
                <a:latin typeface="Symbol" pitchFamily="2" charset="2"/>
              </a:rPr>
              <a:t>b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-sheet</a:t>
            </a:r>
          </a:p>
        </p:txBody>
      </p:sp>
      <p:sp>
        <p:nvSpPr>
          <p:cNvPr id="63492" name="TextBox 6">
            <a:extLst>
              <a:ext uri="{FF2B5EF4-FFF2-40B4-BE49-F238E27FC236}">
                <a16:creationId xmlns:a16="http://schemas.microsoft.com/office/drawing/2014/main" id="{986CE322-BE37-CD4E-9614-E6F34B216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0" y="457200"/>
            <a:ext cx="355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US" altLang="en-US" sz="2800">
                <a:latin typeface="Symbol" pitchFamily="2" charset="2"/>
              </a:rPr>
              <a:t>j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 in an </a:t>
            </a:r>
            <a:r>
              <a:rPr lang="en-US" altLang="en-US" sz="2800">
                <a:latin typeface="Symbol" pitchFamily="2" charset="2"/>
              </a:rPr>
              <a:t>b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-sheet</a:t>
            </a:r>
          </a:p>
        </p:txBody>
      </p:sp>
      <p:sp>
        <p:nvSpPr>
          <p:cNvPr id="63493" name="Rectangle 1">
            <a:extLst>
              <a:ext uri="{FF2B5EF4-FFF2-40B4-BE49-F238E27FC236}">
                <a16:creationId xmlns:a16="http://schemas.microsoft.com/office/drawing/2014/main" id="{40143E03-32D6-6C43-B970-7FA6C0A6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1300" y="6172200"/>
            <a:ext cx="510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latin typeface="Symbol" pitchFamily="2" charset="2"/>
              </a:rPr>
              <a:t>f</a:t>
            </a:r>
            <a:r>
              <a:rPr lang="en-US" altLang="en-US">
                <a:latin typeface="Times New Roman" panose="02020603050405020304" pitchFamily="18" charset="0"/>
              </a:rPr>
              <a:t> = -110 to -140 and </a:t>
            </a:r>
            <a:r>
              <a:rPr lang="en-US" altLang="en-US">
                <a:latin typeface="Symbol" pitchFamily="2" charset="2"/>
              </a:rPr>
              <a:t>j</a:t>
            </a:r>
            <a:r>
              <a:rPr lang="en-US" altLang="en-US">
                <a:latin typeface="Times New Roman" panose="02020603050405020304" pitchFamily="18" charset="0"/>
              </a:rPr>
              <a:t> = +110 to +135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5">
            <a:extLst>
              <a:ext uri="{FF2B5EF4-FFF2-40B4-BE49-F238E27FC236}">
                <a16:creationId xmlns:a16="http://schemas.microsoft.com/office/drawing/2014/main" id="{D097B901-468B-3C4C-876A-3E603937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5A32D4C-4FFA-1C47-90C4-BF0C18E3C6B2}" type="slidenum">
              <a:rPr lang="en-US" altLang="en-US" sz="1400">
                <a:latin typeface="Arial" panose="020B0604020202020204" pitchFamily="34" charset="0"/>
              </a:rPr>
              <a:pPr eaLnBrk="1" hangingPunct="1"/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62466" name="Picture 6" descr="ramach_porin.gif">
            <a:extLst>
              <a:ext uri="{FF2B5EF4-FFF2-40B4-BE49-F238E27FC236}">
                <a16:creationId xmlns:a16="http://schemas.microsoft.com/office/drawing/2014/main" id="{8CE30581-362C-7145-8BD8-20A3992F6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55938"/>
            <a:ext cx="4067175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7" name="Picture 8" descr="p_face_stick.gif">
            <a:extLst>
              <a:ext uri="{FF2B5EF4-FFF2-40B4-BE49-F238E27FC236}">
                <a16:creationId xmlns:a16="http://schemas.microsoft.com/office/drawing/2014/main" id="{D3DD032A-815A-644B-81A6-1C2A9BCFA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50" y="0"/>
            <a:ext cx="440055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9" descr="ap_face_stick.gif">
            <a:extLst>
              <a:ext uri="{FF2B5EF4-FFF2-40B4-BE49-F238E27FC236}">
                <a16:creationId xmlns:a16="http://schemas.microsoft.com/office/drawing/2014/main" id="{B9A99E78-B708-E546-B262-98CAA4B214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39814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TextBox 10">
            <a:extLst>
              <a:ext uri="{FF2B5EF4-FFF2-40B4-BE49-F238E27FC236}">
                <a16:creationId xmlns:a16="http://schemas.microsoft.com/office/drawing/2014/main" id="{97BE0B3F-39C1-A54F-A0B6-1D14B9471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999258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dirty="0">
                <a:latin typeface="Symbol" pitchFamily="2" charset="2"/>
              </a:rPr>
              <a:t>b</a:t>
            </a:r>
            <a:r>
              <a:rPr lang="en-US" altLang="en-US" sz="3200" dirty="0">
                <a:latin typeface="Times New Roman" panose="02020603050405020304" pitchFamily="18" charset="0"/>
              </a:rPr>
              <a:t>-sheet</a:t>
            </a:r>
          </a:p>
        </p:txBody>
      </p:sp>
      <p:sp>
        <p:nvSpPr>
          <p:cNvPr id="62470" name="Rectangle 1">
            <a:extLst>
              <a:ext uri="{FF2B5EF4-FFF2-40B4-BE49-F238E27FC236}">
                <a16:creationId xmlns:a16="http://schemas.microsoft.com/office/drawing/2014/main" id="{F9B77A4A-5A77-1A45-9E38-323DF4F69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48200"/>
            <a:ext cx="4267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latin typeface="Symbol" pitchFamily="2" charset="2"/>
              </a:rPr>
              <a:t> f</a:t>
            </a:r>
            <a:r>
              <a:rPr lang="en-US" altLang="en-US">
                <a:latin typeface="Times New Roman" panose="02020603050405020304" pitchFamily="18" charset="0"/>
              </a:rPr>
              <a:t> = -110° to -140°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Symbol" pitchFamily="2" charset="2"/>
              </a:rPr>
              <a:t>j</a:t>
            </a:r>
            <a:r>
              <a:rPr lang="en-US" altLang="en-US">
                <a:latin typeface="Times New Roman" panose="02020603050405020304" pitchFamily="18" charset="0"/>
              </a:rPr>
              <a:t> = +110° to +135°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latin typeface="Times New Roman" panose="02020603050405020304" pitchFamily="18" charset="0"/>
              </a:rPr>
              <a:t>Antiparallel sheets are more extended: with larger |</a:t>
            </a:r>
            <a:r>
              <a:rPr lang="en-US" altLang="en-US">
                <a:latin typeface="Symbol" pitchFamily="2" charset="2"/>
              </a:rPr>
              <a:t>f|</a:t>
            </a:r>
            <a:r>
              <a:rPr lang="en-US" altLang="en-US">
                <a:latin typeface="Times New Roman" panose="02020603050405020304" pitchFamily="18" charset="0"/>
              </a:rPr>
              <a:t> and larger </a:t>
            </a:r>
            <a:r>
              <a:rPr lang="en-US" altLang="en-US">
                <a:latin typeface="Symbol" pitchFamily="2" charset="2"/>
              </a:rPr>
              <a:t>j.</a:t>
            </a:r>
            <a:endParaRPr lang="en-US" altLang="en-US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DB0E86-66E6-775C-88E4-86DEE8D5D7A4}"/>
                  </a:ext>
                </a:extLst>
              </p14:cNvPr>
              <p14:cNvContentPartPr/>
              <p14:nvPr/>
            </p14:nvContentPartPr>
            <p14:xfrm>
              <a:off x="5564679" y="3550686"/>
              <a:ext cx="190800" cy="258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DB0E86-66E6-775C-88E4-86DEE8D5D7A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55679" y="3542046"/>
                <a:ext cx="208440" cy="276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10">
            <a:extLst>
              <a:ext uri="{FF2B5EF4-FFF2-40B4-BE49-F238E27FC236}">
                <a16:creationId xmlns:a16="http://schemas.microsoft.com/office/drawing/2014/main" id="{58C4A443-C223-A79E-21CB-3ED0D1844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1910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dirty="0">
                <a:latin typeface="Symbol" pitchFamily="2" charset="2"/>
              </a:rPr>
              <a:t>b</a:t>
            </a:r>
            <a:r>
              <a:rPr lang="en-US" altLang="en-US" sz="3200" dirty="0">
                <a:latin typeface="Times New Roman" panose="02020603050405020304" pitchFamily="18" charset="0"/>
              </a:rPr>
              <a:t>-sheet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B5364D6-B7CE-F17D-4CA5-50C65DC9B941}"/>
                  </a:ext>
                </a:extLst>
              </p14:cNvPr>
              <p14:cNvContentPartPr/>
              <p14:nvPr/>
            </p14:nvContentPartPr>
            <p14:xfrm>
              <a:off x="5602731" y="3683809"/>
              <a:ext cx="2059200" cy="3686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B5364D6-B7CE-F17D-4CA5-50C65DC9B94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593731" y="3675169"/>
                <a:ext cx="2076840" cy="38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6520</TotalTime>
  <Words>172</Words>
  <Application>Microsoft Macintosh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Symbol</vt:lpstr>
      <vt:lpstr>Times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Sumanas, Inc.</Manager>
  <Company>John Wiley &amp; Sons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Biochemistry 3/e</dc:title>
  <dc:subject/>
  <dc:creator>Voet et al.</dc:creator>
  <cp:keywords/>
  <dc:description/>
  <cp:lastModifiedBy>Williams, Loren D</cp:lastModifiedBy>
  <cp:revision>156</cp:revision>
  <dcterms:created xsi:type="dcterms:W3CDTF">2011-02-08T03:53:24Z</dcterms:created>
  <dcterms:modified xsi:type="dcterms:W3CDTF">2024-10-28T09:12:34Z</dcterms:modified>
  <cp:category/>
</cp:coreProperties>
</file>