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75" r:id="rId2"/>
    <p:sldId id="401" r:id="rId3"/>
    <p:sldId id="402" r:id="rId4"/>
    <p:sldId id="400" r:id="rId5"/>
    <p:sldId id="283" r:id="rId6"/>
    <p:sldId id="284" r:id="rId7"/>
    <p:sldId id="399" r:id="rId8"/>
    <p:sldId id="285" r:id="rId9"/>
    <p:sldId id="287" r:id="rId10"/>
    <p:sldId id="288" r:id="rId11"/>
    <p:sldId id="3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06"/>
  </p:normalViewPr>
  <p:slideViewPr>
    <p:cSldViewPr snapToGrid="0">
      <p:cViewPr varScale="1">
        <p:scale>
          <a:sx n="90" d="100"/>
          <a:sy n="90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80995-AB14-0840-86AF-6D98603DC5A9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6D507-F5AA-A44F-A51A-C99148BF3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1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96168BD0-AAD7-9A4B-B6D3-6F1350900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BE506D0-29FB-CE4A-A2E9-7B6BD058F1C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5BC732A3-F930-214A-82B0-5A1CE4820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42469E8-3177-B346-9024-6355B7A75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6D216463-DE4F-7042-80EB-130BCA656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61BB044-DC15-9440-8D36-EFD7547D080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51777AF5-7113-474F-9618-A225CD8DE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5588932-E90B-4C4F-AC08-73B42B5E7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72A49D06-404F-0147-A1A2-007F59C1B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15C459A-F2A1-274D-98C0-1CAE6502193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E56961CC-29FB-5E40-AFE1-845B01D09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9835C0E-B15B-4C4F-8088-2B87EDCA2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BC38B075-4929-4E46-9C71-BAE276BA3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01FDA37-23DA-8E46-AEE6-E79956602F3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7E8D5FCE-3E3A-BA4C-A114-B4FEE6738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A1DF4D5-171D-BE46-81F4-1F494006E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AE57EEE2-A71C-C042-861D-3F45C1B1B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4E0D4D9-346A-6D40-B245-BD688E02895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E9EE70E6-3FB1-AE4A-8664-143A427A1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41F5274-4F20-CE45-A95D-900425F30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3FAEED26-F7E3-B342-9A5B-1552112FB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5D0D522-0428-1D43-A62D-9760E858D71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E8D619F0-8DAA-1543-B94F-597E04662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B1CBD32-BD4F-2C4D-9575-A7BC76069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D810-0960-7145-0441-B69483072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4732A-1C83-0FA5-D6D4-63406BCDE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22706-EE81-7308-4DC1-459AB57C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1C12B-C14E-E493-023F-765C4788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CCBEC-E9A7-93A3-655A-D5526A37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8122-65FD-D47F-C04B-BF8A87BC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02D67-C4E2-CBBE-9D6A-410A05084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D0507-698A-9178-ABD9-DF4F89AE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DF09-D9C1-EC90-B011-F7456BAF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C7C7A-4F5F-AA45-E5F0-D04EBF6C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EC137-FD01-1759-3A57-F2A3ED16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C83FD-AC63-C406-D62E-5499DC454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E4362-0B0F-4C1E-7426-54CAF1A9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4F27-C992-1AEA-C87B-B5639A47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45573-19D5-8898-D3C7-023F2A49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CA99-13E4-BF8C-301E-4ACAEF66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8085C-7F34-88E9-9C69-EF7C1E31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FEF69-53A7-F6F5-A973-4AD242D7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41E81-5BE8-4F2E-0A84-8B26FB41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137B-277D-2654-C39A-2D483E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B9D5-0993-DBDE-64E7-8A51B734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40D08-26B4-1D55-3F19-DFEC5734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6AD41-64E8-FB4A-254A-097CEB30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285B-E89B-9711-06B9-99852B91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33758-6C7C-3542-6414-5CFAD8B9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97D1-BB84-3A14-2965-9019196F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EFDF5-1CE3-E0AE-E139-2FBE7FEC3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A871E-C79D-D454-44E2-E28A91EC0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ABE59-2FC7-D5EF-AB3B-F99F0E31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79D22-4CEA-1F2F-7AAE-DFABA40F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F18DD-50A4-095D-8187-8D61DC8E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FA11-AB0A-4EC2-09A0-716F0611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553CF-08D7-E954-E721-EDFBAE6C2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B4FCF-6657-4F92-F146-28DB9ED6D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90ACE-EE25-F271-7121-345BD0891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A5913-4398-1968-FE18-F1AE52941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E15FD-F035-7E6C-2EFF-CFD40448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3C70F-3DD7-99A3-F155-27F0FD5F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5A9AC-4853-C49B-95CB-10DBA229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9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7815-167B-E1FF-B0C9-31A04E4F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31E66-041C-6C53-99ED-3B171F66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E3348-7679-4FB6-7045-402F5851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0FB88-9CDB-55B7-82C2-656B8E7A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56060-FF14-F9BA-7886-BAE5C356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D4673-B06F-0989-E7CF-16ECCD94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AB46C-4CC0-AA89-41A4-C4CD5D93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70FF-48AB-D27F-80C9-043A35D7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F58B-BFB9-5217-90F5-740374B8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5443A-FB40-CA48-A723-A00E11A02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32E7D-DC82-BF58-1C0A-D6822621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BD5DD-F2A5-51DF-6444-296AB17B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DE942-4E93-C3A2-DC90-6F285AE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1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08B7-D82A-C6D9-5ABB-3E8E3654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D9C1E-1DCD-ADDB-48C1-AD7D5C823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016FE-14DF-6A51-CC87-C894DD163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0696C-441F-5B86-75DC-02D6932A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8EFD4-29EE-7263-D899-EAD756CF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CB8C0-A52A-DFD5-494C-6EF7BF20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F3B99-7021-B0C2-F4A0-18BF0A5F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8165E-906B-742D-396D-86678FCF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B6FA-F9CC-189A-897D-74CEDD63E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1A71-BECB-D64B-B7E3-D5C26736FEFC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74F67-7FA9-0C95-145F-FB42716FE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9B6-00BD-F8B4-58EA-3FAE45E7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358E-E45C-6741-8FBB-0649BD5E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895339-753C-CB48-AF0D-6A78EC15169F}"/>
              </a:ext>
            </a:extLst>
          </p:cNvPr>
          <p:cNvSpPr/>
          <p:nvPr/>
        </p:nvSpPr>
        <p:spPr>
          <a:xfrm>
            <a:off x="3060051" y="2967335"/>
            <a:ext cx="60719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Fibrous Proteins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fig_06_18b">
            <a:extLst>
              <a:ext uri="{FF2B5EF4-FFF2-40B4-BE49-F238E27FC236}">
                <a16:creationId xmlns:a16="http://schemas.microsoft.com/office/drawing/2014/main" id="{E02C7498-0818-DB4B-974D-A806B97A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17501"/>
            <a:ext cx="676433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Text Box 3">
            <a:extLst>
              <a:ext uri="{FF2B5EF4-FFF2-40B4-BE49-F238E27FC236}">
                <a16:creationId xmlns:a16="http://schemas.microsoft.com/office/drawing/2014/main" id="{11C40FDE-9C50-C548-8908-CB736A339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6-18b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figun_06_p137a">
            <a:extLst>
              <a:ext uri="{FF2B5EF4-FFF2-40B4-BE49-F238E27FC236}">
                <a16:creationId xmlns:a16="http://schemas.microsoft.com/office/drawing/2014/main" id="{4B58980B-6DCB-2044-BB3E-B1D9FF62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11301"/>
            <a:ext cx="85312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Text Box 3">
            <a:extLst>
              <a:ext uri="{FF2B5EF4-FFF2-40B4-BE49-F238E27FC236}">
                <a16:creationId xmlns:a16="http://schemas.microsoft.com/office/drawing/2014/main" id="{02A92894-CA82-ED4B-9FE0-054189335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Page 137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01D0AB-A9CD-6C4F-B568-E11A6A539853}"/>
              </a:ext>
            </a:extLst>
          </p:cNvPr>
          <p:cNvSpPr/>
          <p:nvPr/>
        </p:nvSpPr>
        <p:spPr>
          <a:xfrm>
            <a:off x="4438339" y="2967335"/>
            <a:ext cx="3315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-keratin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>
            <a:extLst>
              <a:ext uri="{FF2B5EF4-FFF2-40B4-BE49-F238E27FC236}">
                <a16:creationId xmlns:a16="http://schemas.microsoft.com/office/drawing/2014/main" id="{977AFD55-CCB0-D54F-87CE-6EC675194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1"/>
            <a:ext cx="754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coiled-coil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fibrous structural protein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skin, hair and nails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high frequence of cysteine that forms disulfide bridges to confer strength, form, rigidity.</a:t>
            </a:r>
          </a:p>
        </p:txBody>
      </p:sp>
      <p:pic>
        <p:nvPicPr>
          <p:cNvPr id="91138" name="Picture 3">
            <a:extLst>
              <a:ext uri="{FF2B5EF4-FFF2-40B4-BE49-F238E27FC236}">
                <a16:creationId xmlns:a16="http://schemas.microsoft.com/office/drawing/2014/main" id="{BF9F00E5-D45C-A243-8A0C-54EFAB79E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2590800"/>
            <a:ext cx="3175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1">
            <a:extLst>
              <a:ext uri="{FF2B5EF4-FFF2-40B4-BE49-F238E27FC236}">
                <a16:creationId xmlns:a16="http://schemas.microsoft.com/office/drawing/2014/main" id="{42777D1A-F712-6D4D-AC18-12833A4EB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074988"/>
            <a:ext cx="35528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>
            <a:extLst>
              <a:ext uri="{FF2B5EF4-FFF2-40B4-BE49-F238E27FC236}">
                <a16:creationId xmlns:a16="http://schemas.microsoft.com/office/drawing/2014/main" id="{1D526711-3745-864D-A249-F20EB5209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380288" cy="73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fig_06_15b">
            <a:extLst>
              <a:ext uri="{FF2B5EF4-FFF2-40B4-BE49-F238E27FC236}">
                <a16:creationId xmlns:a16="http://schemas.microsoft.com/office/drawing/2014/main" id="{3B9BE153-996E-E841-BBE7-E5E5FAD7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17501"/>
            <a:ext cx="40528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Text Box 3">
            <a:extLst>
              <a:ext uri="{FF2B5EF4-FFF2-40B4-BE49-F238E27FC236}">
                <a16:creationId xmlns:a16="http://schemas.microsoft.com/office/drawing/2014/main" id="{2C0C6387-57D6-B54D-B55A-6119A2F2C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6-15b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fig_06_16">
            <a:extLst>
              <a:ext uri="{FF2B5EF4-FFF2-40B4-BE49-F238E27FC236}">
                <a16:creationId xmlns:a16="http://schemas.microsoft.com/office/drawing/2014/main" id="{93287C14-C2A7-824B-A439-3530326B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2850"/>
            <a:ext cx="614045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TextBox 2">
            <a:extLst>
              <a:ext uri="{FF2B5EF4-FFF2-40B4-BE49-F238E27FC236}">
                <a16:creationId xmlns:a16="http://schemas.microsoft.com/office/drawing/2014/main" id="{A6C18399-9E0D-D94D-98EF-F580005C1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52401"/>
            <a:ext cx="6365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α-keratins: Hair, horns, claws, nails, hooves…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C9919-0B52-BC43-B85D-32382364F7DC}"/>
              </a:ext>
            </a:extLst>
          </p:cNvPr>
          <p:cNvSpPr/>
          <p:nvPr/>
        </p:nvSpPr>
        <p:spPr>
          <a:xfrm>
            <a:off x="4445549" y="2967335"/>
            <a:ext cx="33009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Collagen </a:t>
            </a:r>
          </a:p>
        </p:txBody>
      </p:sp>
      <p:pic>
        <p:nvPicPr>
          <p:cNvPr id="97282" name="Picture 2" descr="fig_06_17">
            <a:extLst>
              <a:ext uri="{FF2B5EF4-FFF2-40B4-BE49-F238E27FC236}">
                <a16:creationId xmlns:a16="http://schemas.microsoft.com/office/drawing/2014/main" id="{DC923270-6A65-9640-8362-EF4B9FB2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-228600"/>
            <a:ext cx="5948363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>
            <a:extLst>
              <a:ext uri="{FF2B5EF4-FFF2-40B4-BE49-F238E27FC236}">
                <a16:creationId xmlns:a16="http://schemas.microsoft.com/office/drawing/2014/main" id="{4F48B12A-A18C-8B41-80BC-4C66F8DE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228600"/>
            <a:ext cx="152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>
            <a:extLst>
              <a:ext uri="{FF2B5EF4-FFF2-40B4-BE49-F238E27FC236}">
                <a16:creationId xmlns:a16="http://schemas.microsoft.com/office/drawing/2014/main" id="{0C281991-D68D-6440-A0A7-C2AE64CA7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76"/>
            <a:ext cx="79248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Collagen</a:t>
            </a:r>
          </a:p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protein found in connective tissue of vertebrates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	tendons, ligaments, skin, corneas, cartilage, bones, blood vessels, etc.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	is the matrix of bone on which mineral constituents are precipitated 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	is the most abundant protein in mammals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right-handed triple helix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each triple helix is  wound together with the two other triple helices to form a right handed fiber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amino acid sequence is repeating Gly-X-Y, where X is often proline and Y is proline or hydroxyproline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every third residue lies near the center of the triple helix and can only be glycine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number of amino acid in a chain averages around 1,000 </a:t>
            </a:r>
          </a:p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Collagen has many modified amino acid sidechains (hydroxyproline and hydroxylysine)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Hydroxyproline helps to stabilize the triple helix via hydrogen bonds. 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Hydroxylysine provides attachment sites for polysaccharides</a:t>
            </a:r>
          </a:p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Hydroxylation of proline requires ascorbic acid (vitamin C). Deficiency of vitamin C reduces hydroxyproline production, leading to weakened collagen fibers and the condition known as scurvy.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fig_06_18a">
            <a:extLst>
              <a:ext uri="{FF2B5EF4-FFF2-40B4-BE49-F238E27FC236}">
                <a16:creationId xmlns:a16="http://schemas.microsoft.com/office/drawing/2014/main" id="{8EBC03FC-6AFC-7F4B-82E8-F1799B8E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3429000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1">
            <a:extLst>
              <a:ext uri="{FF2B5EF4-FFF2-40B4-BE49-F238E27FC236}">
                <a16:creationId xmlns:a16="http://schemas.microsoft.com/office/drawing/2014/main" id="{E0F4CB66-2FD0-D140-A54F-74DA3E6BB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Macintosh PowerPoint</Application>
  <PresentationFormat>Widescreen</PresentationFormat>
  <Paragraphs>35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Loren D</dc:creator>
  <cp:lastModifiedBy>Williams, Loren D</cp:lastModifiedBy>
  <cp:revision>1</cp:revision>
  <dcterms:created xsi:type="dcterms:W3CDTF">2023-02-07T04:49:03Z</dcterms:created>
  <dcterms:modified xsi:type="dcterms:W3CDTF">2023-02-07T04:49:24Z</dcterms:modified>
</cp:coreProperties>
</file>