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64" r:id="rId2"/>
    <p:sldId id="358" r:id="rId3"/>
    <p:sldId id="359" r:id="rId4"/>
    <p:sldId id="362" r:id="rId5"/>
    <p:sldId id="1024" r:id="rId6"/>
    <p:sldId id="1023" r:id="rId7"/>
    <p:sldId id="1025" r:id="rId8"/>
    <p:sldId id="1026" r:id="rId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8"/>
    <p:restoredTop sz="94662"/>
  </p:normalViewPr>
  <p:slideViewPr>
    <p:cSldViewPr>
      <p:cViewPr varScale="1">
        <p:scale>
          <a:sx n="86" d="100"/>
          <a:sy n="86" d="100"/>
        </p:scale>
        <p:origin x="14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1D67EB2-8FD3-6D4C-8D1B-E8B251FC766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1" name="Rectangle 3">
            <a:extLst>
              <a:ext uri="{FF2B5EF4-FFF2-40B4-BE49-F238E27FC236}">
                <a16:creationId xmlns:a16="http://schemas.microsoft.com/office/drawing/2014/main" id="{513BA1C0-937B-F248-BEBD-FB9DA70550E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C7E81F36-EA16-6249-B051-9D40B857F7F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a:extLst>
              <a:ext uri="{FF2B5EF4-FFF2-40B4-BE49-F238E27FC236}">
                <a16:creationId xmlns:a16="http://schemas.microsoft.com/office/drawing/2014/main" id="{92DAC9C8-F4D5-8E40-94BE-617CDE67F87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a:extLst>
              <a:ext uri="{FF2B5EF4-FFF2-40B4-BE49-F238E27FC236}">
                <a16:creationId xmlns:a16="http://schemas.microsoft.com/office/drawing/2014/main" id="{85C0140D-D80D-224E-B19F-5F1961DB7D66}"/>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5" name="Rectangle 7">
            <a:extLst>
              <a:ext uri="{FF2B5EF4-FFF2-40B4-BE49-F238E27FC236}">
                <a16:creationId xmlns:a16="http://schemas.microsoft.com/office/drawing/2014/main" id="{BADB5EBD-0ADC-B041-82BC-54011C937811}"/>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5B5AAE-23C3-DB4A-9D7B-300D9E49263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7CCC3-4953-24DC-531D-D311E1AFD51E}"/>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7C3AB7EA-96DA-51A3-A96D-2509E8A73B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E6E5D86-3548-4647-8D3A-46E7016B39FC}" type="slidenum">
              <a:rPr lang="en-US" altLang="en-US" sz="1200"/>
              <a:pPr/>
              <a:t>5</a:t>
            </a:fld>
            <a:endParaRPr lang="en-US" altLang="en-US" sz="1200"/>
          </a:p>
        </p:txBody>
      </p:sp>
      <p:sp>
        <p:nvSpPr>
          <p:cNvPr id="21506" name="Rectangle 2">
            <a:extLst>
              <a:ext uri="{FF2B5EF4-FFF2-40B4-BE49-F238E27FC236}">
                <a16:creationId xmlns:a16="http://schemas.microsoft.com/office/drawing/2014/main" id="{F6742877-849C-2909-D0ED-F37E75BA3491}"/>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D809AB8-989D-66CC-BFC9-1A8383956D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05249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5AAE-23C3-DB4A-9D7B-300D9E49263C}" type="slidenum">
              <a:rPr lang="en-US" altLang="en-US" smtClean="0"/>
              <a:pPr/>
              <a:t>7</a:t>
            </a:fld>
            <a:endParaRPr lang="en-US" altLang="en-US"/>
          </a:p>
        </p:txBody>
      </p:sp>
    </p:spTree>
    <p:extLst>
      <p:ext uri="{BB962C8B-B14F-4D97-AF65-F5344CB8AC3E}">
        <p14:creationId xmlns:p14="http://schemas.microsoft.com/office/powerpoint/2010/main" val="358338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19CE4EF-2A19-8245-B708-52A402FAA0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8EBBE7-E0FE-0246-9061-58AED801BF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E95B35-D8F1-904E-BD3C-B8C346709D56}"/>
              </a:ext>
            </a:extLst>
          </p:cNvPr>
          <p:cNvSpPr>
            <a:spLocks noGrp="1" noChangeArrowheads="1"/>
          </p:cNvSpPr>
          <p:nvPr>
            <p:ph type="sldNum" sz="quarter" idx="12"/>
          </p:nvPr>
        </p:nvSpPr>
        <p:spPr>
          <a:ln/>
        </p:spPr>
        <p:txBody>
          <a:bodyPr/>
          <a:lstStyle>
            <a:lvl1pPr>
              <a:defRPr/>
            </a:lvl1pPr>
          </a:lstStyle>
          <a:p>
            <a:fld id="{EBF52772-8521-524B-BFB5-7F5EB34FCDB8}" type="slidenum">
              <a:rPr lang="en-US" altLang="en-US"/>
              <a:pPr/>
              <a:t>‹#›</a:t>
            </a:fld>
            <a:endParaRPr lang="en-US" altLang="en-US"/>
          </a:p>
        </p:txBody>
      </p:sp>
    </p:spTree>
    <p:extLst>
      <p:ext uri="{BB962C8B-B14F-4D97-AF65-F5344CB8AC3E}">
        <p14:creationId xmlns:p14="http://schemas.microsoft.com/office/powerpoint/2010/main" val="192649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DA43E6-AE22-6B4B-8620-A919CE5050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E44188-639E-F949-8B5E-36A5A1B8FD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834EBA-CF38-4849-B9CE-2B97102E1534}"/>
              </a:ext>
            </a:extLst>
          </p:cNvPr>
          <p:cNvSpPr>
            <a:spLocks noGrp="1" noChangeArrowheads="1"/>
          </p:cNvSpPr>
          <p:nvPr>
            <p:ph type="sldNum" sz="quarter" idx="12"/>
          </p:nvPr>
        </p:nvSpPr>
        <p:spPr>
          <a:ln/>
        </p:spPr>
        <p:txBody>
          <a:bodyPr/>
          <a:lstStyle>
            <a:lvl1pPr>
              <a:defRPr/>
            </a:lvl1pPr>
          </a:lstStyle>
          <a:p>
            <a:fld id="{8E74F8E7-630A-C54A-BD20-7123E322B52C}" type="slidenum">
              <a:rPr lang="en-US" altLang="en-US"/>
              <a:pPr/>
              <a:t>‹#›</a:t>
            </a:fld>
            <a:endParaRPr lang="en-US" altLang="en-US"/>
          </a:p>
        </p:txBody>
      </p:sp>
    </p:spTree>
    <p:extLst>
      <p:ext uri="{BB962C8B-B14F-4D97-AF65-F5344CB8AC3E}">
        <p14:creationId xmlns:p14="http://schemas.microsoft.com/office/powerpoint/2010/main" val="266307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DB1322-ACC0-0547-8F58-398B280804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C1ACEC-89EB-D14F-B7AD-A280FBAEB8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CE83FA-006B-0843-A4BD-498403F4A80A}"/>
              </a:ext>
            </a:extLst>
          </p:cNvPr>
          <p:cNvSpPr>
            <a:spLocks noGrp="1" noChangeArrowheads="1"/>
          </p:cNvSpPr>
          <p:nvPr>
            <p:ph type="sldNum" sz="quarter" idx="12"/>
          </p:nvPr>
        </p:nvSpPr>
        <p:spPr>
          <a:ln/>
        </p:spPr>
        <p:txBody>
          <a:bodyPr/>
          <a:lstStyle>
            <a:lvl1pPr>
              <a:defRPr/>
            </a:lvl1pPr>
          </a:lstStyle>
          <a:p>
            <a:fld id="{894A4A21-2E0B-CC4B-9B72-632F955A3F3C}" type="slidenum">
              <a:rPr lang="en-US" altLang="en-US"/>
              <a:pPr/>
              <a:t>‹#›</a:t>
            </a:fld>
            <a:endParaRPr lang="en-US" altLang="en-US"/>
          </a:p>
        </p:txBody>
      </p:sp>
    </p:spTree>
    <p:extLst>
      <p:ext uri="{BB962C8B-B14F-4D97-AF65-F5344CB8AC3E}">
        <p14:creationId xmlns:p14="http://schemas.microsoft.com/office/powerpoint/2010/main" val="32053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37AA74-64FF-CB49-9BFC-D56EAAEC87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BBE1A2-34AD-5841-9A60-FB353ED743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427BDE-F20E-5840-9F47-691963555A6E}"/>
              </a:ext>
            </a:extLst>
          </p:cNvPr>
          <p:cNvSpPr>
            <a:spLocks noGrp="1" noChangeArrowheads="1"/>
          </p:cNvSpPr>
          <p:nvPr>
            <p:ph type="sldNum" sz="quarter" idx="12"/>
          </p:nvPr>
        </p:nvSpPr>
        <p:spPr>
          <a:ln/>
        </p:spPr>
        <p:txBody>
          <a:bodyPr/>
          <a:lstStyle>
            <a:lvl1pPr>
              <a:defRPr/>
            </a:lvl1pPr>
          </a:lstStyle>
          <a:p>
            <a:fld id="{CF95F3D4-74C6-0B4B-AEC5-4A6EEF1878BA}" type="slidenum">
              <a:rPr lang="en-US" altLang="en-US"/>
              <a:pPr/>
              <a:t>‹#›</a:t>
            </a:fld>
            <a:endParaRPr lang="en-US" altLang="en-US"/>
          </a:p>
        </p:txBody>
      </p:sp>
    </p:spTree>
    <p:extLst>
      <p:ext uri="{BB962C8B-B14F-4D97-AF65-F5344CB8AC3E}">
        <p14:creationId xmlns:p14="http://schemas.microsoft.com/office/powerpoint/2010/main" val="160374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C568316-625F-9F4D-B6BC-E2FBF910DE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3C025F-3382-7745-9EEB-420E36F04E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D8F12F-7528-0F4F-9A1A-723F0C726C28}"/>
              </a:ext>
            </a:extLst>
          </p:cNvPr>
          <p:cNvSpPr>
            <a:spLocks noGrp="1" noChangeArrowheads="1"/>
          </p:cNvSpPr>
          <p:nvPr>
            <p:ph type="sldNum" sz="quarter" idx="12"/>
          </p:nvPr>
        </p:nvSpPr>
        <p:spPr>
          <a:ln/>
        </p:spPr>
        <p:txBody>
          <a:bodyPr/>
          <a:lstStyle>
            <a:lvl1pPr>
              <a:defRPr/>
            </a:lvl1pPr>
          </a:lstStyle>
          <a:p>
            <a:fld id="{DB1318BE-0980-5D42-8FE0-AB6AD18ABFE8}" type="slidenum">
              <a:rPr lang="en-US" altLang="en-US"/>
              <a:pPr/>
              <a:t>‹#›</a:t>
            </a:fld>
            <a:endParaRPr lang="en-US" altLang="en-US"/>
          </a:p>
        </p:txBody>
      </p:sp>
    </p:spTree>
    <p:extLst>
      <p:ext uri="{BB962C8B-B14F-4D97-AF65-F5344CB8AC3E}">
        <p14:creationId xmlns:p14="http://schemas.microsoft.com/office/powerpoint/2010/main" val="343760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41C3590-13EF-AB4A-9B61-6754546EDE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40FA00-635C-5246-8BF9-108FD7594D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8FD8B6-8780-B446-9C29-1988014F7C1F}"/>
              </a:ext>
            </a:extLst>
          </p:cNvPr>
          <p:cNvSpPr>
            <a:spLocks noGrp="1" noChangeArrowheads="1"/>
          </p:cNvSpPr>
          <p:nvPr>
            <p:ph type="sldNum" sz="quarter" idx="12"/>
          </p:nvPr>
        </p:nvSpPr>
        <p:spPr>
          <a:ln/>
        </p:spPr>
        <p:txBody>
          <a:bodyPr/>
          <a:lstStyle>
            <a:lvl1pPr>
              <a:defRPr/>
            </a:lvl1pPr>
          </a:lstStyle>
          <a:p>
            <a:fld id="{A27F822E-C7D3-034A-8A6A-5ECDC4BFAC06}" type="slidenum">
              <a:rPr lang="en-US" altLang="en-US"/>
              <a:pPr/>
              <a:t>‹#›</a:t>
            </a:fld>
            <a:endParaRPr lang="en-US" altLang="en-US"/>
          </a:p>
        </p:txBody>
      </p:sp>
    </p:spTree>
    <p:extLst>
      <p:ext uri="{BB962C8B-B14F-4D97-AF65-F5344CB8AC3E}">
        <p14:creationId xmlns:p14="http://schemas.microsoft.com/office/powerpoint/2010/main" val="220726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82F6041-43A0-F44B-9A35-B3D374D2AB2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CCDE3FE-29C4-AC4B-868E-A9FF43E7AF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14F9B6F-96A5-584C-B2D3-75116FBB9C4A}"/>
              </a:ext>
            </a:extLst>
          </p:cNvPr>
          <p:cNvSpPr>
            <a:spLocks noGrp="1" noChangeArrowheads="1"/>
          </p:cNvSpPr>
          <p:nvPr>
            <p:ph type="sldNum" sz="quarter" idx="12"/>
          </p:nvPr>
        </p:nvSpPr>
        <p:spPr>
          <a:ln/>
        </p:spPr>
        <p:txBody>
          <a:bodyPr/>
          <a:lstStyle>
            <a:lvl1pPr>
              <a:defRPr/>
            </a:lvl1pPr>
          </a:lstStyle>
          <a:p>
            <a:fld id="{FC10A489-08AD-0D43-8D91-9A34A0C6B81B}" type="slidenum">
              <a:rPr lang="en-US" altLang="en-US"/>
              <a:pPr/>
              <a:t>‹#›</a:t>
            </a:fld>
            <a:endParaRPr lang="en-US" altLang="en-US"/>
          </a:p>
        </p:txBody>
      </p:sp>
    </p:spTree>
    <p:extLst>
      <p:ext uri="{BB962C8B-B14F-4D97-AF65-F5344CB8AC3E}">
        <p14:creationId xmlns:p14="http://schemas.microsoft.com/office/powerpoint/2010/main" val="155800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4BD4B08-F49D-8749-8736-77DCA21B10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413A8F-71D2-CB4F-AC81-D3580FBA18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9902B93-FBA9-A04A-988D-700F62C2AB30}"/>
              </a:ext>
            </a:extLst>
          </p:cNvPr>
          <p:cNvSpPr>
            <a:spLocks noGrp="1" noChangeArrowheads="1"/>
          </p:cNvSpPr>
          <p:nvPr>
            <p:ph type="sldNum" sz="quarter" idx="12"/>
          </p:nvPr>
        </p:nvSpPr>
        <p:spPr>
          <a:ln/>
        </p:spPr>
        <p:txBody>
          <a:bodyPr/>
          <a:lstStyle>
            <a:lvl1pPr>
              <a:defRPr/>
            </a:lvl1pPr>
          </a:lstStyle>
          <a:p>
            <a:fld id="{86679ED0-8563-C54C-A653-21C6E416B787}" type="slidenum">
              <a:rPr lang="en-US" altLang="en-US"/>
              <a:pPr/>
              <a:t>‹#›</a:t>
            </a:fld>
            <a:endParaRPr lang="en-US" altLang="en-US"/>
          </a:p>
        </p:txBody>
      </p:sp>
    </p:spTree>
    <p:extLst>
      <p:ext uri="{BB962C8B-B14F-4D97-AF65-F5344CB8AC3E}">
        <p14:creationId xmlns:p14="http://schemas.microsoft.com/office/powerpoint/2010/main" val="409393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1F144F-58CE-9540-96C6-5CA5C740BBB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0925A8A-16A4-9B47-B12A-4FEBD24E86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673A08-7EAF-884A-9A92-07A5C176C95F}"/>
              </a:ext>
            </a:extLst>
          </p:cNvPr>
          <p:cNvSpPr>
            <a:spLocks noGrp="1" noChangeArrowheads="1"/>
          </p:cNvSpPr>
          <p:nvPr>
            <p:ph type="sldNum" sz="quarter" idx="12"/>
          </p:nvPr>
        </p:nvSpPr>
        <p:spPr>
          <a:ln/>
        </p:spPr>
        <p:txBody>
          <a:bodyPr/>
          <a:lstStyle>
            <a:lvl1pPr>
              <a:defRPr/>
            </a:lvl1pPr>
          </a:lstStyle>
          <a:p>
            <a:fld id="{B761BE0B-A4AE-1A4D-9308-0CE773F0B65F}" type="slidenum">
              <a:rPr lang="en-US" altLang="en-US"/>
              <a:pPr/>
              <a:t>‹#›</a:t>
            </a:fld>
            <a:endParaRPr lang="en-US" altLang="en-US"/>
          </a:p>
        </p:txBody>
      </p:sp>
    </p:spTree>
    <p:extLst>
      <p:ext uri="{BB962C8B-B14F-4D97-AF65-F5344CB8AC3E}">
        <p14:creationId xmlns:p14="http://schemas.microsoft.com/office/powerpoint/2010/main" val="331163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280BAC-F2D5-DA47-B7C3-6982E755C1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82935C-DABB-1642-A479-414C5B9854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068E1E-FBD4-9549-BA7E-74407160F04B}"/>
              </a:ext>
            </a:extLst>
          </p:cNvPr>
          <p:cNvSpPr>
            <a:spLocks noGrp="1" noChangeArrowheads="1"/>
          </p:cNvSpPr>
          <p:nvPr>
            <p:ph type="sldNum" sz="quarter" idx="12"/>
          </p:nvPr>
        </p:nvSpPr>
        <p:spPr>
          <a:ln/>
        </p:spPr>
        <p:txBody>
          <a:bodyPr/>
          <a:lstStyle>
            <a:lvl1pPr>
              <a:defRPr/>
            </a:lvl1pPr>
          </a:lstStyle>
          <a:p>
            <a:fld id="{9EB6BD3A-5017-9248-8977-47E2FD56ED47}" type="slidenum">
              <a:rPr lang="en-US" altLang="en-US"/>
              <a:pPr/>
              <a:t>‹#›</a:t>
            </a:fld>
            <a:endParaRPr lang="en-US" altLang="en-US"/>
          </a:p>
        </p:txBody>
      </p:sp>
    </p:spTree>
    <p:extLst>
      <p:ext uri="{BB962C8B-B14F-4D97-AF65-F5344CB8AC3E}">
        <p14:creationId xmlns:p14="http://schemas.microsoft.com/office/powerpoint/2010/main" val="425466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D6D8DC-548F-A442-B779-52CFE1B569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E807BE-FFD3-7B47-9006-AB1228C72B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22D9B1-0445-324C-9CCF-72766F9C3719}"/>
              </a:ext>
            </a:extLst>
          </p:cNvPr>
          <p:cNvSpPr>
            <a:spLocks noGrp="1" noChangeArrowheads="1"/>
          </p:cNvSpPr>
          <p:nvPr>
            <p:ph type="sldNum" sz="quarter" idx="12"/>
          </p:nvPr>
        </p:nvSpPr>
        <p:spPr>
          <a:ln/>
        </p:spPr>
        <p:txBody>
          <a:bodyPr/>
          <a:lstStyle>
            <a:lvl1pPr>
              <a:defRPr/>
            </a:lvl1pPr>
          </a:lstStyle>
          <a:p>
            <a:fld id="{894295B6-CBF0-6145-AAD8-E5F93D83D545}" type="slidenum">
              <a:rPr lang="en-US" altLang="en-US"/>
              <a:pPr/>
              <a:t>‹#›</a:t>
            </a:fld>
            <a:endParaRPr lang="en-US" altLang="en-US"/>
          </a:p>
        </p:txBody>
      </p:sp>
    </p:spTree>
    <p:extLst>
      <p:ext uri="{BB962C8B-B14F-4D97-AF65-F5344CB8AC3E}">
        <p14:creationId xmlns:p14="http://schemas.microsoft.com/office/powerpoint/2010/main" val="80939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B697A3-343C-9142-B460-AC05FD6B7A5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CA9852-284E-DB44-BA30-31009D4F3D0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1C48350-DD33-3E44-B5E0-B0BCAAB9326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12A8CA23-4F2C-954B-A1D7-FD257E695E1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E08BF9B4-6AF6-1346-ADCB-DD9CE48215A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7B0DD15-9A7A-AD45-9530-441484D14F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different colored objects&#10;&#10;Description automatically generated">
            <a:extLst>
              <a:ext uri="{FF2B5EF4-FFF2-40B4-BE49-F238E27FC236}">
                <a16:creationId xmlns:a16="http://schemas.microsoft.com/office/drawing/2014/main" id="{66D719B3-A60D-3AF6-FA1E-DA73D8CA6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076"/>
            <a:ext cx="9144000" cy="5143847"/>
          </a:xfrm>
          <a:prstGeom prst="rect">
            <a:avLst/>
          </a:prstGeom>
        </p:spPr>
      </p:pic>
    </p:spTree>
    <p:extLst>
      <p:ext uri="{BB962C8B-B14F-4D97-AF65-F5344CB8AC3E}">
        <p14:creationId xmlns:p14="http://schemas.microsoft.com/office/powerpoint/2010/main" val="119393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90B891-6212-BC49-B57D-5BF983431D4A}"/>
              </a:ext>
            </a:extLst>
          </p:cNvPr>
          <p:cNvSpPr>
            <a:spLocks noChangeArrowheads="1"/>
          </p:cNvSpPr>
          <p:nvPr/>
        </p:nvSpPr>
        <p:spPr bwMode="auto">
          <a:xfrm>
            <a:off x="0" y="-228600"/>
            <a:ext cx="9144000" cy="7261225"/>
          </a:xfrm>
          <a:prstGeom prst="rect">
            <a:avLst/>
          </a:prstGeom>
          <a:solidFill>
            <a:schemeClr val="tx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6386" name="Picture 8" descr="beta_barrel_2.png">
            <a:extLst>
              <a:ext uri="{FF2B5EF4-FFF2-40B4-BE49-F238E27FC236}">
                <a16:creationId xmlns:a16="http://schemas.microsoft.com/office/drawing/2014/main" id="{DB874CBD-11ED-624E-AF7A-B2923A8184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28600"/>
            <a:ext cx="34671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descr="beta_barrel_1.png">
            <a:extLst>
              <a:ext uri="{FF2B5EF4-FFF2-40B4-BE49-F238E27FC236}">
                <a16:creationId xmlns:a16="http://schemas.microsoft.com/office/drawing/2014/main" id="{803DDD8D-7913-174D-96B0-25860E74E6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25775"/>
            <a:ext cx="35052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 descr="alpha_2.png">
            <a:extLst>
              <a:ext uri="{FF2B5EF4-FFF2-40B4-BE49-F238E27FC236}">
                <a16:creationId xmlns:a16="http://schemas.microsoft.com/office/drawing/2014/main" id="{DD9C3017-4802-394A-AB27-32E5837D56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141288"/>
            <a:ext cx="31242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1" descr="alpha_1.png">
            <a:extLst>
              <a:ext uri="{FF2B5EF4-FFF2-40B4-BE49-F238E27FC236}">
                <a16:creationId xmlns:a16="http://schemas.microsoft.com/office/drawing/2014/main" id="{1A8349EE-55D0-B142-A1DB-402F92628F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276600"/>
            <a:ext cx="31337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D2EC95-45A3-794D-B14A-2BF471C35C91}"/>
              </a:ext>
            </a:extLst>
          </p:cNvPr>
          <p:cNvSpPr>
            <a:spLocks noChangeArrowheads="1"/>
          </p:cNvSpPr>
          <p:nvPr/>
        </p:nvSpPr>
        <p:spPr bwMode="auto">
          <a:xfrm>
            <a:off x="0" y="0"/>
            <a:ext cx="9144000" cy="7032625"/>
          </a:xfrm>
          <a:prstGeom prst="rect">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7410" name="Picture 6" descr="collagen_1.png">
            <a:extLst>
              <a:ext uri="{FF2B5EF4-FFF2-40B4-BE49-F238E27FC236}">
                <a16:creationId xmlns:a16="http://schemas.microsoft.com/office/drawing/2014/main" id="{67575A5D-A7FF-2741-B1C6-A3FB2BC864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36625"/>
            <a:ext cx="1295400" cy="873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2" descr="alpha_keratin_1.png">
            <a:extLst>
              <a:ext uri="{FF2B5EF4-FFF2-40B4-BE49-F238E27FC236}">
                <a16:creationId xmlns:a16="http://schemas.microsoft.com/office/drawing/2014/main" id="{28C2621E-AE3E-A44B-9D84-799CB974B0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36625"/>
            <a:ext cx="1335088" cy="108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3" descr="beta_keratin_1.png">
            <a:extLst>
              <a:ext uri="{FF2B5EF4-FFF2-40B4-BE49-F238E27FC236}">
                <a16:creationId xmlns:a16="http://schemas.microsoft.com/office/drawing/2014/main" id="{FF55FFC5-3146-974F-B5C2-52606A168A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4" descr="beta_keratin_2.png">
            <a:extLst>
              <a:ext uri="{FF2B5EF4-FFF2-40B4-BE49-F238E27FC236}">
                <a16:creationId xmlns:a16="http://schemas.microsoft.com/office/drawing/2014/main" id="{5B793817-7818-F64A-91E3-40D7205B56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133725"/>
            <a:ext cx="389413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a:extLst>
              <a:ext uri="{FF2B5EF4-FFF2-40B4-BE49-F238E27FC236}">
                <a16:creationId xmlns:a16="http://schemas.microsoft.com/office/drawing/2014/main" id="{D4042346-CEAD-8E46-A3E2-FEB29E96F5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20D78-0F74-C66D-2904-7C0C84C468B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F14F85E-27DF-69ED-6917-3C803BD93001}"/>
              </a:ext>
            </a:extLst>
          </p:cNvPr>
          <p:cNvPicPr>
            <a:picLocks noChangeAspect="1"/>
          </p:cNvPicPr>
          <p:nvPr/>
        </p:nvPicPr>
        <p:blipFill>
          <a:blip r:embed="rId3"/>
          <a:stretch>
            <a:fillRect/>
          </a:stretch>
        </p:blipFill>
        <p:spPr>
          <a:xfrm>
            <a:off x="-23734" y="457200"/>
            <a:ext cx="8904973" cy="4267200"/>
          </a:xfrm>
          <a:prstGeom prst="rect">
            <a:avLst/>
          </a:prstGeom>
        </p:spPr>
      </p:pic>
      <p:sp>
        <p:nvSpPr>
          <p:cNvPr id="4" name="TextBox 3">
            <a:extLst>
              <a:ext uri="{FF2B5EF4-FFF2-40B4-BE49-F238E27FC236}">
                <a16:creationId xmlns:a16="http://schemas.microsoft.com/office/drawing/2014/main" id="{FD3CFA3A-FF04-F013-AF48-6702E33B1C54}"/>
              </a:ext>
            </a:extLst>
          </p:cNvPr>
          <p:cNvSpPr txBox="1"/>
          <p:nvPr/>
        </p:nvSpPr>
        <p:spPr>
          <a:xfrm>
            <a:off x="171113" y="4876800"/>
            <a:ext cx="8710126" cy="1754326"/>
          </a:xfrm>
          <a:prstGeom prst="rect">
            <a:avLst/>
          </a:prstGeom>
          <a:noFill/>
        </p:spPr>
        <p:txBody>
          <a:bodyPr wrap="square">
            <a:spAutoFit/>
          </a:bodyPr>
          <a:lstStyle/>
          <a:p>
            <a:r>
              <a:rPr lang="en-US" sz="1800" dirty="0">
                <a:solidFill>
                  <a:srgbClr val="000000"/>
                </a:solidFill>
                <a:effectLst/>
                <a:latin typeface="Helvetica" pitchFamily="2" charset="0"/>
              </a:rPr>
              <a:t>Levels of structure in proteins. The primary structure consists of a sequence of amino acids linked together by peptide bonds and includes any disulfide bonds. The resulting polypeptide can be arranged into units of secondary structure, such as an </a:t>
            </a:r>
            <a:r>
              <a:rPr lang="el-GR" sz="1800" dirty="0">
                <a:solidFill>
                  <a:srgbClr val="000000"/>
                </a:solidFill>
                <a:effectLst/>
                <a:latin typeface="Helvetica" pitchFamily="2" charset="0"/>
              </a:rPr>
              <a:t>α </a:t>
            </a:r>
            <a:r>
              <a:rPr lang="en-US" sz="1800" dirty="0">
                <a:solidFill>
                  <a:srgbClr val="000000"/>
                </a:solidFill>
                <a:effectLst/>
                <a:latin typeface="Helvetica" pitchFamily="2" charset="0"/>
              </a:rPr>
              <a:t>helix. The helix is a part of the tertiary structure of the folded polypeptide, which is itself one of the subunits that make up the quaternary structure of the </a:t>
            </a:r>
            <a:r>
              <a:rPr lang="en-US" sz="1800" dirty="0" err="1">
                <a:solidFill>
                  <a:srgbClr val="000000"/>
                </a:solidFill>
                <a:effectLst/>
                <a:latin typeface="Helvetica" pitchFamily="2" charset="0"/>
              </a:rPr>
              <a:t>multisubunit</a:t>
            </a:r>
            <a:r>
              <a:rPr lang="en-US" sz="1800" dirty="0">
                <a:solidFill>
                  <a:srgbClr val="000000"/>
                </a:solidFill>
                <a:effectLst/>
                <a:latin typeface="Helvetica" pitchFamily="2" charset="0"/>
              </a:rPr>
              <a:t> protein, in this case hemoglobin.</a:t>
            </a:r>
          </a:p>
        </p:txBody>
      </p:sp>
      <p:sp>
        <p:nvSpPr>
          <p:cNvPr id="5" name="TextBox 4">
            <a:extLst>
              <a:ext uri="{FF2B5EF4-FFF2-40B4-BE49-F238E27FC236}">
                <a16:creationId xmlns:a16="http://schemas.microsoft.com/office/drawing/2014/main" id="{F66D34BD-0D57-2F12-EA59-C58F26DE688E}"/>
              </a:ext>
            </a:extLst>
          </p:cNvPr>
          <p:cNvSpPr txBox="1"/>
          <p:nvPr/>
        </p:nvSpPr>
        <p:spPr>
          <a:xfrm>
            <a:off x="0" y="185191"/>
            <a:ext cx="3506088" cy="461665"/>
          </a:xfrm>
          <a:prstGeom prst="rect">
            <a:avLst/>
          </a:prstGeom>
          <a:noFill/>
        </p:spPr>
        <p:txBody>
          <a:bodyPr wrap="none" rtlCol="0">
            <a:spAutoFit/>
          </a:bodyPr>
          <a:lstStyle/>
          <a:p>
            <a:r>
              <a:rPr lang="en-US" dirty="0"/>
              <a:t>Levels of Protein Structure</a:t>
            </a:r>
            <a:endParaRPr lang="en-US" i="1" dirty="0"/>
          </a:p>
        </p:txBody>
      </p:sp>
    </p:spTree>
    <p:extLst>
      <p:ext uri="{BB962C8B-B14F-4D97-AF65-F5344CB8AC3E}">
        <p14:creationId xmlns:p14="http://schemas.microsoft.com/office/powerpoint/2010/main" val="13567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C8DD7-1EC0-C70D-6349-83AAA7E7CF78}"/>
              </a:ext>
            </a:extLst>
          </p:cNvPr>
          <p:cNvSpPr>
            <a:spLocks noGrp="1"/>
          </p:cNvSpPr>
          <p:nvPr>
            <p:ph type="sldNum" sz="quarter" idx="12"/>
          </p:nvPr>
        </p:nvSpPr>
        <p:spPr/>
        <p:txBody>
          <a:bodyPr/>
          <a:lstStyle/>
          <a:p>
            <a:fld id="{0FB56013-B943-42BA-886F-6F9D4EB85E9D}" type="slidenum">
              <a:rPr lang="en-US" smtClean="0"/>
              <a:t>6</a:t>
            </a:fld>
            <a:endParaRPr lang="en-US"/>
          </a:p>
        </p:txBody>
      </p:sp>
      <p:pic>
        <p:nvPicPr>
          <p:cNvPr id="6" name="Picture 5">
            <a:extLst>
              <a:ext uri="{FF2B5EF4-FFF2-40B4-BE49-F238E27FC236}">
                <a16:creationId xmlns:a16="http://schemas.microsoft.com/office/drawing/2014/main" id="{C8F319F5-1404-BF53-E0CC-E2C5B1E04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7" name="TextBox 6">
            <a:extLst>
              <a:ext uri="{FF2B5EF4-FFF2-40B4-BE49-F238E27FC236}">
                <a16:creationId xmlns:a16="http://schemas.microsoft.com/office/drawing/2014/main" id="{8B77D40D-8032-D824-0450-07909126101E}"/>
              </a:ext>
            </a:extLst>
          </p:cNvPr>
          <p:cNvSpPr txBox="1"/>
          <p:nvPr/>
        </p:nvSpPr>
        <p:spPr>
          <a:xfrm>
            <a:off x="0" y="185191"/>
            <a:ext cx="8284640" cy="461665"/>
          </a:xfrm>
          <a:prstGeom prst="rect">
            <a:avLst/>
          </a:prstGeom>
          <a:noFill/>
        </p:spPr>
        <p:txBody>
          <a:bodyPr wrap="none" rtlCol="0">
            <a:spAutoFit/>
          </a:bodyPr>
          <a:lstStyle/>
          <a:p>
            <a:r>
              <a:rPr lang="en-US" dirty="0"/>
              <a:t>secondary structures: parallel/antiparallel </a:t>
            </a:r>
            <a:r>
              <a:rPr lang="en-US" dirty="0">
                <a:latin typeface="Symbol" pitchFamily="2" charset="2"/>
              </a:rPr>
              <a:t>b</a:t>
            </a:r>
            <a:r>
              <a:rPr lang="en-US" dirty="0"/>
              <a:t>-sheet, </a:t>
            </a:r>
            <a:r>
              <a:rPr lang="en-US" dirty="0">
                <a:latin typeface="Symbol" pitchFamily="2" charset="2"/>
              </a:rPr>
              <a:t>a</a:t>
            </a:r>
            <a:r>
              <a:rPr lang="en-US" dirty="0"/>
              <a:t>-helix, </a:t>
            </a:r>
            <a:r>
              <a:rPr lang="en-US" dirty="0">
                <a:latin typeface="Symbol" pitchFamily="2" charset="2"/>
              </a:rPr>
              <a:t>b</a:t>
            </a:r>
            <a:r>
              <a:rPr lang="en-US" dirty="0"/>
              <a:t>-turn </a:t>
            </a:r>
            <a:endParaRPr lang="en-US" i="1" dirty="0"/>
          </a:p>
        </p:txBody>
      </p:sp>
    </p:spTree>
    <p:extLst>
      <p:ext uri="{BB962C8B-B14F-4D97-AF65-F5344CB8AC3E}">
        <p14:creationId xmlns:p14="http://schemas.microsoft.com/office/powerpoint/2010/main" val="87801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9274ED-74E9-9ACD-C875-301DF5C8B6B3}"/>
              </a:ext>
            </a:extLst>
          </p:cNvPr>
          <p:cNvSpPr txBox="1"/>
          <p:nvPr/>
        </p:nvSpPr>
        <p:spPr>
          <a:xfrm>
            <a:off x="228600" y="4632425"/>
            <a:ext cx="8686800" cy="2246769"/>
          </a:xfrm>
          <a:prstGeom prst="rect">
            <a:avLst/>
          </a:prstGeom>
          <a:noFill/>
        </p:spPr>
        <p:txBody>
          <a:bodyPr wrap="square">
            <a:spAutoFit/>
          </a:bodyPr>
          <a:lstStyle/>
          <a:p>
            <a:r>
              <a:rPr lang="en-US" sz="2000" dirty="0">
                <a:solidFill>
                  <a:srgbClr val="000000"/>
                </a:solidFill>
                <a:effectLst/>
                <a:latin typeface="Helvetica" pitchFamily="2" charset="0"/>
              </a:rPr>
              <a:t>Pro is the most common residue at position 2 in type I turns, appearing in about 16% of them. Pro is also the most common residue at position 2 in type II turns, appearing about 23% of the time. The most prominent bias is the presence of Gly at position 3 in more than 75% of type II turns. Note the hydrogen bond between the peptide groups of the first and fourth residues of the bends. (Individual amino acid residues are framed by large blue circles. Not all H atoms are shown in these depictions.)</a:t>
            </a:r>
          </a:p>
        </p:txBody>
      </p:sp>
      <p:sp>
        <p:nvSpPr>
          <p:cNvPr id="7" name="TextBox 6">
            <a:extLst>
              <a:ext uri="{FF2B5EF4-FFF2-40B4-BE49-F238E27FC236}">
                <a16:creationId xmlns:a16="http://schemas.microsoft.com/office/drawing/2014/main" id="{552EAD41-1E93-B43D-67F2-32120284174B}"/>
              </a:ext>
            </a:extLst>
          </p:cNvPr>
          <p:cNvSpPr txBox="1"/>
          <p:nvPr/>
        </p:nvSpPr>
        <p:spPr>
          <a:xfrm>
            <a:off x="630760" y="128322"/>
            <a:ext cx="8284640" cy="461665"/>
          </a:xfrm>
          <a:prstGeom prst="rect">
            <a:avLst/>
          </a:prstGeom>
          <a:noFill/>
        </p:spPr>
        <p:txBody>
          <a:bodyPr wrap="none" rtlCol="0">
            <a:spAutoFit/>
          </a:bodyPr>
          <a:lstStyle/>
          <a:p>
            <a:r>
              <a:rPr lang="en-US" dirty="0"/>
              <a:t>secondary structures: parallel/antiparallel </a:t>
            </a:r>
            <a:r>
              <a:rPr lang="en-US" dirty="0">
                <a:latin typeface="Symbol" pitchFamily="2" charset="2"/>
              </a:rPr>
              <a:t>b</a:t>
            </a:r>
            <a:r>
              <a:rPr lang="en-US" dirty="0"/>
              <a:t>-sheet, </a:t>
            </a:r>
            <a:r>
              <a:rPr lang="en-US" dirty="0">
                <a:latin typeface="Symbol" pitchFamily="2" charset="2"/>
              </a:rPr>
              <a:t>a</a:t>
            </a:r>
            <a:r>
              <a:rPr lang="en-US" dirty="0"/>
              <a:t>-helix, </a:t>
            </a:r>
            <a:r>
              <a:rPr lang="en-US" dirty="0">
                <a:latin typeface="Symbol" pitchFamily="2" charset="2"/>
              </a:rPr>
              <a:t>b</a:t>
            </a:r>
            <a:r>
              <a:rPr lang="en-US" dirty="0"/>
              <a:t>-turn </a:t>
            </a:r>
            <a:endParaRPr lang="en-US" i="1" dirty="0"/>
          </a:p>
        </p:txBody>
      </p:sp>
      <p:pic>
        <p:nvPicPr>
          <p:cNvPr id="8" name="Picture 2" descr="fig_06_14">
            <a:extLst>
              <a:ext uri="{FF2B5EF4-FFF2-40B4-BE49-F238E27FC236}">
                <a16:creationId xmlns:a16="http://schemas.microsoft.com/office/drawing/2014/main" id="{242C676A-217D-3071-7E44-D999049B7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065"/>
            <a:ext cx="5057775" cy="401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C94EC29-5196-B929-7219-7D54B770613E}"/>
              </a:ext>
            </a:extLst>
          </p:cNvPr>
          <p:cNvSpPr txBox="1"/>
          <p:nvPr/>
        </p:nvSpPr>
        <p:spPr>
          <a:xfrm>
            <a:off x="5393805" y="778175"/>
            <a:ext cx="3726461" cy="3477875"/>
          </a:xfrm>
          <a:prstGeom prst="rect">
            <a:avLst/>
          </a:prstGeom>
          <a:noFill/>
        </p:spPr>
        <p:txBody>
          <a:bodyPr wrap="square">
            <a:spAutoFit/>
          </a:bodyPr>
          <a:lstStyle/>
          <a:p>
            <a:r>
              <a:rPr lang="en-US" sz="2000" dirty="0">
                <a:solidFill>
                  <a:srgbClr val="000000"/>
                </a:solidFill>
                <a:effectLst/>
                <a:latin typeface="Helvetica" pitchFamily="2" charset="0"/>
              </a:rPr>
              <a:t>Structures of </a:t>
            </a:r>
            <a:r>
              <a:rPr lang="el-GR" sz="2000" dirty="0">
                <a:solidFill>
                  <a:srgbClr val="000000"/>
                </a:solidFill>
                <a:effectLst/>
                <a:latin typeface="Helvetica" pitchFamily="2" charset="0"/>
              </a:rPr>
              <a:t>β </a:t>
            </a:r>
            <a:r>
              <a:rPr lang="en-US" sz="2000" dirty="0">
                <a:solidFill>
                  <a:srgbClr val="000000"/>
                </a:solidFill>
                <a:effectLst/>
                <a:latin typeface="Helvetica" pitchFamily="2" charset="0"/>
              </a:rPr>
              <a:t>turns. Type I and type II </a:t>
            </a:r>
            <a:r>
              <a:rPr lang="el-GR" sz="2000" dirty="0">
                <a:solidFill>
                  <a:srgbClr val="000000"/>
                </a:solidFill>
                <a:effectLst/>
                <a:latin typeface="Helvetica" pitchFamily="2" charset="0"/>
              </a:rPr>
              <a:t>β </a:t>
            </a:r>
            <a:r>
              <a:rPr lang="en-US" sz="2000" dirty="0">
                <a:solidFill>
                  <a:srgbClr val="000000"/>
                </a:solidFill>
                <a:effectLst/>
                <a:latin typeface="Helvetica" pitchFamily="2" charset="0"/>
              </a:rPr>
              <a:t>turns are most</a:t>
            </a:r>
          </a:p>
          <a:p>
            <a:r>
              <a:rPr lang="en-US" sz="2000" dirty="0">
                <a:solidFill>
                  <a:srgbClr val="000000"/>
                </a:solidFill>
                <a:effectLst/>
                <a:latin typeface="Helvetica" pitchFamily="2" charset="0"/>
              </a:rPr>
              <a:t>common, distinguished by the </a:t>
            </a:r>
            <a:r>
              <a:rPr lang="el-GR" sz="2000" dirty="0" err="1">
                <a:solidFill>
                  <a:srgbClr val="000000"/>
                </a:solidFill>
                <a:effectLst/>
                <a:latin typeface="Helvetica" pitchFamily="2" charset="0"/>
              </a:rPr>
              <a:t>ϕ</a:t>
            </a:r>
            <a:r>
              <a:rPr lang="el-GR" sz="2000" dirty="0">
                <a:solidFill>
                  <a:srgbClr val="000000"/>
                </a:solidFill>
                <a:effectLst/>
                <a:latin typeface="Helvetica" pitchFamily="2" charset="0"/>
              </a:rPr>
              <a:t> </a:t>
            </a:r>
            <a:r>
              <a:rPr lang="en-US" sz="2000" dirty="0">
                <a:solidFill>
                  <a:srgbClr val="000000"/>
                </a:solidFill>
                <a:effectLst/>
                <a:latin typeface="Helvetica" pitchFamily="2" charset="0"/>
              </a:rPr>
              <a:t>and </a:t>
            </a:r>
            <a:r>
              <a:rPr lang="el-GR" sz="2000" dirty="0">
                <a:solidFill>
                  <a:srgbClr val="000000"/>
                </a:solidFill>
                <a:effectLst/>
                <a:latin typeface="Helvetica" pitchFamily="2" charset="0"/>
              </a:rPr>
              <a:t>ψ </a:t>
            </a:r>
            <a:r>
              <a:rPr lang="en-US" sz="2000" dirty="0">
                <a:solidFill>
                  <a:srgbClr val="000000"/>
                </a:solidFill>
                <a:effectLst/>
                <a:latin typeface="Helvetica" pitchFamily="2" charset="0"/>
              </a:rPr>
              <a:t>angles taken up by the peptide backbone in the turn. Type I turns occur more than twice as frequently as type II. Although many amino acid residues are accommodated in these turns, some biases are evident. </a:t>
            </a:r>
          </a:p>
        </p:txBody>
      </p:sp>
    </p:spTree>
    <p:extLst>
      <p:ext uri="{BB962C8B-B14F-4D97-AF65-F5344CB8AC3E}">
        <p14:creationId xmlns:p14="http://schemas.microsoft.com/office/powerpoint/2010/main" val="402230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beta_barrel_1.png">
            <a:extLst>
              <a:ext uri="{FF2B5EF4-FFF2-40B4-BE49-F238E27FC236}">
                <a16:creationId xmlns:a16="http://schemas.microsoft.com/office/drawing/2014/main" id="{A7740C60-4851-E717-3C66-05D63304D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476" y="1219200"/>
            <a:ext cx="4648200" cy="531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1DFA4A9-3BA2-2A88-8381-4E7EA327F0F4}"/>
              </a:ext>
            </a:extLst>
          </p:cNvPr>
          <p:cNvSpPr txBox="1"/>
          <p:nvPr/>
        </p:nvSpPr>
        <p:spPr>
          <a:xfrm>
            <a:off x="814476" y="457200"/>
            <a:ext cx="8329524" cy="461665"/>
          </a:xfrm>
          <a:prstGeom prst="rect">
            <a:avLst/>
          </a:prstGeom>
          <a:noFill/>
        </p:spPr>
        <p:txBody>
          <a:bodyPr wrap="none" rtlCol="0">
            <a:spAutoFit/>
          </a:bodyPr>
          <a:lstStyle/>
          <a:p>
            <a:r>
              <a:rPr lang="en-US" dirty="0"/>
              <a:t>secondary structures in porin: antiparallel </a:t>
            </a:r>
            <a:r>
              <a:rPr lang="en-US" dirty="0">
                <a:latin typeface="Symbol" pitchFamily="2" charset="2"/>
              </a:rPr>
              <a:t>b</a:t>
            </a:r>
            <a:r>
              <a:rPr lang="en-US" dirty="0"/>
              <a:t>-sheet, </a:t>
            </a:r>
            <a:r>
              <a:rPr lang="en-US" dirty="0">
                <a:latin typeface="Symbol" pitchFamily="2" charset="2"/>
              </a:rPr>
              <a:t>a</a:t>
            </a:r>
            <a:r>
              <a:rPr lang="en-US" dirty="0"/>
              <a:t>-helix, </a:t>
            </a:r>
            <a:r>
              <a:rPr lang="en-US" dirty="0">
                <a:latin typeface="Symbol" pitchFamily="2" charset="2"/>
              </a:rPr>
              <a:t>b</a:t>
            </a:r>
            <a:r>
              <a:rPr lang="en-US" dirty="0"/>
              <a:t>-turn </a:t>
            </a:r>
            <a:endParaRPr lang="en-US" i="1" dirty="0"/>
          </a:p>
        </p:txBody>
      </p:sp>
    </p:spTree>
    <p:extLst>
      <p:ext uri="{BB962C8B-B14F-4D97-AF65-F5344CB8AC3E}">
        <p14:creationId xmlns:p14="http://schemas.microsoft.com/office/powerpoint/2010/main" val="12362081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6545</TotalTime>
  <Words>291</Words>
  <Application>Microsoft Macintosh PowerPoint</Application>
  <PresentationFormat>On-screen Show (4:3)</PresentationFormat>
  <Paragraphs>11</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Helvetica</vt:lpstr>
      <vt:lpstr>Symbol</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 3/e</dc:title>
  <dc:subject/>
  <dc:creator>Voet et al.</dc:creator>
  <cp:keywords/>
  <dc:description/>
  <cp:lastModifiedBy>Williams, Loren D</cp:lastModifiedBy>
  <cp:revision>160</cp:revision>
  <dcterms:created xsi:type="dcterms:W3CDTF">2011-02-08T03:53:24Z</dcterms:created>
  <dcterms:modified xsi:type="dcterms:W3CDTF">2024-10-28T09:10:50Z</dcterms:modified>
  <cp:category/>
</cp:coreProperties>
</file>